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8" r:id="rId2"/>
    <p:sldId id="257" r:id="rId3"/>
    <p:sldId id="292" r:id="rId4"/>
    <p:sldId id="293" r:id="rId5"/>
    <p:sldId id="263" r:id="rId6"/>
    <p:sldId id="294" r:id="rId7"/>
    <p:sldId id="295" r:id="rId8"/>
    <p:sldId id="258" r:id="rId9"/>
    <p:sldId id="281" r:id="rId10"/>
    <p:sldId id="262" r:id="rId11"/>
    <p:sldId id="287" r:id="rId12"/>
    <p:sldId id="269" r:id="rId13"/>
    <p:sldId id="259" r:id="rId14"/>
    <p:sldId id="273" r:id="rId15"/>
    <p:sldId id="270" r:id="rId16"/>
    <p:sldId id="279" r:id="rId17"/>
    <p:sldId id="275" r:id="rId18"/>
    <p:sldId id="276" r:id="rId19"/>
    <p:sldId id="291" r:id="rId20"/>
    <p:sldId id="274" r:id="rId21"/>
    <p:sldId id="289" r:id="rId22"/>
    <p:sldId id="296" r:id="rId23"/>
    <p:sldId id="280" r:id="rId24"/>
    <p:sldId id="282" r:id="rId25"/>
    <p:sldId id="285" r:id="rId26"/>
    <p:sldId id="265" r:id="rId27"/>
    <p:sldId id="267" r:id="rId28"/>
    <p:sldId id="299" r:id="rId29"/>
    <p:sldId id="277" r:id="rId30"/>
    <p:sldId id="302" r:id="rId31"/>
    <p:sldId id="303" r:id="rId32"/>
    <p:sldId id="300" r:id="rId33"/>
    <p:sldId id="301"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p:restoredTop sz="87237"/>
  </p:normalViewPr>
  <p:slideViewPr>
    <p:cSldViewPr snapToGrid="0" snapToObjects="1" showGuides="1">
      <p:cViewPr varScale="1">
        <p:scale>
          <a:sx n="86" d="100"/>
          <a:sy n="86" d="100"/>
        </p:scale>
        <p:origin x="1760" y="184"/>
      </p:cViewPr>
      <p:guideLst>
        <p:guide orient="horz" pos="2208"/>
        <p:guide pos="3840"/>
      </p:guideLst>
    </p:cSldViewPr>
  </p:slideViewPr>
  <p:outlineViewPr>
    <p:cViewPr>
      <p:scale>
        <a:sx n="33" d="100"/>
        <a:sy n="33" d="100"/>
      </p:scale>
      <p:origin x="0" y="-3584"/>
    </p:cViewPr>
  </p:outlineViewPr>
  <p:notesTextViewPr>
    <p:cViewPr>
      <p:scale>
        <a:sx n="135" d="100"/>
        <a:sy n="13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solidFill>
                  <a:schemeClr val="tx1"/>
                </a:solidFill>
              </a:rPr>
              <a:t>SNAP 2015 Expenditures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11-9B42-A0F1-67CE59B2F9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11-9B42-A0F1-67CE59B2F9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11-9B42-A0F1-67CE59B2F95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6F11-9B42-A0F1-67CE59B2F9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SNAP food benefits</c:v>
                </c:pt>
                <c:pt idx="1">
                  <c:v>Federal share of state administration</c:v>
                </c:pt>
                <c:pt idx="2">
                  <c:v>Federal administrative costs</c:v>
                </c:pt>
              </c:strCache>
            </c:strRef>
          </c:cat>
          <c:val>
            <c:numRef>
              <c:f>Sheet1!$B$2:$B$4</c:f>
              <c:numCache>
                <c:formatCode>General</c:formatCode>
                <c:ptCount val="3"/>
                <c:pt idx="0">
                  <c:v>93.1</c:v>
                </c:pt>
                <c:pt idx="1">
                  <c:v>6.3</c:v>
                </c:pt>
                <c:pt idx="2">
                  <c:v>0.6</c:v>
                </c:pt>
              </c:numCache>
            </c:numRef>
          </c:val>
          <c:extLst>
            <c:ext xmlns:c16="http://schemas.microsoft.com/office/drawing/2014/chart" uri="{C3380CC4-5D6E-409C-BE32-E72D297353CC}">
              <c16:uniqueId val="{00000006-6F11-9B42-A0F1-67CE59B2F95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268049240323803"/>
          <c:y val="0.29745350980063701"/>
          <c:w val="0.42323500055450802"/>
          <c:h val="0.5479829117105039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47BC1-C176-4944-81DE-956192A70662}"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37DE6E3A-43A0-A14D-83EA-FECB029A3F95}">
      <dgm:prSet phldrT="[Text]" custT="1"/>
      <dgm:spPr/>
      <dgm:t>
        <a:bodyPr/>
        <a:lstStyle/>
        <a:p>
          <a:r>
            <a:rPr lang="en-US" sz="2000" u="sng" dirty="0"/>
            <a:t>1961</a:t>
          </a:r>
        </a:p>
      </dgm:t>
    </dgm:pt>
    <dgm:pt modelId="{AF447E32-C111-6849-967E-CBEB0FF0ACF3}" type="parTrans" cxnId="{38498270-40CE-6A46-BE23-DB7E98274AF4}">
      <dgm:prSet/>
      <dgm:spPr/>
      <dgm:t>
        <a:bodyPr/>
        <a:lstStyle/>
        <a:p>
          <a:endParaRPr lang="en-US"/>
        </a:p>
      </dgm:t>
    </dgm:pt>
    <dgm:pt modelId="{FE9A251C-BBEC-7C4A-A6A2-89400FBA4E38}" type="sibTrans" cxnId="{38498270-40CE-6A46-BE23-DB7E98274AF4}">
      <dgm:prSet/>
      <dgm:spPr/>
      <dgm:t>
        <a:bodyPr/>
        <a:lstStyle/>
        <a:p>
          <a:endParaRPr lang="en-US"/>
        </a:p>
      </dgm:t>
    </dgm:pt>
    <dgm:pt modelId="{4D29B26F-0D8A-2346-BE08-2B16100805E9}">
      <dgm:prSet phldrT="[Text]" custT="1"/>
      <dgm:spPr/>
      <dgm:t>
        <a:bodyPr/>
        <a:lstStyle/>
        <a:p>
          <a:r>
            <a:rPr lang="en-US" sz="1800" dirty="0"/>
            <a:t>President Kennedy signs Executive Order to initiative food stamp pilot program</a:t>
          </a:r>
        </a:p>
      </dgm:t>
    </dgm:pt>
    <dgm:pt modelId="{A9EBBB5D-D847-324F-BF74-26E573BB5D85}" type="parTrans" cxnId="{EDA899A1-E21A-9640-A1F6-87AA1E581C6F}">
      <dgm:prSet/>
      <dgm:spPr/>
      <dgm:t>
        <a:bodyPr/>
        <a:lstStyle/>
        <a:p>
          <a:endParaRPr lang="en-US"/>
        </a:p>
      </dgm:t>
    </dgm:pt>
    <dgm:pt modelId="{92BCCC98-3BCE-AD49-BC1B-5CFDFDAF7732}" type="sibTrans" cxnId="{EDA899A1-E21A-9640-A1F6-87AA1E581C6F}">
      <dgm:prSet/>
      <dgm:spPr/>
      <dgm:t>
        <a:bodyPr/>
        <a:lstStyle/>
        <a:p>
          <a:endParaRPr lang="en-US"/>
        </a:p>
      </dgm:t>
    </dgm:pt>
    <dgm:pt modelId="{7F4BC4C6-5961-2940-9A8B-2915E60C2739}">
      <dgm:prSet phldrT="[Text]" custT="1"/>
      <dgm:spPr/>
      <dgm:t>
        <a:bodyPr/>
        <a:lstStyle/>
        <a:p>
          <a:r>
            <a:rPr lang="en-US" sz="2000" u="sng" dirty="0"/>
            <a:t>1964</a:t>
          </a:r>
        </a:p>
      </dgm:t>
    </dgm:pt>
    <dgm:pt modelId="{42307302-B265-F541-BA2D-E3D63B860263}" type="parTrans" cxnId="{9A07B1A7-4FD6-AE4A-A731-3B5CBDC6616E}">
      <dgm:prSet/>
      <dgm:spPr/>
      <dgm:t>
        <a:bodyPr/>
        <a:lstStyle/>
        <a:p>
          <a:endParaRPr lang="en-US"/>
        </a:p>
      </dgm:t>
    </dgm:pt>
    <dgm:pt modelId="{64F62AB5-5107-4945-B9EB-E760550A6480}" type="sibTrans" cxnId="{9A07B1A7-4FD6-AE4A-A731-3B5CBDC6616E}">
      <dgm:prSet/>
      <dgm:spPr/>
      <dgm:t>
        <a:bodyPr/>
        <a:lstStyle/>
        <a:p>
          <a:endParaRPr lang="en-US"/>
        </a:p>
      </dgm:t>
    </dgm:pt>
    <dgm:pt modelId="{9D04E3EC-7755-E849-ACAB-04FDDF7D9FC2}">
      <dgm:prSet phldrT="[Text]" custT="1"/>
      <dgm:spPr/>
      <dgm:t>
        <a:bodyPr/>
        <a:lstStyle/>
        <a:p>
          <a:r>
            <a:rPr lang="en-US" sz="1800" dirty="0"/>
            <a:t>President Johnson makes the Food Stamp Program permanent by signing Food Stamp Act</a:t>
          </a:r>
        </a:p>
      </dgm:t>
    </dgm:pt>
    <dgm:pt modelId="{ACCE3793-7563-F74C-A803-722F08829F5F}" type="parTrans" cxnId="{8968A590-D9B7-4D4A-8985-5CC5FB970F6C}">
      <dgm:prSet/>
      <dgm:spPr/>
      <dgm:t>
        <a:bodyPr/>
        <a:lstStyle/>
        <a:p>
          <a:endParaRPr lang="en-US"/>
        </a:p>
      </dgm:t>
    </dgm:pt>
    <dgm:pt modelId="{DC9E55FF-AFED-7348-8AE4-164AB7720A00}" type="sibTrans" cxnId="{8968A590-D9B7-4D4A-8985-5CC5FB970F6C}">
      <dgm:prSet/>
      <dgm:spPr/>
      <dgm:t>
        <a:bodyPr/>
        <a:lstStyle/>
        <a:p>
          <a:endParaRPr lang="en-US"/>
        </a:p>
      </dgm:t>
    </dgm:pt>
    <dgm:pt modelId="{E56AEC41-BC65-3E40-8CE7-F1E8A8B15664}">
      <dgm:prSet phldrT="[Text]" custT="1"/>
      <dgm:spPr/>
      <dgm:t>
        <a:bodyPr/>
        <a:lstStyle/>
        <a:p>
          <a:r>
            <a:rPr lang="en-US" sz="2000" u="sng" dirty="0"/>
            <a:t>1974</a:t>
          </a:r>
          <a:endParaRPr lang="en-US" sz="1600" u="sng" dirty="0"/>
        </a:p>
      </dgm:t>
    </dgm:pt>
    <dgm:pt modelId="{01822DEA-6FEE-D04F-A0BF-11B79FBDDD6B}" type="parTrans" cxnId="{86C38025-A9D1-B347-8111-FB5D19F23AD7}">
      <dgm:prSet/>
      <dgm:spPr/>
      <dgm:t>
        <a:bodyPr/>
        <a:lstStyle/>
        <a:p>
          <a:endParaRPr lang="en-US"/>
        </a:p>
      </dgm:t>
    </dgm:pt>
    <dgm:pt modelId="{985F6C94-DB2D-BE43-8DAE-EB4930BF5A3A}" type="sibTrans" cxnId="{86C38025-A9D1-B347-8111-FB5D19F23AD7}">
      <dgm:prSet/>
      <dgm:spPr/>
      <dgm:t>
        <a:bodyPr/>
        <a:lstStyle/>
        <a:p>
          <a:endParaRPr lang="en-US"/>
        </a:p>
      </dgm:t>
    </dgm:pt>
    <dgm:pt modelId="{DA6542AF-F9B1-1D4C-9735-965EEFE48E63}">
      <dgm:prSet phldrT="[Text]" custT="1"/>
      <dgm:spPr/>
      <dgm:t>
        <a:bodyPr/>
        <a:lstStyle/>
        <a:p>
          <a:r>
            <a:rPr lang="en-US" sz="1800" dirty="0"/>
            <a:t>Food Stamp Program expands to all 50 states</a:t>
          </a:r>
        </a:p>
      </dgm:t>
    </dgm:pt>
    <dgm:pt modelId="{C58AA3B4-CDF9-3246-AB01-A07523E1A853}" type="parTrans" cxnId="{B7F58399-C6C8-BB46-9219-E62BEE34931F}">
      <dgm:prSet/>
      <dgm:spPr/>
      <dgm:t>
        <a:bodyPr/>
        <a:lstStyle/>
        <a:p>
          <a:endParaRPr lang="en-US"/>
        </a:p>
      </dgm:t>
    </dgm:pt>
    <dgm:pt modelId="{4E79E5AE-1B31-D14B-859B-2E0214EAB863}" type="sibTrans" cxnId="{B7F58399-C6C8-BB46-9219-E62BEE34931F}">
      <dgm:prSet/>
      <dgm:spPr/>
      <dgm:t>
        <a:bodyPr/>
        <a:lstStyle/>
        <a:p>
          <a:endParaRPr lang="en-US"/>
        </a:p>
      </dgm:t>
    </dgm:pt>
    <dgm:pt modelId="{9A7A65DC-5653-154D-A57F-9647C91D7BD3}">
      <dgm:prSet phldrT="[Text]" custT="1"/>
      <dgm:spPr/>
      <dgm:t>
        <a:bodyPr/>
        <a:lstStyle/>
        <a:p>
          <a:r>
            <a:rPr lang="en-US" sz="2000" u="sng" dirty="0"/>
            <a:t>1977</a:t>
          </a:r>
          <a:endParaRPr lang="en-US" sz="1600" u="sng" dirty="0"/>
        </a:p>
      </dgm:t>
    </dgm:pt>
    <dgm:pt modelId="{A5D1FA07-B519-5F4B-A06B-8A37FCDA9271}" type="parTrans" cxnId="{A296326D-AE51-2441-BEB6-082F711F2534}">
      <dgm:prSet/>
      <dgm:spPr/>
      <dgm:t>
        <a:bodyPr/>
        <a:lstStyle/>
        <a:p>
          <a:endParaRPr lang="en-US"/>
        </a:p>
      </dgm:t>
    </dgm:pt>
    <dgm:pt modelId="{48714323-4FD1-FD44-9E1A-51276DDAA436}" type="sibTrans" cxnId="{A296326D-AE51-2441-BEB6-082F711F2534}">
      <dgm:prSet/>
      <dgm:spPr/>
      <dgm:t>
        <a:bodyPr/>
        <a:lstStyle/>
        <a:p>
          <a:endParaRPr lang="en-US"/>
        </a:p>
      </dgm:t>
    </dgm:pt>
    <dgm:pt modelId="{5F5453B6-F59C-574E-A8C7-A5308EEF8D0D}">
      <dgm:prSet phldrT="[Text]" custT="1"/>
      <dgm:spPr/>
      <dgm:t>
        <a:bodyPr/>
        <a:lstStyle/>
        <a:p>
          <a:r>
            <a:rPr lang="en-US" sz="1800" dirty="0"/>
            <a:t>President Carter establishes national eligibility standards</a:t>
          </a:r>
        </a:p>
      </dgm:t>
    </dgm:pt>
    <dgm:pt modelId="{52AC885E-2E17-D746-900D-C816625B9A8E}" type="parTrans" cxnId="{5653BB29-4472-2740-B877-3CBD316A9FDD}">
      <dgm:prSet/>
      <dgm:spPr/>
      <dgm:t>
        <a:bodyPr/>
        <a:lstStyle/>
        <a:p>
          <a:endParaRPr lang="en-US"/>
        </a:p>
      </dgm:t>
    </dgm:pt>
    <dgm:pt modelId="{2F0D3495-8282-BB47-AA50-DF681A277A73}" type="sibTrans" cxnId="{5653BB29-4472-2740-B877-3CBD316A9FDD}">
      <dgm:prSet/>
      <dgm:spPr/>
      <dgm:t>
        <a:bodyPr/>
        <a:lstStyle/>
        <a:p>
          <a:endParaRPr lang="en-US"/>
        </a:p>
      </dgm:t>
    </dgm:pt>
    <dgm:pt modelId="{4EB67E04-B6EC-524A-8986-EA74902CF336}">
      <dgm:prSet phldrT="[Text]" custT="1"/>
      <dgm:spPr/>
      <dgm:t>
        <a:bodyPr/>
        <a:lstStyle/>
        <a:p>
          <a:r>
            <a:rPr lang="en-US" sz="2000" u="sng" dirty="0"/>
            <a:t>2004</a:t>
          </a:r>
          <a:endParaRPr lang="en-US" sz="1600" u="sng" dirty="0"/>
        </a:p>
      </dgm:t>
    </dgm:pt>
    <dgm:pt modelId="{D3124C16-EF3D-4F4A-B2F3-2D5A41850828}" type="parTrans" cxnId="{44FA6601-6E33-6747-83E5-FCD5FF8B9125}">
      <dgm:prSet/>
      <dgm:spPr/>
      <dgm:t>
        <a:bodyPr/>
        <a:lstStyle/>
        <a:p>
          <a:endParaRPr lang="en-US"/>
        </a:p>
      </dgm:t>
    </dgm:pt>
    <dgm:pt modelId="{F1480B30-98A1-9240-846A-932F3E747912}" type="sibTrans" cxnId="{44FA6601-6E33-6747-83E5-FCD5FF8B9125}">
      <dgm:prSet/>
      <dgm:spPr/>
      <dgm:t>
        <a:bodyPr/>
        <a:lstStyle/>
        <a:p>
          <a:endParaRPr lang="en-US"/>
        </a:p>
      </dgm:t>
    </dgm:pt>
    <dgm:pt modelId="{B43F48E3-308E-F446-970B-5CCBD7D1F774}">
      <dgm:prSet phldrT="[Text]" custT="1"/>
      <dgm:spPr/>
      <dgm:t>
        <a:bodyPr/>
        <a:lstStyle/>
        <a:p>
          <a:r>
            <a:rPr lang="en-US" sz="1800" dirty="0"/>
            <a:t>EBT is adopted nationwide</a:t>
          </a:r>
        </a:p>
      </dgm:t>
    </dgm:pt>
    <dgm:pt modelId="{C4E17A12-6E6C-D54F-8176-622DE3DABDB2}" type="parTrans" cxnId="{B05BFB49-48DD-A54C-9FE8-D7CD6101CEA2}">
      <dgm:prSet/>
      <dgm:spPr/>
      <dgm:t>
        <a:bodyPr/>
        <a:lstStyle/>
        <a:p>
          <a:endParaRPr lang="en-US"/>
        </a:p>
      </dgm:t>
    </dgm:pt>
    <dgm:pt modelId="{AF08417B-8768-CD43-93D6-A4C9D35ABF2F}" type="sibTrans" cxnId="{B05BFB49-48DD-A54C-9FE8-D7CD6101CEA2}">
      <dgm:prSet/>
      <dgm:spPr/>
      <dgm:t>
        <a:bodyPr/>
        <a:lstStyle/>
        <a:p>
          <a:endParaRPr lang="en-US"/>
        </a:p>
      </dgm:t>
    </dgm:pt>
    <dgm:pt modelId="{8774239D-B8CE-6246-9666-9E955D3F3D8B}">
      <dgm:prSet phldrT="[Text]" custT="1"/>
      <dgm:spPr/>
      <dgm:t>
        <a:bodyPr/>
        <a:lstStyle/>
        <a:p>
          <a:r>
            <a:rPr lang="en-US" sz="2000" u="sng" dirty="0"/>
            <a:t>2008</a:t>
          </a:r>
        </a:p>
      </dgm:t>
    </dgm:pt>
    <dgm:pt modelId="{26E1CAE2-0F78-D945-8993-504ADCE34111}" type="parTrans" cxnId="{514A0FA9-CB3D-3F44-AB5C-6D79318F52D4}">
      <dgm:prSet/>
      <dgm:spPr/>
      <dgm:t>
        <a:bodyPr/>
        <a:lstStyle/>
        <a:p>
          <a:endParaRPr lang="en-US"/>
        </a:p>
      </dgm:t>
    </dgm:pt>
    <dgm:pt modelId="{FEE778DF-09F5-8643-9A14-A73D15E4ADB6}" type="sibTrans" cxnId="{514A0FA9-CB3D-3F44-AB5C-6D79318F52D4}">
      <dgm:prSet/>
      <dgm:spPr/>
      <dgm:t>
        <a:bodyPr/>
        <a:lstStyle/>
        <a:p>
          <a:endParaRPr lang="en-US"/>
        </a:p>
      </dgm:t>
    </dgm:pt>
    <dgm:pt modelId="{38FA2CD2-364C-AA41-9125-1A83E35D3FF0}">
      <dgm:prSet phldrT="[Text]" custT="1"/>
      <dgm:spPr/>
      <dgm:t>
        <a:bodyPr/>
        <a:lstStyle/>
        <a:p>
          <a:r>
            <a:rPr lang="en-US" sz="1800" dirty="0"/>
            <a:t>Food Stamp Program is renamed to SNAP</a:t>
          </a:r>
        </a:p>
      </dgm:t>
    </dgm:pt>
    <dgm:pt modelId="{BA7B75F3-DCC7-344D-B668-F11FA6EAA076}" type="parTrans" cxnId="{92EB2B36-ED4E-3B40-912A-E5952ED9A96A}">
      <dgm:prSet/>
      <dgm:spPr/>
      <dgm:t>
        <a:bodyPr/>
        <a:lstStyle/>
        <a:p>
          <a:endParaRPr lang="en-US"/>
        </a:p>
      </dgm:t>
    </dgm:pt>
    <dgm:pt modelId="{D46363B3-45EB-A147-A769-C3F7F0D92720}" type="sibTrans" cxnId="{92EB2B36-ED4E-3B40-912A-E5952ED9A96A}">
      <dgm:prSet/>
      <dgm:spPr/>
      <dgm:t>
        <a:bodyPr/>
        <a:lstStyle/>
        <a:p>
          <a:endParaRPr lang="en-US"/>
        </a:p>
      </dgm:t>
    </dgm:pt>
    <dgm:pt modelId="{00B5F294-46FC-C74F-889D-0F7F7693A8DA}">
      <dgm:prSet phldrT="[Text]" custT="1"/>
      <dgm:spPr/>
      <dgm:t>
        <a:bodyPr/>
        <a:lstStyle/>
        <a:p>
          <a:r>
            <a:rPr lang="en-US" sz="2000" u="sng" dirty="0"/>
            <a:t>1984</a:t>
          </a:r>
        </a:p>
      </dgm:t>
    </dgm:pt>
    <dgm:pt modelId="{46B99D86-A5A7-9B46-8EF8-BBC73D6FC442}" type="parTrans" cxnId="{E548B53B-C504-0743-8345-5A37CF12D0A0}">
      <dgm:prSet/>
      <dgm:spPr/>
      <dgm:t>
        <a:bodyPr/>
        <a:lstStyle/>
        <a:p>
          <a:endParaRPr lang="en-US"/>
        </a:p>
      </dgm:t>
    </dgm:pt>
    <dgm:pt modelId="{1A2959D7-87AB-9A47-B24C-78CE08456B0D}" type="sibTrans" cxnId="{E548B53B-C504-0743-8345-5A37CF12D0A0}">
      <dgm:prSet/>
      <dgm:spPr/>
      <dgm:t>
        <a:bodyPr/>
        <a:lstStyle/>
        <a:p>
          <a:endParaRPr lang="en-US"/>
        </a:p>
      </dgm:t>
    </dgm:pt>
    <dgm:pt modelId="{5BDC03CA-CDCE-BC45-9012-E0C98358B267}">
      <dgm:prSet phldrT="[Text]" custT="1"/>
      <dgm:spPr/>
      <dgm:t>
        <a:bodyPr/>
        <a:lstStyle/>
        <a:p>
          <a:r>
            <a:rPr lang="en-US" sz="1800" dirty="0"/>
            <a:t>Payment using EBT begins in Pennsylvania</a:t>
          </a:r>
        </a:p>
      </dgm:t>
    </dgm:pt>
    <dgm:pt modelId="{42746CB1-5CF4-EE4D-831A-329C2F0989AF}" type="parTrans" cxnId="{F75B4FE6-DC16-4948-8472-6D86845D0752}">
      <dgm:prSet/>
      <dgm:spPr/>
      <dgm:t>
        <a:bodyPr/>
        <a:lstStyle/>
        <a:p>
          <a:endParaRPr lang="en-US"/>
        </a:p>
      </dgm:t>
    </dgm:pt>
    <dgm:pt modelId="{163BA543-55D3-C345-AF78-E070129270D8}" type="sibTrans" cxnId="{F75B4FE6-DC16-4948-8472-6D86845D0752}">
      <dgm:prSet/>
      <dgm:spPr/>
      <dgm:t>
        <a:bodyPr/>
        <a:lstStyle/>
        <a:p>
          <a:endParaRPr lang="en-US"/>
        </a:p>
      </dgm:t>
    </dgm:pt>
    <dgm:pt modelId="{ADAE32EC-A732-0A40-9EC5-CE9FD3B746AE}" type="pres">
      <dgm:prSet presAssocID="{F9047BC1-C176-4944-81DE-956192A70662}" presName="Name0" presStyleCnt="0">
        <dgm:presLayoutVars>
          <dgm:dir/>
          <dgm:animLvl val="lvl"/>
          <dgm:resizeHandles val="exact"/>
        </dgm:presLayoutVars>
      </dgm:prSet>
      <dgm:spPr/>
    </dgm:pt>
    <dgm:pt modelId="{206BF2A6-59B2-3648-9A83-43930ECEEB5D}" type="pres">
      <dgm:prSet presAssocID="{37DE6E3A-43A0-A14D-83EA-FECB029A3F95}" presName="compositeNode" presStyleCnt="0">
        <dgm:presLayoutVars>
          <dgm:bulletEnabled val="1"/>
        </dgm:presLayoutVars>
      </dgm:prSet>
      <dgm:spPr/>
    </dgm:pt>
    <dgm:pt modelId="{7A597926-AE10-2443-BD24-02ECFDF8D1E5}" type="pres">
      <dgm:prSet presAssocID="{37DE6E3A-43A0-A14D-83EA-FECB029A3F95}" presName="bgRect" presStyleLbl="node1" presStyleIdx="0" presStyleCnt="7" custScaleY="224962"/>
      <dgm:spPr/>
    </dgm:pt>
    <dgm:pt modelId="{3FC5F0C1-1B9A-1E41-99D4-297E7063ED08}" type="pres">
      <dgm:prSet presAssocID="{37DE6E3A-43A0-A14D-83EA-FECB029A3F95}" presName="parentNode" presStyleLbl="node1" presStyleIdx="0" presStyleCnt="7">
        <dgm:presLayoutVars>
          <dgm:chMax val="0"/>
          <dgm:bulletEnabled val="1"/>
        </dgm:presLayoutVars>
      </dgm:prSet>
      <dgm:spPr/>
    </dgm:pt>
    <dgm:pt modelId="{AE847433-76FE-EA41-8318-7892D662924D}" type="pres">
      <dgm:prSet presAssocID="{37DE6E3A-43A0-A14D-83EA-FECB029A3F95}" presName="childNode" presStyleLbl="node1" presStyleIdx="0" presStyleCnt="7">
        <dgm:presLayoutVars>
          <dgm:bulletEnabled val="1"/>
        </dgm:presLayoutVars>
      </dgm:prSet>
      <dgm:spPr/>
    </dgm:pt>
    <dgm:pt modelId="{889C171B-EA84-4141-B0BF-0CB8A7A12207}" type="pres">
      <dgm:prSet presAssocID="{FE9A251C-BBEC-7C4A-A6A2-89400FBA4E38}" presName="hSp" presStyleCnt="0"/>
      <dgm:spPr/>
    </dgm:pt>
    <dgm:pt modelId="{4B705DE6-03DF-8941-ADF1-6BBA56DCEC23}" type="pres">
      <dgm:prSet presAssocID="{FE9A251C-BBEC-7C4A-A6A2-89400FBA4E38}" presName="vProcSp" presStyleCnt="0"/>
      <dgm:spPr/>
    </dgm:pt>
    <dgm:pt modelId="{A83345EE-0578-1844-B8CF-F811BD6B2E6B}" type="pres">
      <dgm:prSet presAssocID="{FE9A251C-BBEC-7C4A-A6A2-89400FBA4E38}" presName="vSp1" presStyleCnt="0"/>
      <dgm:spPr/>
    </dgm:pt>
    <dgm:pt modelId="{CDA8C905-9BED-114D-BB94-391929FE8A12}" type="pres">
      <dgm:prSet presAssocID="{FE9A251C-BBEC-7C4A-A6A2-89400FBA4E38}" presName="simulatedConn" presStyleLbl="solidFgAcc1" presStyleIdx="0" presStyleCnt="6" custScaleY="214650"/>
      <dgm:spPr/>
    </dgm:pt>
    <dgm:pt modelId="{0092215A-02DF-8541-8943-54A7E37E5AB5}" type="pres">
      <dgm:prSet presAssocID="{FE9A251C-BBEC-7C4A-A6A2-89400FBA4E38}" presName="vSp2" presStyleCnt="0"/>
      <dgm:spPr/>
    </dgm:pt>
    <dgm:pt modelId="{27AFC22B-F6A8-D146-9A49-12497EEC5263}" type="pres">
      <dgm:prSet presAssocID="{FE9A251C-BBEC-7C4A-A6A2-89400FBA4E38}" presName="sibTrans" presStyleCnt="0"/>
      <dgm:spPr/>
    </dgm:pt>
    <dgm:pt modelId="{EC134C8E-30A4-594E-94FA-1F0E41235FB3}" type="pres">
      <dgm:prSet presAssocID="{7F4BC4C6-5961-2940-9A8B-2915E60C2739}" presName="compositeNode" presStyleCnt="0">
        <dgm:presLayoutVars>
          <dgm:bulletEnabled val="1"/>
        </dgm:presLayoutVars>
      </dgm:prSet>
      <dgm:spPr/>
    </dgm:pt>
    <dgm:pt modelId="{2AD7329E-3C59-CC43-8220-9D9EC352A2CD}" type="pres">
      <dgm:prSet presAssocID="{7F4BC4C6-5961-2940-9A8B-2915E60C2739}" presName="bgRect" presStyleLbl="node1" presStyleIdx="1" presStyleCnt="7" custScaleY="224962"/>
      <dgm:spPr/>
    </dgm:pt>
    <dgm:pt modelId="{69C94BA0-8BDF-DC43-B4D7-36CB335361E0}" type="pres">
      <dgm:prSet presAssocID="{7F4BC4C6-5961-2940-9A8B-2915E60C2739}" presName="parentNode" presStyleLbl="node1" presStyleIdx="1" presStyleCnt="7">
        <dgm:presLayoutVars>
          <dgm:chMax val="0"/>
          <dgm:bulletEnabled val="1"/>
        </dgm:presLayoutVars>
      </dgm:prSet>
      <dgm:spPr/>
    </dgm:pt>
    <dgm:pt modelId="{B88A0ED0-72AC-CC42-B164-3EF0C42E15B8}" type="pres">
      <dgm:prSet presAssocID="{7F4BC4C6-5961-2940-9A8B-2915E60C2739}" presName="childNode" presStyleLbl="node1" presStyleIdx="1" presStyleCnt="7">
        <dgm:presLayoutVars>
          <dgm:bulletEnabled val="1"/>
        </dgm:presLayoutVars>
      </dgm:prSet>
      <dgm:spPr/>
    </dgm:pt>
    <dgm:pt modelId="{C705A563-5353-8F4A-86FE-43537E49EC03}" type="pres">
      <dgm:prSet presAssocID="{64F62AB5-5107-4945-B9EB-E760550A6480}" presName="hSp" presStyleCnt="0"/>
      <dgm:spPr/>
    </dgm:pt>
    <dgm:pt modelId="{C006E5BF-6E14-0447-8E86-D3FDC8289532}" type="pres">
      <dgm:prSet presAssocID="{64F62AB5-5107-4945-B9EB-E760550A6480}" presName="vProcSp" presStyleCnt="0"/>
      <dgm:spPr/>
    </dgm:pt>
    <dgm:pt modelId="{32809C30-4DAF-A642-AC51-4BA878D81300}" type="pres">
      <dgm:prSet presAssocID="{64F62AB5-5107-4945-B9EB-E760550A6480}" presName="vSp1" presStyleCnt="0"/>
      <dgm:spPr/>
    </dgm:pt>
    <dgm:pt modelId="{40A3F283-D8B5-1F4C-8F56-3D05D1B2091D}" type="pres">
      <dgm:prSet presAssocID="{64F62AB5-5107-4945-B9EB-E760550A6480}" presName="simulatedConn" presStyleLbl="solidFgAcc1" presStyleIdx="1" presStyleCnt="6" custScaleY="214650"/>
      <dgm:spPr/>
    </dgm:pt>
    <dgm:pt modelId="{DB195C23-0993-C34C-A7AA-8B263ECC5B36}" type="pres">
      <dgm:prSet presAssocID="{64F62AB5-5107-4945-B9EB-E760550A6480}" presName="vSp2" presStyleCnt="0"/>
      <dgm:spPr/>
    </dgm:pt>
    <dgm:pt modelId="{CB497E62-D18F-8442-87FF-E96FF21F7CDD}" type="pres">
      <dgm:prSet presAssocID="{64F62AB5-5107-4945-B9EB-E760550A6480}" presName="sibTrans" presStyleCnt="0"/>
      <dgm:spPr/>
    </dgm:pt>
    <dgm:pt modelId="{7A91A510-5E02-134F-9774-AE2DA1BDAE85}" type="pres">
      <dgm:prSet presAssocID="{E56AEC41-BC65-3E40-8CE7-F1E8A8B15664}" presName="compositeNode" presStyleCnt="0">
        <dgm:presLayoutVars>
          <dgm:bulletEnabled val="1"/>
        </dgm:presLayoutVars>
      </dgm:prSet>
      <dgm:spPr/>
    </dgm:pt>
    <dgm:pt modelId="{F05397C6-F913-3746-89EB-7F62D9EEAD74}" type="pres">
      <dgm:prSet presAssocID="{E56AEC41-BC65-3E40-8CE7-F1E8A8B15664}" presName="bgRect" presStyleLbl="node1" presStyleIdx="2" presStyleCnt="7" custScaleY="224962"/>
      <dgm:spPr/>
    </dgm:pt>
    <dgm:pt modelId="{156DAB78-AB7B-DE4B-B831-98437D9FAAD1}" type="pres">
      <dgm:prSet presAssocID="{E56AEC41-BC65-3E40-8CE7-F1E8A8B15664}" presName="parentNode" presStyleLbl="node1" presStyleIdx="2" presStyleCnt="7">
        <dgm:presLayoutVars>
          <dgm:chMax val="0"/>
          <dgm:bulletEnabled val="1"/>
        </dgm:presLayoutVars>
      </dgm:prSet>
      <dgm:spPr/>
    </dgm:pt>
    <dgm:pt modelId="{196358DE-D0ED-0740-8B2D-00A5CACB82DF}" type="pres">
      <dgm:prSet presAssocID="{E56AEC41-BC65-3E40-8CE7-F1E8A8B15664}" presName="childNode" presStyleLbl="node1" presStyleIdx="2" presStyleCnt="7">
        <dgm:presLayoutVars>
          <dgm:bulletEnabled val="1"/>
        </dgm:presLayoutVars>
      </dgm:prSet>
      <dgm:spPr/>
    </dgm:pt>
    <dgm:pt modelId="{0E933A79-C992-5A48-B3F5-2E3B9911EE52}" type="pres">
      <dgm:prSet presAssocID="{985F6C94-DB2D-BE43-8DAE-EB4930BF5A3A}" presName="hSp" presStyleCnt="0"/>
      <dgm:spPr/>
    </dgm:pt>
    <dgm:pt modelId="{848D9AEE-0D47-454A-899F-97710248DFCF}" type="pres">
      <dgm:prSet presAssocID="{985F6C94-DB2D-BE43-8DAE-EB4930BF5A3A}" presName="vProcSp" presStyleCnt="0"/>
      <dgm:spPr/>
    </dgm:pt>
    <dgm:pt modelId="{BBE328D4-6A80-7B44-8410-55FB2D71C3FB}" type="pres">
      <dgm:prSet presAssocID="{985F6C94-DB2D-BE43-8DAE-EB4930BF5A3A}" presName="vSp1" presStyleCnt="0"/>
      <dgm:spPr/>
    </dgm:pt>
    <dgm:pt modelId="{3CE874A2-7825-4F40-BDF8-8A783BF283D6}" type="pres">
      <dgm:prSet presAssocID="{985F6C94-DB2D-BE43-8DAE-EB4930BF5A3A}" presName="simulatedConn" presStyleLbl="solidFgAcc1" presStyleIdx="2" presStyleCnt="6" custScaleY="214650"/>
      <dgm:spPr/>
    </dgm:pt>
    <dgm:pt modelId="{6396AA9D-43E4-7346-A837-726BC20248E4}" type="pres">
      <dgm:prSet presAssocID="{985F6C94-DB2D-BE43-8DAE-EB4930BF5A3A}" presName="vSp2" presStyleCnt="0"/>
      <dgm:spPr/>
    </dgm:pt>
    <dgm:pt modelId="{F3E4EDA5-A0F7-5347-AB9A-D679433F562E}" type="pres">
      <dgm:prSet presAssocID="{985F6C94-DB2D-BE43-8DAE-EB4930BF5A3A}" presName="sibTrans" presStyleCnt="0"/>
      <dgm:spPr/>
    </dgm:pt>
    <dgm:pt modelId="{DA00B61A-B0A0-5746-B23F-07BFD909411A}" type="pres">
      <dgm:prSet presAssocID="{9A7A65DC-5653-154D-A57F-9647C91D7BD3}" presName="compositeNode" presStyleCnt="0">
        <dgm:presLayoutVars>
          <dgm:bulletEnabled val="1"/>
        </dgm:presLayoutVars>
      </dgm:prSet>
      <dgm:spPr/>
    </dgm:pt>
    <dgm:pt modelId="{A9DFAD63-D0C2-4642-973F-B08B8B9062AC}" type="pres">
      <dgm:prSet presAssocID="{9A7A65DC-5653-154D-A57F-9647C91D7BD3}" presName="bgRect" presStyleLbl="node1" presStyleIdx="3" presStyleCnt="7" custScaleY="224962"/>
      <dgm:spPr/>
    </dgm:pt>
    <dgm:pt modelId="{CFFF8910-CF52-CB46-A762-FCC4085CB18D}" type="pres">
      <dgm:prSet presAssocID="{9A7A65DC-5653-154D-A57F-9647C91D7BD3}" presName="parentNode" presStyleLbl="node1" presStyleIdx="3" presStyleCnt="7">
        <dgm:presLayoutVars>
          <dgm:chMax val="0"/>
          <dgm:bulletEnabled val="1"/>
        </dgm:presLayoutVars>
      </dgm:prSet>
      <dgm:spPr/>
    </dgm:pt>
    <dgm:pt modelId="{A40C46C8-A796-2E45-B976-6B1DAE0945C2}" type="pres">
      <dgm:prSet presAssocID="{9A7A65DC-5653-154D-A57F-9647C91D7BD3}" presName="childNode" presStyleLbl="node1" presStyleIdx="3" presStyleCnt="7">
        <dgm:presLayoutVars>
          <dgm:bulletEnabled val="1"/>
        </dgm:presLayoutVars>
      </dgm:prSet>
      <dgm:spPr/>
    </dgm:pt>
    <dgm:pt modelId="{EAD88976-4EEA-FF44-90E4-2179C300ABBD}" type="pres">
      <dgm:prSet presAssocID="{48714323-4FD1-FD44-9E1A-51276DDAA436}" presName="hSp" presStyleCnt="0"/>
      <dgm:spPr/>
    </dgm:pt>
    <dgm:pt modelId="{2C58FE53-EAAF-354A-A9EB-65E2EDF3EEEE}" type="pres">
      <dgm:prSet presAssocID="{48714323-4FD1-FD44-9E1A-51276DDAA436}" presName="vProcSp" presStyleCnt="0"/>
      <dgm:spPr/>
    </dgm:pt>
    <dgm:pt modelId="{20AF5900-B535-434B-8E6E-2A897AA16AB9}" type="pres">
      <dgm:prSet presAssocID="{48714323-4FD1-FD44-9E1A-51276DDAA436}" presName="vSp1" presStyleCnt="0"/>
      <dgm:spPr/>
    </dgm:pt>
    <dgm:pt modelId="{D94BF2A3-8057-6140-818A-2708160B39A1}" type="pres">
      <dgm:prSet presAssocID="{48714323-4FD1-FD44-9E1A-51276DDAA436}" presName="simulatedConn" presStyleLbl="solidFgAcc1" presStyleIdx="3" presStyleCnt="6" custScaleY="214650"/>
      <dgm:spPr/>
    </dgm:pt>
    <dgm:pt modelId="{42DF415A-4F92-B84E-886B-F973BC1B8206}" type="pres">
      <dgm:prSet presAssocID="{48714323-4FD1-FD44-9E1A-51276DDAA436}" presName="vSp2" presStyleCnt="0"/>
      <dgm:spPr/>
    </dgm:pt>
    <dgm:pt modelId="{FF6853DD-252A-A949-8061-B96D0E8FBA08}" type="pres">
      <dgm:prSet presAssocID="{48714323-4FD1-FD44-9E1A-51276DDAA436}" presName="sibTrans" presStyleCnt="0"/>
      <dgm:spPr/>
    </dgm:pt>
    <dgm:pt modelId="{63451467-4546-9146-BFCA-E2A34C03CAA8}" type="pres">
      <dgm:prSet presAssocID="{00B5F294-46FC-C74F-889D-0F7F7693A8DA}" presName="compositeNode" presStyleCnt="0">
        <dgm:presLayoutVars>
          <dgm:bulletEnabled val="1"/>
        </dgm:presLayoutVars>
      </dgm:prSet>
      <dgm:spPr/>
    </dgm:pt>
    <dgm:pt modelId="{6D67236A-2F07-8C4B-B417-1CE7EC4D9DB7}" type="pres">
      <dgm:prSet presAssocID="{00B5F294-46FC-C74F-889D-0F7F7693A8DA}" presName="bgRect" presStyleLbl="node1" presStyleIdx="4" presStyleCnt="7" custScaleY="224962"/>
      <dgm:spPr/>
    </dgm:pt>
    <dgm:pt modelId="{47355F57-D4A0-3843-A314-9FD395AB198D}" type="pres">
      <dgm:prSet presAssocID="{00B5F294-46FC-C74F-889D-0F7F7693A8DA}" presName="parentNode" presStyleLbl="node1" presStyleIdx="4" presStyleCnt="7">
        <dgm:presLayoutVars>
          <dgm:chMax val="0"/>
          <dgm:bulletEnabled val="1"/>
        </dgm:presLayoutVars>
      </dgm:prSet>
      <dgm:spPr/>
    </dgm:pt>
    <dgm:pt modelId="{1BE07E36-7DA1-9E4C-BFCC-383B6C16B806}" type="pres">
      <dgm:prSet presAssocID="{00B5F294-46FC-C74F-889D-0F7F7693A8DA}" presName="childNode" presStyleLbl="node1" presStyleIdx="4" presStyleCnt="7">
        <dgm:presLayoutVars>
          <dgm:bulletEnabled val="1"/>
        </dgm:presLayoutVars>
      </dgm:prSet>
      <dgm:spPr/>
    </dgm:pt>
    <dgm:pt modelId="{D96AE97F-4601-F142-A804-CC6755708520}" type="pres">
      <dgm:prSet presAssocID="{1A2959D7-87AB-9A47-B24C-78CE08456B0D}" presName="hSp" presStyleCnt="0"/>
      <dgm:spPr/>
    </dgm:pt>
    <dgm:pt modelId="{49AEF7FC-EFAF-A046-925C-FBE6316B418D}" type="pres">
      <dgm:prSet presAssocID="{1A2959D7-87AB-9A47-B24C-78CE08456B0D}" presName="vProcSp" presStyleCnt="0"/>
      <dgm:spPr/>
    </dgm:pt>
    <dgm:pt modelId="{AB073196-B617-8640-A93D-535CD74A9B4C}" type="pres">
      <dgm:prSet presAssocID="{1A2959D7-87AB-9A47-B24C-78CE08456B0D}" presName="vSp1" presStyleCnt="0"/>
      <dgm:spPr/>
    </dgm:pt>
    <dgm:pt modelId="{355E6F0F-FA85-204E-9000-584EA2FA3B37}" type="pres">
      <dgm:prSet presAssocID="{1A2959D7-87AB-9A47-B24C-78CE08456B0D}" presName="simulatedConn" presStyleLbl="solidFgAcc1" presStyleIdx="4" presStyleCnt="6" custScaleY="214650"/>
      <dgm:spPr/>
    </dgm:pt>
    <dgm:pt modelId="{4DD23480-A5EB-474A-AA9F-177425545556}" type="pres">
      <dgm:prSet presAssocID="{1A2959D7-87AB-9A47-B24C-78CE08456B0D}" presName="vSp2" presStyleCnt="0"/>
      <dgm:spPr/>
    </dgm:pt>
    <dgm:pt modelId="{46DFED01-3260-B147-97C3-9B3F0E43F6F2}" type="pres">
      <dgm:prSet presAssocID="{1A2959D7-87AB-9A47-B24C-78CE08456B0D}" presName="sibTrans" presStyleCnt="0"/>
      <dgm:spPr/>
    </dgm:pt>
    <dgm:pt modelId="{FD88312C-957D-D144-89D5-32BBAA4687A1}" type="pres">
      <dgm:prSet presAssocID="{4EB67E04-B6EC-524A-8986-EA74902CF336}" presName="compositeNode" presStyleCnt="0">
        <dgm:presLayoutVars>
          <dgm:bulletEnabled val="1"/>
        </dgm:presLayoutVars>
      </dgm:prSet>
      <dgm:spPr/>
    </dgm:pt>
    <dgm:pt modelId="{B5C8549E-BA5A-334E-AF73-48789F94ECB1}" type="pres">
      <dgm:prSet presAssocID="{4EB67E04-B6EC-524A-8986-EA74902CF336}" presName="bgRect" presStyleLbl="node1" presStyleIdx="5" presStyleCnt="7" custScaleY="224962"/>
      <dgm:spPr/>
    </dgm:pt>
    <dgm:pt modelId="{A61654EC-B946-EC40-9FD4-0FC8BD8524C8}" type="pres">
      <dgm:prSet presAssocID="{4EB67E04-B6EC-524A-8986-EA74902CF336}" presName="parentNode" presStyleLbl="node1" presStyleIdx="5" presStyleCnt="7">
        <dgm:presLayoutVars>
          <dgm:chMax val="0"/>
          <dgm:bulletEnabled val="1"/>
        </dgm:presLayoutVars>
      </dgm:prSet>
      <dgm:spPr/>
    </dgm:pt>
    <dgm:pt modelId="{2BBA084E-EBB2-6749-BD88-63C4A85C040B}" type="pres">
      <dgm:prSet presAssocID="{4EB67E04-B6EC-524A-8986-EA74902CF336}" presName="childNode" presStyleLbl="node1" presStyleIdx="5" presStyleCnt="7">
        <dgm:presLayoutVars>
          <dgm:bulletEnabled val="1"/>
        </dgm:presLayoutVars>
      </dgm:prSet>
      <dgm:spPr/>
    </dgm:pt>
    <dgm:pt modelId="{D7D8C9ED-CDA9-314D-B599-AAC7969A3B72}" type="pres">
      <dgm:prSet presAssocID="{F1480B30-98A1-9240-846A-932F3E747912}" presName="hSp" presStyleCnt="0"/>
      <dgm:spPr/>
    </dgm:pt>
    <dgm:pt modelId="{CADC0695-F460-9A41-AF13-037C08CA5936}" type="pres">
      <dgm:prSet presAssocID="{F1480B30-98A1-9240-846A-932F3E747912}" presName="vProcSp" presStyleCnt="0"/>
      <dgm:spPr/>
    </dgm:pt>
    <dgm:pt modelId="{9D211CF4-049B-2148-8F71-80DADA5E9A96}" type="pres">
      <dgm:prSet presAssocID="{F1480B30-98A1-9240-846A-932F3E747912}" presName="vSp1" presStyleCnt="0"/>
      <dgm:spPr/>
    </dgm:pt>
    <dgm:pt modelId="{63D5CE9B-E7BB-404B-8E17-D0B0B0CC685F}" type="pres">
      <dgm:prSet presAssocID="{F1480B30-98A1-9240-846A-932F3E747912}" presName="simulatedConn" presStyleLbl="solidFgAcc1" presStyleIdx="5" presStyleCnt="6" custScaleY="214650"/>
      <dgm:spPr/>
    </dgm:pt>
    <dgm:pt modelId="{867AD070-6242-F34B-BE82-95D70891C60E}" type="pres">
      <dgm:prSet presAssocID="{F1480B30-98A1-9240-846A-932F3E747912}" presName="vSp2" presStyleCnt="0"/>
      <dgm:spPr/>
    </dgm:pt>
    <dgm:pt modelId="{02A9AC55-B289-E541-A643-8660E90BDB54}" type="pres">
      <dgm:prSet presAssocID="{F1480B30-98A1-9240-846A-932F3E747912}" presName="sibTrans" presStyleCnt="0"/>
      <dgm:spPr/>
    </dgm:pt>
    <dgm:pt modelId="{040F810A-D3A7-064F-816A-7B2079B350AC}" type="pres">
      <dgm:prSet presAssocID="{8774239D-B8CE-6246-9666-9E955D3F3D8B}" presName="compositeNode" presStyleCnt="0">
        <dgm:presLayoutVars>
          <dgm:bulletEnabled val="1"/>
        </dgm:presLayoutVars>
      </dgm:prSet>
      <dgm:spPr/>
    </dgm:pt>
    <dgm:pt modelId="{BAE9ECDD-DB09-5D4A-989C-3DF68A5F7455}" type="pres">
      <dgm:prSet presAssocID="{8774239D-B8CE-6246-9666-9E955D3F3D8B}" presName="bgRect" presStyleLbl="node1" presStyleIdx="6" presStyleCnt="7" custScaleY="224962"/>
      <dgm:spPr/>
    </dgm:pt>
    <dgm:pt modelId="{82D33B0D-ADB4-154D-88E6-C12E7D5F0841}" type="pres">
      <dgm:prSet presAssocID="{8774239D-B8CE-6246-9666-9E955D3F3D8B}" presName="parentNode" presStyleLbl="node1" presStyleIdx="6" presStyleCnt="7">
        <dgm:presLayoutVars>
          <dgm:chMax val="0"/>
          <dgm:bulletEnabled val="1"/>
        </dgm:presLayoutVars>
      </dgm:prSet>
      <dgm:spPr/>
    </dgm:pt>
    <dgm:pt modelId="{E6A0B73C-C28B-9642-AE87-537ECCD0D997}" type="pres">
      <dgm:prSet presAssocID="{8774239D-B8CE-6246-9666-9E955D3F3D8B}" presName="childNode" presStyleLbl="node1" presStyleIdx="6" presStyleCnt="7">
        <dgm:presLayoutVars>
          <dgm:bulletEnabled val="1"/>
        </dgm:presLayoutVars>
      </dgm:prSet>
      <dgm:spPr/>
    </dgm:pt>
  </dgm:ptLst>
  <dgm:cxnLst>
    <dgm:cxn modelId="{44FA6601-6E33-6747-83E5-FCD5FF8B9125}" srcId="{F9047BC1-C176-4944-81DE-956192A70662}" destId="{4EB67E04-B6EC-524A-8986-EA74902CF336}" srcOrd="5" destOrd="0" parTransId="{D3124C16-EF3D-4F4A-B2F3-2D5A41850828}" sibTransId="{F1480B30-98A1-9240-846A-932F3E747912}"/>
    <dgm:cxn modelId="{6A21AA02-6701-C54C-887F-7F151DD68A65}" type="presOf" srcId="{4D29B26F-0D8A-2346-BE08-2B16100805E9}" destId="{AE847433-76FE-EA41-8318-7892D662924D}" srcOrd="0" destOrd="0" presId="urn:microsoft.com/office/officeart/2005/8/layout/hProcess7"/>
    <dgm:cxn modelId="{FEBA1609-EC6A-C944-AFD2-7DFE0B914D42}" type="presOf" srcId="{E56AEC41-BC65-3E40-8CE7-F1E8A8B15664}" destId="{F05397C6-F913-3746-89EB-7F62D9EEAD74}" srcOrd="0" destOrd="0" presId="urn:microsoft.com/office/officeart/2005/8/layout/hProcess7"/>
    <dgm:cxn modelId="{1EFCB021-DA9A-8440-A76B-D22643ADCCB8}" type="presOf" srcId="{4EB67E04-B6EC-524A-8986-EA74902CF336}" destId="{A61654EC-B946-EC40-9FD4-0FC8BD8524C8}" srcOrd="1" destOrd="0" presId="urn:microsoft.com/office/officeart/2005/8/layout/hProcess7"/>
    <dgm:cxn modelId="{A4370C23-FB27-524E-B761-0CDE4D37CEA8}" type="presOf" srcId="{4EB67E04-B6EC-524A-8986-EA74902CF336}" destId="{B5C8549E-BA5A-334E-AF73-48789F94ECB1}" srcOrd="0" destOrd="0" presId="urn:microsoft.com/office/officeart/2005/8/layout/hProcess7"/>
    <dgm:cxn modelId="{86C38025-A9D1-B347-8111-FB5D19F23AD7}" srcId="{F9047BC1-C176-4944-81DE-956192A70662}" destId="{E56AEC41-BC65-3E40-8CE7-F1E8A8B15664}" srcOrd="2" destOrd="0" parTransId="{01822DEA-6FEE-D04F-A0BF-11B79FBDDD6B}" sibTransId="{985F6C94-DB2D-BE43-8DAE-EB4930BF5A3A}"/>
    <dgm:cxn modelId="{5653BB29-4472-2740-B877-3CBD316A9FDD}" srcId="{9A7A65DC-5653-154D-A57F-9647C91D7BD3}" destId="{5F5453B6-F59C-574E-A8C7-A5308EEF8D0D}" srcOrd="0" destOrd="0" parTransId="{52AC885E-2E17-D746-900D-C816625B9A8E}" sibTransId="{2F0D3495-8282-BB47-AA50-DF681A277A73}"/>
    <dgm:cxn modelId="{0702F034-A0DB-FE4D-8F8C-17C9A2500EFB}" type="presOf" srcId="{5BDC03CA-CDCE-BC45-9012-E0C98358B267}" destId="{1BE07E36-7DA1-9E4C-BFCC-383B6C16B806}" srcOrd="0" destOrd="0" presId="urn:microsoft.com/office/officeart/2005/8/layout/hProcess7"/>
    <dgm:cxn modelId="{92EB2B36-ED4E-3B40-912A-E5952ED9A96A}" srcId="{8774239D-B8CE-6246-9666-9E955D3F3D8B}" destId="{38FA2CD2-364C-AA41-9125-1A83E35D3FF0}" srcOrd="0" destOrd="0" parTransId="{BA7B75F3-DCC7-344D-B668-F11FA6EAA076}" sibTransId="{D46363B3-45EB-A147-A769-C3F7F0D92720}"/>
    <dgm:cxn modelId="{E548B53B-C504-0743-8345-5A37CF12D0A0}" srcId="{F9047BC1-C176-4944-81DE-956192A70662}" destId="{00B5F294-46FC-C74F-889D-0F7F7693A8DA}" srcOrd="4" destOrd="0" parTransId="{46B99D86-A5A7-9B46-8EF8-BBC73D6FC442}" sibTransId="{1A2959D7-87AB-9A47-B24C-78CE08456B0D}"/>
    <dgm:cxn modelId="{304A223F-2CD6-1D4B-8F5C-59EB4844FADE}" type="presOf" srcId="{37DE6E3A-43A0-A14D-83EA-FECB029A3F95}" destId="{7A597926-AE10-2443-BD24-02ECFDF8D1E5}" srcOrd="0" destOrd="0" presId="urn:microsoft.com/office/officeart/2005/8/layout/hProcess7"/>
    <dgm:cxn modelId="{6423AE3F-7CF3-5D4D-8842-BB7E87A232A1}" type="presOf" srcId="{00B5F294-46FC-C74F-889D-0F7F7693A8DA}" destId="{6D67236A-2F07-8C4B-B417-1CE7EC4D9DB7}" srcOrd="0" destOrd="0" presId="urn:microsoft.com/office/officeart/2005/8/layout/hProcess7"/>
    <dgm:cxn modelId="{8D76AB40-8FB5-F041-92A9-D7B7B304F779}" type="presOf" srcId="{B43F48E3-308E-F446-970B-5CCBD7D1F774}" destId="{2BBA084E-EBB2-6749-BD88-63C4A85C040B}" srcOrd="0" destOrd="0" presId="urn:microsoft.com/office/officeart/2005/8/layout/hProcess7"/>
    <dgm:cxn modelId="{B05BFB49-48DD-A54C-9FE8-D7CD6101CEA2}" srcId="{4EB67E04-B6EC-524A-8986-EA74902CF336}" destId="{B43F48E3-308E-F446-970B-5CCBD7D1F774}" srcOrd="0" destOrd="0" parTransId="{C4E17A12-6E6C-D54F-8176-622DE3DABDB2}" sibTransId="{AF08417B-8768-CD43-93D6-A4C9D35ABF2F}"/>
    <dgm:cxn modelId="{F1003967-84FF-4046-A3B9-2156D62E8124}" type="presOf" srcId="{9D04E3EC-7755-E849-ACAB-04FDDF7D9FC2}" destId="{B88A0ED0-72AC-CC42-B164-3EF0C42E15B8}" srcOrd="0" destOrd="0" presId="urn:microsoft.com/office/officeart/2005/8/layout/hProcess7"/>
    <dgm:cxn modelId="{A296326D-AE51-2441-BEB6-082F711F2534}" srcId="{F9047BC1-C176-4944-81DE-956192A70662}" destId="{9A7A65DC-5653-154D-A57F-9647C91D7BD3}" srcOrd="3" destOrd="0" parTransId="{A5D1FA07-B519-5F4B-A06B-8A37FCDA9271}" sibTransId="{48714323-4FD1-FD44-9E1A-51276DDAA436}"/>
    <dgm:cxn modelId="{38498270-40CE-6A46-BE23-DB7E98274AF4}" srcId="{F9047BC1-C176-4944-81DE-956192A70662}" destId="{37DE6E3A-43A0-A14D-83EA-FECB029A3F95}" srcOrd="0" destOrd="0" parTransId="{AF447E32-C111-6849-967E-CBEB0FF0ACF3}" sibTransId="{FE9A251C-BBEC-7C4A-A6A2-89400FBA4E38}"/>
    <dgm:cxn modelId="{30C9967E-4E75-2D4E-9DD1-F189617E6E84}" type="presOf" srcId="{38FA2CD2-364C-AA41-9125-1A83E35D3FF0}" destId="{E6A0B73C-C28B-9642-AE87-537ECCD0D997}" srcOrd="0" destOrd="0" presId="urn:microsoft.com/office/officeart/2005/8/layout/hProcess7"/>
    <dgm:cxn modelId="{8FB0917F-7BA7-5642-B640-F7B37B354FA1}" type="presOf" srcId="{DA6542AF-F9B1-1D4C-9735-965EEFE48E63}" destId="{196358DE-D0ED-0740-8B2D-00A5CACB82DF}" srcOrd="0" destOrd="0" presId="urn:microsoft.com/office/officeart/2005/8/layout/hProcess7"/>
    <dgm:cxn modelId="{96990881-C4AC-3A4C-BBEE-7B2F7953F0E8}" type="presOf" srcId="{8774239D-B8CE-6246-9666-9E955D3F3D8B}" destId="{BAE9ECDD-DB09-5D4A-989C-3DF68A5F7455}" srcOrd="0" destOrd="0" presId="urn:microsoft.com/office/officeart/2005/8/layout/hProcess7"/>
    <dgm:cxn modelId="{EC9B4590-F655-784D-89A6-3FCA8720ABBC}" type="presOf" srcId="{7F4BC4C6-5961-2940-9A8B-2915E60C2739}" destId="{2AD7329E-3C59-CC43-8220-9D9EC352A2CD}" srcOrd="0" destOrd="0" presId="urn:microsoft.com/office/officeart/2005/8/layout/hProcess7"/>
    <dgm:cxn modelId="{8968A590-D9B7-4D4A-8985-5CC5FB970F6C}" srcId="{7F4BC4C6-5961-2940-9A8B-2915E60C2739}" destId="{9D04E3EC-7755-E849-ACAB-04FDDF7D9FC2}" srcOrd="0" destOrd="0" parTransId="{ACCE3793-7563-F74C-A803-722F08829F5F}" sibTransId="{DC9E55FF-AFED-7348-8AE4-164AB7720A00}"/>
    <dgm:cxn modelId="{B7F58399-C6C8-BB46-9219-E62BEE34931F}" srcId="{E56AEC41-BC65-3E40-8CE7-F1E8A8B15664}" destId="{DA6542AF-F9B1-1D4C-9735-965EEFE48E63}" srcOrd="0" destOrd="0" parTransId="{C58AA3B4-CDF9-3246-AB01-A07523E1A853}" sibTransId="{4E79E5AE-1B31-D14B-859B-2E0214EAB863}"/>
    <dgm:cxn modelId="{EDA899A1-E21A-9640-A1F6-87AA1E581C6F}" srcId="{37DE6E3A-43A0-A14D-83EA-FECB029A3F95}" destId="{4D29B26F-0D8A-2346-BE08-2B16100805E9}" srcOrd="0" destOrd="0" parTransId="{A9EBBB5D-D847-324F-BF74-26E573BB5D85}" sibTransId="{92BCCC98-3BCE-AD49-BC1B-5CFDFDAF7732}"/>
    <dgm:cxn modelId="{9A07B1A7-4FD6-AE4A-A731-3B5CBDC6616E}" srcId="{F9047BC1-C176-4944-81DE-956192A70662}" destId="{7F4BC4C6-5961-2940-9A8B-2915E60C2739}" srcOrd="1" destOrd="0" parTransId="{42307302-B265-F541-BA2D-E3D63B860263}" sibTransId="{64F62AB5-5107-4945-B9EB-E760550A6480}"/>
    <dgm:cxn modelId="{514A0FA9-CB3D-3F44-AB5C-6D79318F52D4}" srcId="{F9047BC1-C176-4944-81DE-956192A70662}" destId="{8774239D-B8CE-6246-9666-9E955D3F3D8B}" srcOrd="6" destOrd="0" parTransId="{26E1CAE2-0F78-D945-8993-504ADCE34111}" sibTransId="{FEE778DF-09F5-8643-9A14-A73D15E4ADB6}"/>
    <dgm:cxn modelId="{7EA7D4AF-69D4-3F4B-B0CB-FAD7FF8650B9}" type="presOf" srcId="{7F4BC4C6-5961-2940-9A8B-2915E60C2739}" destId="{69C94BA0-8BDF-DC43-B4D7-36CB335361E0}" srcOrd="1" destOrd="0" presId="urn:microsoft.com/office/officeart/2005/8/layout/hProcess7"/>
    <dgm:cxn modelId="{4C34ECBC-A53B-9048-BA6D-472834AD31FA}" type="presOf" srcId="{9A7A65DC-5653-154D-A57F-9647C91D7BD3}" destId="{CFFF8910-CF52-CB46-A762-FCC4085CB18D}" srcOrd="1" destOrd="0" presId="urn:microsoft.com/office/officeart/2005/8/layout/hProcess7"/>
    <dgm:cxn modelId="{D3CDADC5-67CC-0B4E-A77F-E68986F5AB58}" type="presOf" srcId="{37DE6E3A-43A0-A14D-83EA-FECB029A3F95}" destId="{3FC5F0C1-1B9A-1E41-99D4-297E7063ED08}" srcOrd="1" destOrd="0" presId="urn:microsoft.com/office/officeart/2005/8/layout/hProcess7"/>
    <dgm:cxn modelId="{393572C9-AEBA-DB46-846B-4FC22608D08A}" type="presOf" srcId="{E56AEC41-BC65-3E40-8CE7-F1E8A8B15664}" destId="{156DAB78-AB7B-DE4B-B831-98437D9FAAD1}" srcOrd="1" destOrd="0" presId="urn:microsoft.com/office/officeart/2005/8/layout/hProcess7"/>
    <dgm:cxn modelId="{258C09CE-F983-B945-BCEE-7E93BC2ECA4F}" type="presOf" srcId="{5F5453B6-F59C-574E-A8C7-A5308EEF8D0D}" destId="{A40C46C8-A796-2E45-B976-6B1DAE0945C2}" srcOrd="0" destOrd="0" presId="urn:microsoft.com/office/officeart/2005/8/layout/hProcess7"/>
    <dgm:cxn modelId="{F75B4FE6-DC16-4948-8472-6D86845D0752}" srcId="{00B5F294-46FC-C74F-889D-0F7F7693A8DA}" destId="{5BDC03CA-CDCE-BC45-9012-E0C98358B267}" srcOrd="0" destOrd="0" parTransId="{42746CB1-5CF4-EE4D-831A-329C2F0989AF}" sibTransId="{163BA543-55D3-C345-AF78-E070129270D8}"/>
    <dgm:cxn modelId="{C3E4F3EF-8135-2A49-880A-2A3AD46CF248}" type="presOf" srcId="{00B5F294-46FC-C74F-889D-0F7F7693A8DA}" destId="{47355F57-D4A0-3843-A314-9FD395AB198D}" srcOrd="1" destOrd="0" presId="urn:microsoft.com/office/officeart/2005/8/layout/hProcess7"/>
    <dgm:cxn modelId="{FEE102F4-F8B2-F142-8258-A99B43FF6499}" type="presOf" srcId="{8774239D-B8CE-6246-9666-9E955D3F3D8B}" destId="{82D33B0D-ADB4-154D-88E6-C12E7D5F0841}" srcOrd="1" destOrd="0" presId="urn:microsoft.com/office/officeart/2005/8/layout/hProcess7"/>
    <dgm:cxn modelId="{A10E3CF9-8ED7-D04B-9EA8-96CCA4447009}" type="presOf" srcId="{9A7A65DC-5653-154D-A57F-9647C91D7BD3}" destId="{A9DFAD63-D0C2-4642-973F-B08B8B9062AC}" srcOrd="0" destOrd="0" presId="urn:microsoft.com/office/officeart/2005/8/layout/hProcess7"/>
    <dgm:cxn modelId="{406D8BFF-78FC-0A46-8E6A-4DDFFD867C42}" type="presOf" srcId="{F9047BC1-C176-4944-81DE-956192A70662}" destId="{ADAE32EC-A732-0A40-9EC5-CE9FD3B746AE}" srcOrd="0" destOrd="0" presId="urn:microsoft.com/office/officeart/2005/8/layout/hProcess7"/>
    <dgm:cxn modelId="{547E4B46-8DAA-3440-8926-A8519115AC20}" type="presParOf" srcId="{ADAE32EC-A732-0A40-9EC5-CE9FD3B746AE}" destId="{206BF2A6-59B2-3648-9A83-43930ECEEB5D}" srcOrd="0" destOrd="0" presId="urn:microsoft.com/office/officeart/2005/8/layout/hProcess7"/>
    <dgm:cxn modelId="{93D2C207-DD7A-C644-A741-0BFE6387A72A}" type="presParOf" srcId="{206BF2A6-59B2-3648-9A83-43930ECEEB5D}" destId="{7A597926-AE10-2443-BD24-02ECFDF8D1E5}" srcOrd="0" destOrd="0" presId="urn:microsoft.com/office/officeart/2005/8/layout/hProcess7"/>
    <dgm:cxn modelId="{36A7A284-FC55-5F43-9F8D-E10C22FD998C}" type="presParOf" srcId="{206BF2A6-59B2-3648-9A83-43930ECEEB5D}" destId="{3FC5F0C1-1B9A-1E41-99D4-297E7063ED08}" srcOrd="1" destOrd="0" presId="urn:microsoft.com/office/officeart/2005/8/layout/hProcess7"/>
    <dgm:cxn modelId="{15B8EFA2-C728-E646-9034-2A4D026BA486}" type="presParOf" srcId="{206BF2A6-59B2-3648-9A83-43930ECEEB5D}" destId="{AE847433-76FE-EA41-8318-7892D662924D}" srcOrd="2" destOrd="0" presId="urn:microsoft.com/office/officeart/2005/8/layout/hProcess7"/>
    <dgm:cxn modelId="{3F4E8252-0A50-B542-B9F9-19995CC06750}" type="presParOf" srcId="{ADAE32EC-A732-0A40-9EC5-CE9FD3B746AE}" destId="{889C171B-EA84-4141-B0BF-0CB8A7A12207}" srcOrd="1" destOrd="0" presId="urn:microsoft.com/office/officeart/2005/8/layout/hProcess7"/>
    <dgm:cxn modelId="{6BF68230-2323-3443-B4BC-6EE4674F7393}" type="presParOf" srcId="{ADAE32EC-A732-0A40-9EC5-CE9FD3B746AE}" destId="{4B705DE6-03DF-8941-ADF1-6BBA56DCEC23}" srcOrd="2" destOrd="0" presId="urn:microsoft.com/office/officeart/2005/8/layout/hProcess7"/>
    <dgm:cxn modelId="{F910A4F8-B0EE-9F46-869A-345910DED620}" type="presParOf" srcId="{4B705DE6-03DF-8941-ADF1-6BBA56DCEC23}" destId="{A83345EE-0578-1844-B8CF-F811BD6B2E6B}" srcOrd="0" destOrd="0" presId="urn:microsoft.com/office/officeart/2005/8/layout/hProcess7"/>
    <dgm:cxn modelId="{5CA860CB-3585-4A49-9399-B33C70548471}" type="presParOf" srcId="{4B705DE6-03DF-8941-ADF1-6BBA56DCEC23}" destId="{CDA8C905-9BED-114D-BB94-391929FE8A12}" srcOrd="1" destOrd="0" presId="urn:microsoft.com/office/officeart/2005/8/layout/hProcess7"/>
    <dgm:cxn modelId="{1B66C053-2349-6248-9C14-5B9E62C8BE03}" type="presParOf" srcId="{4B705DE6-03DF-8941-ADF1-6BBA56DCEC23}" destId="{0092215A-02DF-8541-8943-54A7E37E5AB5}" srcOrd="2" destOrd="0" presId="urn:microsoft.com/office/officeart/2005/8/layout/hProcess7"/>
    <dgm:cxn modelId="{1B897B93-7630-774F-91F0-DCDE3A45CFBB}" type="presParOf" srcId="{ADAE32EC-A732-0A40-9EC5-CE9FD3B746AE}" destId="{27AFC22B-F6A8-D146-9A49-12497EEC5263}" srcOrd="3" destOrd="0" presId="urn:microsoft.com/office/officeart/2005/8/layout/hProcess7"/>
    <dgm:cxn modelId="{3712250D-B1D7-4645-AE47-5C7FFEB96129}" type="presParOf" srcId="{ADAE32EC-A732-0A40-9EC5-CE9FD3B746AE}" destId="{EC134C8E-30A4-594E-94FA-1F0E41235FB3}" srcOrd="4" destOrd="0" presId="urn:microsoft.com/office/officeart/2005/8/layout/hProcess7"/>
    <dgm:cxn modelId="{9693F918-69BC-894A-915C-B020807950DC}" type="presParOf" srcId="{EC134C8E-30A4-594E-94FA-1F0E41235FB3}" destId="{2AD7329E-3C59-CC43-8220-9D9EC352A2CD}" srcOrd="0" destOrd="0" presId="urn:microsoft.com/office/officeart/2005/8/layout/hProcess7"/>
    <dgm:cxn modelId="{45226B8B-F168-3F4A-853A-FD2D1B259748}" type="presParOf" srcId="{EC134C8E-30A4-594E-94FA-1F0E41235FB3}" destId="{69C94BA0-8BDF-DC43-B4D7-36CB335361E0}" srcOrd="1" destOrd="0" presId="urn:microsoft.com/office/officeart/2005/8/layout/hProcess7"/>
    <dgm:cxn modelId="{634455A0-E1C0-6D4B-B572-1957E36F01A6}" type="presParOf" srcId="{EC134C8E-30A4-594E-94FA-1F0E41235FB3}" destId="{B88A0ED0-72AC-CC42-B164-3EF0C42E15B8}" srcOrd="2" destOrd="0" presId="urn:microsoft.com/office/officeart/2005/8/layout/hProcess7"/>
    <dgm:cxn modelId="{7DE14782-F6B0-FE45-B31B-7EE4285A67F4}" type="presParOf" srcId="{ADAE32EC-A732-0A40-9EC5-CE9FD3B746AE}" destId="{C705A563-5353-8F4A-86FE-43537E49EC03}" srcOrd="5" destOrd="0" presId="urn:microsoft.com/office/officeart/2005/8/layout/hProcess7"/>
    <dgm:cxn modelId="{18CF2831-DFB2-2340-81B9-62B5A5CD196F}" type="presParOf" srcId="{ADAE32EC-A732-0A40-9EC5-CE9FD3B746AE}" destId="{C006E5BF-6E14-0447-8E86-D3FDC8289532}" srcOrd="6" destOrd="0" presId="urn:microsoft.com/office/officeart/2005/8/layout/hProcess7"/>
    <dgm:cxn modelId="{D6BEEE0D-C260-D54D-BB4B-4C9118B6A216}" type="presParOf" srcId="{C006E5BF-6E14-0447-8E86-D3FDC8289532}" destId="{32809C30-4DAF-A642-AC51-4BA878D81300}" srcOrd="0" destOrd="0" presId="urn:microsoft.com/office/officeart/2005/8/layout/hProcess7"/>
    <dgm:cxn modelId="{2C7AB7F5-C595-6D46-A250-7FEF08B9BB05}" type="presParOf" srcId="{C006E5BF-6E14-0447-8E86-D3FDC8289532}" destId="{40A3F283-D8B5-1F4C-8F56-3D05D1B2091D}" srcOrd="1" destOrd="0" presId="urn:microsoft.com/office/officeart/2005/8/layout/hProcess7"/>
    <dgm:cxn modelId="{8679773F-AE0F-8048-9C24-D0F34805D7A9}" type="presParOf" srcId="{C006E5BF-6E14-0447-8E86-D3FDC8289532}" destId="{DB195C23-0993-C34C-A7AA-8B263ECC5B36}" srcOrd="2" destOrd="0" presId="urn:microsoft.com/office/officeart/2005/8/layout/hProcess7"/>
    <dgm:cxn modelId="{FB9133D8-3F09-8749-B1C7-8B1D26F56DAD}" type="presParOf" srcId="{ADAE32EC-A732-0A40-9EC5-CE9FD3B746AE}" destId="{CB497E62-D18F-8442-87FF-E96FF21F7CDD}" srcOrd="7" destOrd="0" presId="urn:microsoft.com/office/officeart/2005/8/layout/hProcess7"/>
    <dgm:cxn modelId="{4903A73D-6DB5-2341-9F9A-237A02886F03}" type="presParOf" srcId="{ADAE32EC-A732-0A40-9EC5-CE9FD3B746AE}" destId="{7A91A510-5E02-134F-9774-AE2DA1BDAE85}" srcOrd="8" destOrd="0" presId="urn:microsoft.com/office/officeart/2005/8/layout/hProcess7"/>
    <dgm:cxn modelId="{32397B36-116E-754F-9B5F-AA709A928ADC}" type="presParOf" srcId="{7A91A510-5E02-134F-9774-AE2DA1BDAE85}" destId="{F05397C6-F913-3746-89EB-7F62D9EEAD74}" srcOrd="0" destOrd="0" presId="urn:microsoft.com/office/officeart/2005/8/layout/hProcess7"/>
    <dgm:cxn modelId="{6CEE2337-01C9-CA48-BC45-651DFAA5A8C5}" type="presParOf" srcId="{7A91A510-5E02-134F-9774-AE2DA1BDAE85}" destId="{156DAB78-AB7B-DE4B-B831-98437D9FAAD1}" srcOrd="1" destOrd="0" presId="urn:microsoft.com/office/officeart/2005/8/layout/hProcess7"/>
    <dgm:cxn modelId="{2F07D4A8-0236-A347-B24F-5FF6499C5CF2}" type="presParOf" srcId="{7A91A510-5E02-134F-9774-AE2DA1BDAE85}" destId="{196358DE-D0ED-0740-8B2D-00A5CACB82DF}" srcOrd="2" destOrd="0" presId="urn:microsoft.com/office/officeart/2005/8/layout/hProcess7"/>
    <dgm:cxn modelId="{CFF63679-3C73-1240-96F4-8F698AB98A0C}" type="presParOf" srcId="{ADAE32EC-A732-0A40-9EC5-CE9FD3B746AE}" destId="{0E933A79-C992-5A48-B3F5-2E3B9911EE52}" srcOrd="9" destOrd="0" presId="urn:microsoft.com/office/officeart/2005/8/layout/hProcess7"/>
    <dgm:cxn modelId="{F15208AC-EB42-2C43-8A49-02BE3E8A6C7F}" type="presParOf" srcId="{ADAE32EC-A732-0A40-9EC5-CE9FD3B746AE}" destId="{848D9AEE-0D47-454A-899F-97710248DFCF}" srcOrd="10" destOrd="0" presId="urn:microsoft.com/office/officeart/2005/8/layout/hProcess7"/>
    <dgm:cxn modelId="{A22F7B1A-0C05-4F4F-B945-442DF2F75DEA}" type="presParOf" srcId="{848D9AEE-0D47-454A-899F-97710248DFCF}" destId="{BBE328D4-6A80-7B44-8410-55FB2D71C3FB}" srcOrd="0" destOrd="0" presId="urn:microsoft.com/office/officeart/2005/8/layout/hProcess7"/>
    <dgm:cxn modelId="{48AF0202-1F26-034A-940D-E8B63ED247D7}" type="presParOf" srcId="{848D9AEE-0D47-454A-899F-97710248DFCF}" destId="{3CE874A2-7825-4F40-BDF8-8A783BF283D6}" srcOrd="1" destOrd="0" presId="urn:microsoft.com/office/officeart/2005/8/layout/hProcess7"/>
    <dgm:cxn modelId="{BEEA02F6-F02B-8A4A-AA68-DCE7F3A77C85}" type="presParOf" srcId="{848D9AEE-0D47-454A-899F-97710248DFCF}" destId="{6396AA9D-43E4-7346-A837-726BC20248E4}" srcOrd="2" destOrd="0" presId="urn:microsoft.com/office/officeart/2005/8/layout/hProcess7"/>
    <dgm:cxn modelId="{052A3175-8A24-EF48-A1CA-E42346FD69A5}" type="presParOf" srcId="{ADAE32EC-A732-0A40-9EC5-CE9FD3B746AE}" destId="{F3E4EDA5-A0F7-5347-AB9A-D679433F562E}" srcOrd="11" destOrd="0" presId="urn:microsoft.com/office/officeart/2005/8/layout/hProcess7"/>
    <dgm:cxn modelId="{37228280-D6A5-5543-8CD9-9E081830CBFD}" type="presParOf" srcId="{ADAE32EC-A732-0A40-9EC5-CE9FD3B746AE}" destId="{DA00B61A-B0A0-5746-B23F-07BFD909411A}" srcOrd="12" destOrd="0" presId="urn:microsoft.com/office/officeart/2005/8/layout/hProcess7"/>
    <dgm:cxn modelId="{D619D04A-C201-814C-BF19-0BF42F736834}" type="presParOf" srcId="{DA00B61A-B0A0-5746-B23F-07BFD909411A}" destId="{A9DFAD63-D0C2-4642-973F-B08B8B9062AC}" srcOrd="0" destOrd="0" presId="urn:microsoft.com/office/officeart/2005/8/layout/hProcess7"/>
    <dgm:cxn modelId="{5FDE371E-BF0A-DF47-8AB3-A55E3051A0C1}" type="presParOf" srcId="{DA00B61A-B0A0-5746-B23F-07BFD909411A}" destId="{CFFF8910-CF52-CB46-A762-FCC4085CB18D}" srcOrd="1" destOrd="0" presId="urn:microsoft.com/office/officeart/2005/8/layout/hProcess7"/>
    <dgm:cxn modelId="{8E64565C-1BF9-9A41-A0D2-A122BADAB9D0}" type="presParOf" srcId="{DA00B61A-B0A0-5746-B23F-07BFD909411A}" destId="{A40C46C8-A796-2E45-B976-6B1DAE0945C2}" srcOrd="2" destOrd="0" presId="urn:microsoft.com/office/officeart/2005/8/layout/hProcess7"/>
    <dgm:cxn modelId="{271B1928-3ABE-9742-8293-9E37718045E6}" type="presParOf" srcId="{ADAE32EC-A732-0A40-9EC5-CE9FD3B746AE}" destId="{EAD88976-4EEA-FF44-90E4-2179C300ABBD}" srcOrd="13" destOrd="0" presId="urn:microsoft.com/office/officeart/2005/8/layout/hProcess7"/>
    <dgm:cxn modelId="{ED2B95D4-E1E8-694D-8757-C70085421F6B}" type="presParOf" srcId="{ADAE32EC-A732-0A40-9EC5-CE9FD3B746AE}" destId="{2C58FE53-EAAF-354A-A9EB-65E2EDF3EEEE}" srcOrd="14" destOrd="0" presId="urn:microsoft.com/office/officeart/2005/8/layout/hProcess7"/>
    <dgm:cxn modelId="{C3D4EC40-843D-F548-8124-72F2461ACCE0}" type="presParOf" srcId="{2C58FE53-EAAF-354A-A9EB-65E2EDF3EEEE}" destId="{20AF5900-B535-434B-8E6E-2A897AA16AB9}" srcOrd="0" destOrd="0" presId="urn:microsoft.com/office/officeart/2005/8/layout/hProcess7"/>
    <dgm:cxn modelId="{5CCE5485-AA7F-0D4B-B230-FF419EF6C097}" type="presParOf" srcId="{2C58FE53-EAAF-354A-A9EB-65E2EDF3EEEE}" destId="{D94BF2A3-8057-6140-818A-2708160B39A1}" srcOrd="1" destOrd="0" presId="urn:microsoft.com/office/officeart/2005/8/layout/hProcess7"/>
    <dgm:cxn modelId="{13E26633-4EE4-8349-9C67-814D346088E4}" type="presParOf" srcId="{2C58FE53-EAAF-354A-A9EB-65E2EDF3EEEE}" destId="{42DF415A-4F92-B84E-886B-F973BC1B8206}" srcOrd="2" destOrd="0" presId="urn:microsoft.com/office/officeart/2005/8/layout/hProcess7"/>
    <dgm:cxn modelId="{5F041BBC-89FE-9D4D-9EA8-27E34CE50EA8}" type="presParOf" srcId="{ADAE32EC-A732-0A40-9EC5-CE9FD3B746AE}" destId="{FF6853DD-252A-A949-8061-B96D0E8FBA08}" srcOrd="15" destOrd="0" presId="urn:microsoft.com/office/officeart/2005/8/layout/hProcess7"/>
    <dgm:cxn modelId="{F654560E-86F5-664E-A670-019ACAC68535}" type="presParOf" srcId="{ADAE32EC-A732-0A40-9EC5-CE9FD3B746AE}" destId="{63451467-4546-9146-BFCA-E2A34C03CAA8}" srcOrd="16" destOrd="0" presId="urn:microsoft.com/office/officeart/2005/8/layout/hProcess7"/>
    <dgm:cxn modelId="{F35F4688-A2F5-914C-9AB2-27B252E43EAC}" type="presParOf" srcId="{63451467-4546-9146-BFCA-E2A34C03CAA8}" destId="{6D67236A-2F07-8C4B-B417-1CE7EC4D9DB7}" srcOrd="0" destOrd="0" presId="urn:microsoft.com/office/officeart/2005/8/layout/hProcess7"/>
    <dgm:cxn modelId="{F2A3A5AD-C560-1F48-9302-5D9B98CAF933}" type="presParOf" srcId="{63451467-4546-9146-BFCA-E2A34C03CAA8}" destId="{47355F57-D4A0-3843-A314-9FD395AB198D}" srcOrd="1" destOrd="0" presId="urn:microsoft.com/office/officeart/2005/8/layout/hProcess7"/>
    <dgm:cxn modelId="{E4533990-3467-EF4C-A4B9-B0FB421BFDF8}" type="presParOf" srcId="{63451467-4546-9146-BFCA-E2A34C03CAA8}" destId="{1BE07E36-7DA1-9E4C-BFCC-383B6C16B806}" srcOrd="2" destOrd="0" presId="urn:microsoft.com/office/officeart/2005/8/layout/hProcess7"/>
    <dgm:cxn modelId="{67C34077-5216-C94D-BC08-B36495109197}" type="presParOf" srcId="{ADAE32EC-A732-0A40-9EC5-CE9FD3B746AE}" destId="{D96AE97F-4601-F142-A804-CC6755708520}" srcOrd="17" destOrd="0" presId="urn:microsoft.com/office/officeart/2005/8/layout/hProcess7"/>
    <dgm:cxn modelId="{3FBCF37D-DCC5-AB49-BF7B-8E388372BEF9}" type="presParOf" srcId="{ADAE32EC-A732-0A40-9EC5-CE9FD3B746AE}" destId="{49AEF7FC-EFAF-A046-925C-FBE6316B418D}" srcOrd="18" destOrd="0" presId="urn:microsoft.com/office/officeart/2005/8/layout/hProcess7"/>
    <dgm:cxn modelId="{C1A92DF5-5D2A-A749-8525-74EC262A8F04}" type="presParOf" srcId="{49AEF7FC-EFAF-A046-925C-FBE6316B418D}" destId="{AB073196-B617-8640-A93D-535CD74A9B4C}" srcOrd="0" destOrd="0" presId="urn:microsoft.com/office/officeart/2005/8/layout/hProcess7"/>
    <dgm:cxn modelId="{33E98B3F-ACA8-4E4C-B569-E246028DB27A}" type="presParOf" srcId="{49AEF7FC-EFAF-A046-925C-FBE6316B418D}" destId="{355E6F0F-FA85-204E-9000-584EA2FA3B37}" srcOrd="1" destOrd="0" presId="urn:microsoft.com/office/officeart/2005/8/layout/hProcess7"/>
    <dgm:cxn modelId="{6DB540A7-4DCF-8848-9351-2B2A2034A019}" type="presParOf" srcId="{49AEF7FC-EFAF-A046-925C-FBE6316B418D}" destId="{4DD23480-A5EB-474A-AA9F-177425545556}" srcOrd="2" destOrd="0" presId="urn:microsoft.com/office/officeart/2005/8/layout/hProcess7"/>
    <dgm:cxn modelId="{701CBFE3-212C-0047-B9D8-6B6967C8EEC7}" type="presParOf" srcId="{ADAE32EC-A732-0A40-9EC5-CE9FD3B746AE}" destId="{46DFED01-3260-B147-97C3-9B3F0E43F6F2}" srcOrd="19" destOrd="0" presId="urn:microsoft.com/office/officeart/2005/8/layout/hProcess7"/>
    <dgm:cxn modelId="{94D0681A-23CA-734D-BD3C-A82A2C5CD263}" type="presParOf" srcId="{ADAE32EC-A732-0A40-9EC5-CE9FD3B746AE}" destId="{FD88312C-957D-D144-89D5-32BBAA4687A1}" srcOrd="20" destOrd="0" presId="urn:microsoft.com/office/officeart/2005/8/layout/hProcess7"/>
    <dgm:cxn modelId="{42C110C2-3CE7-9842-875B-CF780300C6EA}" type="presParOf" srcId="{FD88312C-957D-D144-89D5-32BBAA4687A1}" destId="{B5C8549E-BA5A-334E-AF73-48789F94ECB1}" srcOrd="0" destOrd="0" presId="urn:microsoft.com/office/officeart/2005/8/layout/hProcess7"/>
    <dgm:cxn modelId="{4EBC54B1-149C-304E-B7BA-AC5595872A2B}" type="presParOf" srcId="{FD88312C-957D-D144-89D5-32BBAA4687A1}" destId="{A61654EC-B946-EC40-9FD4-0FC8BD8524C8}" srcOrd="1" destOrd="0" presId="urn:microsoft.com/office/officeart/2005/8/layout/hProcess7"/>
    <dgm:cxn modelId="{286130B3-5A3D-594F-8419-AAE8D9040B20}" type="presParOf" srcId="{FD88312C-957D-D144-89D5-32BBAA4687A1}" destId="{2BBA084E-EBB2-6749-BD88-63C4A85C040B}" srcOrd="2" destOrd="0" presId="urn:microsoft.com/office/officeart/2005/8/layout/hProcess7"/>
    <dgm:cxn modelId="{396C3E75-0F62-5A45-BA8D-9F03ED533D94}" type="presParOf" srcId="{ADAE32EC-A732-0A40-9EC5-CE9FD3B746AE}" destId="{D7D8C9ED-CDA9-314D-B599-AAC7969A3B72}" srcOrd="21" destOrd="0" presId="urn:microsoft.com/office/officeart/2005/8/layout/hProcess7"/>
    <dgm:cxn modelId="{F5EFCC3D-5D68-9749-B513-FFF9DB16E60A}" type="presParOf" srcId="{ADAE32EC-A732-0A40-9EC5-CE9FD3B746AE}" destId="{CADC0695-F460-9A41-AF13-037C08CA5936}" srcOrd="22" destOrd="0" presId="urn:microsoft.com/office/officeart/2005/8/layout/hProcess7"/>
    <dgm:cxn modelId="{C6647CA5-3D59-4F4A-8E24-5C89E6959DC4}" type="presParOf" srcId="{CADC0695-F460-9A41-AF13-037C08CA5936}" destId="{9D211CF4-049B-2148-8F71-80DADA5E9A96}" srcOrd="0" destOrd="0" presId="urn:microsoft.com/office/officeart/2005/8/layout/hProcess7"/>
    <dgm:cxn modelId="{62231C9D-89AE-B741-B957-8F2057BBACA7}" type="presParOf" srcId="{CADC0695-F460-9A41-AF13-037C08CA5936}" destId="{63D5CE9B-E7BB-404B-8E17-D0B0B0CC685F}" srcOrd="1" destOrd="0" presId="urn:microsoft.com/office/officeart/2005/8/layout/hProcess7"/>
    <dgm:cxn modelId="{8E85D88F-9D89-4043-B95C-FE252A892E20}" type="presParOf" srcId="{CADC0695-F460-9A41-AF13-037C08CA5936}" destId="{867AD070-6242-F34B-BE82-95D70891C60E}" srcOrd="2" destOrd="0" presId="urn:microsoft.com/office/officeart/2005/8/layout/hProcess7"/>
    <dgm:cxn modelId="{670F0EF5-6360-0F4D-8251-0F2E2043A8F8}" type="presParOf" srcId="{ADAE32EC-A732-0A40-9EC5-CE9FD3B746AE}" destId="{02A9AC55-B289-E541-A643-8660E90BDB54}" srcOrd="23" destOrd="0" presId="urn:microsoft.com/office/officeart/2005/8/layout/hProcess7"/>
    <dgm:cxn modelId="{9C9F8C09-F450-8A4D-B25F-53017A41B518}" type="presParOf" srcId="{ADAE32EC-A732-0A40-9EC5-CE9FD3B746AE}" destId="{040F810A-D3A7-064F-816A-7B2079B350AC}" srcOrd="24" destOrd="0" presId="urn:microsoft.com/office/officeart/2005/8/layout/hProcess7"/>
    <dgm:cxn modelId="{F61294FE-E186-4D43-B08B-3BF3D4FF49C7}" type="presParOf" srcId="{040F810A-D3A7-064F-816A-7B2079B350AC}" destId="{BAE9ECDD-DB09-5D4A-989C-3DF68A5F7455}" srcOrd="0" destOrd="0" presId="urn:microsoft.com/office/officeart/2005/8/layout/hProcess7"/>
    <dgm:cxn modelId="{F498A1D4-CA1C-E445-882B-FC24A71A0047}" type="presParOf" srcId="{040F810A-D3A7-064F-816A-7B2079B350AC}" destId="{82D33B0D-ADB4-154D-88E6-C12E7D5F0841}" srcOrd="1" destOrd="0" presId="urn:microsoft.com/office/officeart/2005/8/layout/hProcess7"/>
    <dgm:cxn modelId="{5C36973C-FF76-EF4E-A08B-6ABE2903C144}" type="presParOf" srcId="{040F810A-D3A7-064F-816A-7B2079B350AC}" destId="{E6A0B73C-C28B-9642-AE87-537ECCD0D997}"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829F1-74F2-4787-806C-26FD0AA2BD2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D0CE4CC-42F9-4E3A-B248-163446A84FAA}">
      <dgm:prSet phldrT="[Text]"/>
      <dgm:spPr/>
      <dgm:t>
        <a:bodyPr/>
        <a:lstStyle/>
        <a:p>
          <a:r>
            <a:rPr lang="en-US" dirty="0">
              <a:latin typeface="+mj-lt"/>
            </a:rPr>
            <a:t>Arguments for HHFKA</a:t>
          </a:r>
        </a:p>
      </dgm:t>
    </dgm:pt>
    <dgm:pt modelId="{684D38DA-EB5E-48A0-8334-B0096BC827EC}" type="parTrans" cxnId="{C094C2DE-8402-4B0E-8F51-1D8D6AFA9785}">
      <dgm:prSet/>
      <dgm:spPr/>
      <dgm:t>
        <a:bodyPr/>
        <a:lstStyle/>
        <a:p>
          <a:endParaRPr lang="en-US"/>
        </a:p>
      </dgm:t>
    </dgm:pt>
    <dgm:pt modelId="{324F11AD-41BF-470D-A665-0B1DD03621DD}" type="sibTrans" cxnId="{C094C2DE-8402-4B0E-8F51-1D8D6AFA9785}">
      <dgm:prSet/>
      <dgm:spPr/>
      <dgm:t>
        <a:bodyPr/>
        <a:lstStyle/>
        <a:p>
          <a:endParaRPr lang="en-US"/>
        </a:p>
      </dgm:t>
    </dgm:pt>
    <dgm:pt modelId="{EC227F98-9008-4575-AC9E-1BF7645B6472}">
      <dgm:prSet phldrT="[Text]" custT="1"/>
      <dgm:spPr/>
      <dgm:t>
        <a:bodyPr/>
        <a:lstStyle/>
        <a:p>
          <a:r>
            <a:rPr lang="en-US" sz="1300" dirty="0">
              <a:latin typeface="+mj-lt"/>
            </a:rPr>
            <a:t>Plate waste was an issue before HHFKA</a:t>
          </a:r>
        </a:p>
      </dgm:t>
    </dgm:pt>
    <dgm:pt modelId="{541B01AF-D2ED-42B0-A80A-31608CFBE7BC}" type="parTrans" cxnId="{66BA8281-0AAB-4413-AF39-24E07A9E13E8}">
      <dgm:prSet/>
      <dgm:spPr/>
      <dgm:t>
        <a:bodyPr/>
        <a:lstStyle/>
        <a:p>
          <a:endParaRPr lang="en-US"/>
        </a:p>
      </dgm:t>
    </dgm:pt>
    <dgm:pt modelId="{F9DC3D79-A40B-4551-B975-A7800DB44F1C}" type="sibTrans" cxnId="{66BA8281-0AAB-4413-AF39-24E07A9E13E8}">
      <dgm:prSet/>
      <dgm:spPr/>
      <dgm:t>
        <a:bodyPr/>
        <a:lstStyle/>
        <a:p>
          <a:endParaRPr lang="en-US"/>
        </a:p>
      </dgm:t>
    </dgm:pt>
    <dgm:pt modelId="{61EF17A2-3EA1-4032-BD56-EC68A5CA5085}">
      <dgm:prSet phldrT="[Text]" custT="1"/>
      <dgm:spPr/>
      <dgm:t>
        <a:bodyPr/>
        <a:lstStyle/>
        <a:p>
          <a:r>
            <a:rPr lang="en-US" sz="1300" dirty="0">
              <a:latin typeface="+mj-lt"/>
            </a:rPr>
            <a:t>NSLP participation increases</a:t>
          </a:r>
        </a:p>
      </dgm:t>
    </dgm:pt>
    <dgm:pt modelId="{F33926F7-62A4-439C-9E9A-9B2CAE25C491}" type="parTrans" cxnId="{17786324-C2BB-4749-B6E7-FDC7044342BE}">
      <dgm:prSet/>
      <dgm:spPr/>
      <dgm:t>
        <a:bodyPr/>
        <a:lstStyle/>
        <a:p>
          <a:endParaRPr lang="en-US"/>
        </a:p>
      </dgm:t>
    </dgm:pt>
    <dgm:pt modelId="{C75BF0FF-4F11-41EA-BB34-B983A2C4BFBB}" type="sibTrans" cxnId="{17786324-C2BB-4749-B6E7-FDC7044342BE}">
      <dgm:prSet/>
      <dgm:spPr/>
      <dgm:t>
        <a:bodyPr/>
        <a:lstStyle/>
        <a:p>
          <a:endParaRPr lang="en-US"/>
        </a:p>
      </dgm:t>
    </dgm:pt>
    <dgm:pt modelId="{FD5831E7-479E-482A-8CAE-F3B78FB3815B}">
      <dgm:prSet phldrT="[Text]"/>
      <dgm:spPr/>
      <dgm:t>
        <a:bodyPr/>
        <a:lstStyle/>
        <a:p>
          <a:r>
            <a:rPr lang="en-US" dirty="0">
              <a:latin typeface="+mj-lt"/>
            </a:rPr>
            <a:t>Arguments Against HHFKA</a:t>
          </a:r>
        </a:p>
      </dgm:t>
    </dgm:pt>
    <dgm:pt modelId="{F7455191-B328-49E3-BBF0-C4E4BCA92938}" type="parTrans" cxnId="{CFD391C9-EE70-4437-B189-4DE57992A218}">
      <dgm:prSet/>
      <dgm:spPr/>
      <dgm:t>
        <a:bodyPr/>
        <a:lstStyle/>
        <a:p>
          <a:endParaRPr lang="en-US"/>
        </a:p>
      </dgm:t>
    </dgm:pt>
    <dgm:pt modelId="{08A6F02E-53AC-4FD0-8658-9BF2D4C5DFED}" type="sibTrans" cxnId="{CFD391C9-EE70-4437-B189-4DE57992A218}">
      <dgm:prSet/>
      <dgm:spPr/>
      <dgm:t>
        <a:bodyPr/>
        <a:lstStyle/>
        <a:p>
          <a:endParaRPr lang="en-US"/>
        </a:p>
      </dgm:t>
    </dgm:pt>
    <dgm:pt modelId="{5DA86F69-F5A5-4B35-B944-BE52F37BE562}">
      <dgm:prSet phldrT="[Text]" custT="1"/>
      <dgm:spPr/>
      <dgm:t>
        <a:bodyPr/>
        <a:lstStyle/>
        <a:p>
          <a:r>
            <a:rPr lang="en-US" sz="1400" dirty="0">
              <a:latin typeface="+mj-lt"/>
            </a:rPr>
            <a:t>Plate waste</a:t>
          </a:r>
        </a:p>
      </dgm:t>
    </dgm:pt>
    <dgm:pt modelId="{2A878C03-E7C1-43E2-A460-DEF39B9C7236}" type="parTrans" cxnId="{C4BDA1F4-1383-4CC8-90CB-4B772A08FACA}">
      <dgm:prSet/>
      <dgm:spPr/>
      <dgm:t>
        <a:bodyPr/>
        <a:lstStyle/>
        <a:p>
          <a:endParaRPr lang="en-US"/>
        </a:p>
      </dgm:t>
    </dgm:pt>
    <dgm:pt modelId="{D22877C5-CC33-4023-B307-B6351F8C9542}" type="sibTrans" cxnId="{C4BDA1F4-1383-4CC8-90CB-4B772A08FACA}">
      <dgm:prSet/>
      <dgm:spPr/>
      <dgm:t>
        <a:bodyPr/>
        <a:lstStyle/>
        <a:p>
          <a:endParaRPr lang="en-US"/>
        </a:p>
      </dgm:t>
    </dgm:pt>
    <dgm:pt modelId="{2E504DE1-72DD-463E-8DBE-C7B5DD01AA6C}">
      <dgm:prSet phldrT="[Text]" custT="1"/>
      <dgm:spPr/>
      <dgm:t>
        <a:bodyPr/>
        <a:lstStyle/>
        <a:p>
          <a:r>
            <a:rPr lang="en-US" sz="1400" dirty="0">
              <a:latin typeface="+mj-lt"/>
            </a:rPr>
            <a:t>NSLP participation decreases</a:t>
          </a:r>
        </a:p>
      </dgm:t>
    </dgm:pt>
    <dgm:pt modelId="{7B9D707D-172F-4A5D-8810-C3B8902D84A0}" type="parTrans" cxnId="{FBBF7273-A336-49D0-982A-0C446ACFB501}">
      <dgm:prSet/>
      <dgm:spPr/>
      <dgm:t>
        <a:bodyPr/>
        <a:lstStyle/>
        <a:p>
          <a:endParaRPr lang="en-US"/>
        </a:p>
      </dgm:t>
    </dgm:pt>
    <dgm:pt modelId="{0C477C9D-DBC8-423C-9A3A-3000A884FD86}" type="sibTrans" cxnId="{FBBF7273-A336-49D0-982A-0C446ACFB501}">
      <dgm:prSet/>
      <dgm:spPr/>
      <dgm:t>
        <a:bodyPr/>
        <a:lstStyle/>
        <a:p>
          <a:endParaRPr lang="en-US"/>
        </a:p>
      </dgm:t>
    </dgm:pt>
    <dgm:pt modelId="{78522EBC-CD46-46D0-961A-2CBA807BC76F}">
      <dgm:prSet phldrT="[Text]" custT="1"/>
      <dgm:spPr/>
      <dgm:t>
        <a:bodyPr/>
        <a:lstStyle/>
        <a:p>
          <a:r>
            <a:rPr lang="en-US" sz="1400" dirty="0">
              <a:latin typeface="+mj-lt"/>
            </a:rPr>
            <a:t>Loss of revenue</a:t>
          </a:r>
        </a:p>
      </dgm:t>
    </dgm:pt>
    <dgm:pt modelId="{64BDDE72-0BEB-4962-B720-DE1D9D8FEF6B}" type="parTrans" cxnId="{FEA0EBCE-3C5F-4964-8C10-2B8CB7CF68DE}">
      <dgm:prSet/>
      <dgm:spPr/>
      <dgm:t>
        <a:bodyPr/>
        <a:lstStyle/>
        <a:p>
          <a:endParaRPr lang="en-US"/>
        </a:p>
      </dgm:t>
    </dgm:pt>
    <dgm:pt modelId="{FC33E7CB-2A13-4DCB-A3FD-84CA9BBF43D8}" type="sibTrans" cxnId="{FEA0EBCE-3C5F-4964-8C10-2B8CB7CF68DE}">
      <dgm:prSet/>
      <dgm:spPr/>
      <dgm:t>
        <a:bodyPr/>
        <a:lstStyle/>
        <a:p>
          <a:endParaRPr lang="en-US"/>
        </a:p>
      </dgm:t>
    </dgm:pt>
    <dgm:pt modelId="{9DFE3896-CF76-4514-8FAA-E63A09182DCB}">
      <dgm:prSet phldrT="[Text]" custT="1"/>
      <dgm:spPr/>
      <dgm:t>
        <a:bodyPr/>
        <a:lstStyle/>
        <a:p>
          <a:r>
            <a:rPr lang="en-US" sz="1300" dirty="0">
              <a:latin typeface="+mj-lt"/>
            </a:rPr>
            <a:t>“Smart Lunchroom Design” = increased revenue</a:t>
          </a:r>
        </a:p>
      </dgm:t>
    </dgm:pt>
    <dgm:pt modelId="{E9F4D57E-94D3-4FD6-857A-17ABE0C25F07}" type="parTrans" cxnId="{FB77DE27-DA39-4E86-8628-37397D6A7224}">
      <dgm:prSet/>
      <dgm:spPr/>
      <dgm:t>
        <a:bodyPr/>
        <a:lstStyle/>
        <a:p>
          <a:endParaRPr lang="en-US"/>
        </a:p>
      </dgm:t>
    </dgm:pt>
    <dgm:pt modelId="{0DF07BFF-AEE0-46A7-838B-0DA737CE6FB7}" type="sibTrans" cxnId="{FB77DE27-DA39-4E86-8628-37397D6A7224}">
      <dgm:prSet/>
      <dgm:spPr/>
      <dgm:t>
        <a:bodyPr/>
        <a:lstStyle/>
        <a:p>
          <a:endParaRPr lang="en-US"/>
        </a:p>
      </dgm:t>
    </dgm:pt>
    <dgm:pt modelId="{FC699EEB-EC35-453F-904F-61CB0EDF56C1}">
      <dgm:prSet phldrT="[Text]" custT="1"/>
      <dgm:spPr/>
      <dgm:t>
        <a:bodyPr/>
        <a:lstStyle/>
        <a:p>
          <a:r>
            <a:rPr lang="en-US" sz="1300" dirty="0">
              <a:latin typeface="+mj-lt"/>
            </a:rPr>
            <a:t>Better food = better health</a:t>
          </a:r>
        </a:p>
      </dgm:t>
    </dgm:pt>
    <dgm:pt modelId="{E4491DE7-735B-4078-A3DE-0ECF5A978B79}" type="parTrans" cxnId="{73BA5C6D-EF1E-4C16-AF91-2EBFE44C84F4}">
      <dgm:prSet/>
      <dgm:spPr/>
      <dgm:t>
        <a:bodyPr/>
        <a:lstStyle/>
        <a:p>
          <a:endParaRPr lang="en-US"/>
        </a:p>
      </dgm:t>
    </dgm:pt>
    <dgm:pt modelId="{6AAD8141-7C42-45D2-9B8D-26415324D9B9}" type="sibTrans" cxnId="{73BA5C6D-EF1E-4C16-AF91-2EBFE44C84F4}">
      <dgm:prSet/>
      <dgm:spPr/>
      <dgm:t>
        <a:bodyPr/>
        <a:lstStyle/>
        <a:p>
          <a:endParaRPr lang="en-US"/>
        </a:p>
      </dgm:t>
    </dgm:pt>
    <dgm:pt modelId="{5DE473B3-40B5-454C-8152-F44851D2CA36}" type="pres">
      <dgm:prSet presAssocID="{BAA829F1-74F2-4787-806C-26FD0AA2BD22}" presName="outerComposite" presStyleCnt="0">
        <dgm:presLayoutVars>
          <dgm:chMax val="2"/>
          <dgm:animLvl val="lvl"/>
          <dgm:resizeHandles val="exact"/>
        </dgm:presLayoutVars>
      </dgm:prSet>
      <dgm:spPr/>
    </dgm:pt>
    <dgm:pt modelId="{DF1C7B41-3F32-427B-AC92-2A7D55B07BF4}" type="pres">
      <dgm:prSet presAssocID="{BAA829F1-74F2-4787-806C-26FD0AA2BD22}" presName="dummyMaxCanvas" presStyleCnt="0"/>
      <dgm:spPr/>
    </dgm:pt>
    <dgm:pt modelId="{F7AEB54D-8613-42B2-86BF-FFD20EB2554B}" type="pres">
      <dgm:prSet presAssocID="{BAA829F1-74F2-4787-806C-26FD0AA2BD22}" presName="parentComposite" presStyleCnt="0"/>
      <dgm:spPr/>
    </dgm:pt>
    <dgm:pt modelId="{9E11ACC2-52A5-407D-A54A-61365201F931}" type="pres">
      <dgm:prSet presAssocID="{BAA829F1-74F2-4787-806C-26FD0AA2BD22}" presName="parent1" presStyleLbl="alignAccFollowNode1" presStyleIdx="0" presStyleCnt="4">
        <dgm:presLayoutVars>
          <dgm:chMax val="4"/>
        </dgm:presLayoutVars>
      </dgm:prSet>
      <dgm:spPr/>
    </dgm:pt>
    <dgm:pt modelId="{44436AB1-B3DC-4201-80BF-41DD193534F1}" type="pres">
      <dgm:prSet presAssocID="{BAA829F1-74F2-4787-806C-26FD0AA2BD22}" presName="parent2" presStyleLbl="alignAccFollowNode1" presStyleIdx="1" presStyleCnt="4">
        <dgm:presLayoutVars>
          <dgm:chMax val="4"/>
        </dgm:presLayoutVars>
      </dgm:prSet>
      <dgm:spPr/>
    </dgm:pt>
    <dgm:pt modelId="{5519F52F-2AB2-4EA0-9AF8-8AE8759C5231}" type="pres">
      <dgm:prSet presAssocID="{BAA829F1-74F2-4787-806C-26FD0AA2BD22}" presName="childrenComposite" presStyleCnt="0"/>
      <dgm:spPr/>
    </dgm:pt>
    <dgm:pt modelId="{E6CD58AB-3771-41E3-A56A-C10F940BD859}" type="pres">
      <dgm:prSet presAssocID="{BAA829F1-74F2-4787-806C-26FD0AA2BD22}" presName="dummyMaxCanvas_ChildArea" presStyleCnt="0"/>
      <dgm:spPr/>
    </dgm:pt>
    <dgm:pt modelId="{6AAA9521-1EA2-4B25-A6BE-2FD2F427785E}" type="pres">
      <dgm:prSet presAssocID="{BAA829F1-74F2-4787-806C-26FD0AA2BD22}" presName="fulcrum" presStyleLbl="alignAccFollowNode1" presStyleIdx="2" presStyleCnt="4"/>
      <dgm:spPr/>
    </dgm:pt>
    <dgm:pt modelId="{534C90C9-AD12-4CC5-93C8-611B778ED05B}" type="pres">
      <dgm:prSet presAssocID="{BAA829F1-74F2-4787-806C-26FD0AA2BD22}" presName="balance_43" presStyleLbl="alignAccFollowNode1" presStyleIdx="3" presStyleCnt="4">
        <dgm:presLayoutVars>
          <dgm:bulletEnabled val="1"/>
        </dgm:presLayoutVars>
      </dgm:prSet>
      <dgm:spPr/>
    </dgm:pt>
    <dgm:pt modelId="{9D5B435D-BE15-4D5B-B709-4BCED961856F}" type="pres">
      <dgm:prSet presAssocID="{BAA829F1-74F2-4787-806C-26FD0AA2BD22}" presName="left_43_1" presStyleLbl="node1" presStyleIdx="0" presStyleCnt="7">
        <dgm:presLayoutVars>
          <dgm:bulletEnabled val="1"/>
        </dgm:presLayoutVars>
      </dgm:prSet>
      <dgm:spPr/>
    </dgm:pt>
    <dgm:pt modelId="{74EEC2B5-75BE-4EAD-9CBA-5D9BBC1E1D14}" type="pres">
      <dgm:prSet presAssocID="{BAA829F1-74F2-4787-806C-26FD0AA2BD22}" presName="left_43_2" presStyleLbl="node1" presStyleIdx="1" presStyleCnt="7" custLinFactNeighborX="-1712" custLinFactNeighborY="2196">
        <dgm:presLayoutVars>
          <dgm:bulletEnabled val="1"/>
        </dgm:presLayoutVars>
      </dgm:prSet>
      <dgm:spPr/>
    </dgm:pt>
    <dgm:pt modelId="{5BC4C9D2-DA46-47EA-88AE-CA6A329A88B6}" type="pres">
      <dgm:prSet presAssocID="{BAA829F1-74F2-4787-806C-26FD0AA2BD22}" presName="left_43_3" presStyleLbl="node1" presStyleIdx="2" presStyleCnt="7" custLinFactNeighborX="-1712" custLinFactNeighborY="2196">
        <dgm:presLayoutVars>
          <dgm:bulletEnabled val="1"/>
        </dgm:presLayoutVars>
      </dgm:prSet>
      <dgm:spPr/>
    </dgm:pt>
    <dgm:pt modelId="{F6F00C4A-CC8A-4FBE-999E-9D420CFE76C2}" type="pres">
      <dgm:prSet presAssocID="{BAA829F1-74F2-4787-806C-26FD0AA2BD22}" presName="left_43_4" presStyleLbl="node1" presStyleIdx="3" presStyleCnt="7" custLinFactNeighborX="-1712" custLinFactNeighborY="2196">
        <dgm:presLayoutVars>
          <dgm:bulletEnabled val="1"/>
        </dgm:presLayoutVars>
      </dgm:prSet>
      <dgm:spPr/>
    </dgm:pt>
    <dgm:pt modelId="{F9F622AC-41E0-4386-B3B8-29B67782514A}" type="pres">
      <dgm:prSet presAssocID="{BAA829F1-74F2-4787-806C-26FD0AA2BD22}" presName="right_43_1" presStyleLbl="node1" presStyleIdx="4" presStyleCnt="7">
        <dgm:presLayoutVars>
          <dgm:bulletEnabled val="1"/>
        </dgm:presLayoutVars>
      </dgm:prSet>
      <dgm:spPr/>
    </dgm:pt>
    <dgm:pt modelId="{02E1BCCF-35BA-4476-A486-EE3266D29098}" type="pres">
      <dgm:prSet presAssocID="{BAA829F1-74F2-4787-806C-26FD0AA2BD22}" presName="right_43_2" presStyleLbl="node1" presStyleIdx="5" presStyleCnt="7">
        <dgm:presLayoutVars>
          <dgm:bulletEnabled val="1"/>
        </dgm:presLayoutVars>
      </dgm:prSet>
      <dgm:spPr/>
    </dgm:pt>
    <dgm:pt modelId="{2A587E7A-257A-4684-9E49-D46828B0E287}" type="pres">
      <dgm:prSet presAssocID="{BAA829F1-74F2-4787-806C-26FD0AA2BD22}" presName="right_43_3" presStyleLbl="node1" presStyleIdx="6" presStyleCnt="7">
        <dgm:presLayoutVars>
          <dgm:bulletEnabled val="1"/>
        </dgm:presLayoutVars>
      </dgm:prSet>
      <dgm:spPr/>
    </dgm:pt>
  </dgm:ptLst>
  <dgm:cxnLst>
    <dgm:cxn modelId="{3E39071A-DC43-4D95-83CC-4682EC207146}" type="presOf" srcId="{61EF17A2-3EA1-4032-BD56-EC68A5CA5085}" destId="{74EEC2B5-75BE-4EAD-9CBA-5D9BBC1E1D14}" srcOrd="0" destOrd="0" presId="urn:microsoft.com/office/officeart/2005/8/layout/balance1"/>
    <dgm:cxn modelId="{E384C21C-924A-476A-98B2-82779BE6F8C9}" type="presOf" srcId="{78522EBC-CD46-46D0-961A-2CBA807BC76F}" destId="{2A587E7A-257A-4684-9E49-D46828B0E287}" srcOrd="0" destOrd="0" presId="urn:microsoft.com/office/officeart/2005/8/layout/balance1"/>
    <dgm:cxn modelId="{17786324-C2BB-4749-B6E7-FDC7044342BE}" srcId="{9D0CE4CC-42F9-4E3A-B248-163446A84FAA}" destId="{61EF17A2-3EA1-4032-BD56-EC68A5CA5085}" srcOrd="1" destOrd="0" parTransId="{F33926F7-62A4-439C-9E9A-9B2CAE25C491}" sibTransId="{C75BF0FF-4F11-41EA-BB34-B983A2C4BFBB}"/>
    <dgm:cxn modelId="{FB77DE27-DA39-4E86-8628-37397D6A7224}" srcId="{9D0CE4CC-42F9-4E3A-B248-163446A84FAA}" destId="{9DFE3896-CF76-4514-8FAA-E63A09182DCB}" srcOrd="2" destOrd="0" parTransId="{E9F4D57E-94D3-4FD6-857A-17ABE0C25F07}" sibTransId="{0DF07BFF-AEE0-46A7-838B-0DA737CE6FB7}"/>
    <dgm:cxn modelId="{D453914C-C261-4070-B081-301B24BABCC2}" type="presOf" srcId="{BAA829F1-74F2-4787-806C-26FD0AA2BD22}" destId="{5DE473B3-40B5-454C-8152-F44851D2CA36}" srcOrd="0" destOrd="0" presId="urn:microsoft.com/office/officeart/2005/8/layout/balance1"/>
    <dgm:cxn modelId="{93F3DE4D-AE30-4BDC-8965-D4B5421DADD5}" type="presOf" srcId="{2E504DE1-72DD-463E-8DBE-C7B5DD01AA6C}" destId="{02E1BCCF-35BA-4476-A486-EE3266D29098}" srcOrd="0" destOrd="0" presId="urn:microsoft.com/office/officeart/2005/8/layout/balance1"/>
    <dgm:cxn modelId="{73BA5C6D-EF1E-4C16-AF91-2EBFE44C84F4}" srcId="{9D0CE4CC-42F9-4E3A-B248-163446A84FAA}" destId="{FC699EEB-EC35-453F-904F-61CB0EDF56C1}" srcOrd="3" destOrd="0" parTransId="{E4491DE7-735B-4078-A3DE-0ECF5A978B79}" sibTransId="{6AAD8141-7C42-45D2-9B8D-26415324D9B9}"/>
    <dgm:cxn modelId="{FBBF7273-A336-49D0-982A-0C446ACFB501}" srcId="{FD5831E7-479E-482A-8CAE-F3B78FB3815B}" destId="{2E504DE1-72DD-463E-8DBE-C7B5DD01AA6C}" srcOrd="1" destOrd="0" parTransId="{7B9D707D-172F-4A5D-8810-C3B8902D84A0}" sibTransId="{0C477C9D-DBC8-423C-9A3A-3000A884FD86}"/>
    <dgm:cxn modelId="{66BA8281-0AAB-4413-AF39-24E07A9E13E8}" srcId="{9D0CE4CC-42F9-4E3A-B248-163446A84FAA}" destId="{EC227F98-9008-4575-AC9E-1BF7645B6472}" srcOrd="0" destOrd="0" parTransId="{541B01AF-D2ED-42B0-A80A-31608CFBE7BC}" sibTransId="{F9DC3D79-A40B-4551-B975-A7800DB44F1C}"/>
    <dgm:cxn modelId="{CC2331A8-3935-4ACB-8D69-18A5C9FF76BC}" type="presOf" srcId="{EC227F98-9008-4575-AC9E-1BF7645B6472}" destId="{9D5B435D-BE15-4D5B-B709-4BCED961856F}" srcOrd="0" destOrd="0" presId="urn:microsoft.com/office/officeart/2005/8/layout/balance1"/>
    <dgm:cxn modelId="{F88B64B1-94F2-4A74-9B33-EC62F00316DC}" type="presOf" srcId="{5DA86F69-F5A5-4B35-B944-BE52F37BE562}" destId="{F9F622AC-41E0-4386-B3B8-29B67782514A}" srcOrd="0" destOrd="0" presId="urn:microsoft.com/office/officeart/2005/8/layout/balance1"/>
    <dgm:cxn modelId="{429BE1C6-0651-442B-81D0-9E97CBF4170F}" type="presOf" srcId="{FC699EEB-EC35-453F-904F-61CB0EDF56C1}" destId="{F6F00C4A-CC8A-4FBE-999E-9D420CFE76C2}" srcOrd="0" destOrd="0" presId="urn:microsoft.com/office/officeart/2005/8/layout/balance1"/>
    <dgm:cxn modelId="{CFD391C9-EE70-4437-B189-4DE57992A218}" srcId="{BAA829F1-74F2-4787-806C-26FD0AA2BD22}" destId="{FD5831E7-479E-482A-8CAE-F3B78FB3815B}" srcOrd="1" destOrd="0" parTransId="{F7455191-B328-49E3-BBF0-C4E4BCA92938}" sibTransId="{08A6F02E-53AC-4FD0-8658-9BF2D4C5DFED}"/>
    <dgm:cxn modelId="{FEA0EBCE-3C5F-4964-8C10-2B8CB7CF68DE}" srcId="{FD5831E7-479E-482A-8CAE-F3B78FB3815B}" destId="{78522EBC-CD46-46D0-961A-2CBA807BC76F}" srcOrd="2" destOrd="0" parTransId="{64BDDE72-0BEB-4962-B720-DE1D9D8FEF6B}" sibTransId="{FC33E7CB-2A13-4DCB-A3FD-84CA9BBF43D8}"/>
    <dgm:cxn modelId="{CBFC32DD-FF9B-4C8A-AA15-113177BDE904}" type="presOf" srcId="{FD5831E7-479E-482A-8CAE-F3B78FB3815B}" destId="{44436AB1-B3DC-4201-80BF-41DD193534F1}" srcOrd="0" destOrd="0" presId="urn:microsoft.com/office/officeart/2005/8/layout/balance1"/>
    <dgm:cxn modelId="{C094C2DE-8402-4B0E-8F51-1D8D6AFA9785}" srcId="{BAA829F1-74F2-4787-806C-26FD0AA2BD22}" destId="{9D0CE4CC-42F9-4E3A-B248-163446A84FAA}" srcOrd="0" destOrd="0" parTransId="{684D38DA-EB5E-48A0-8334-B0096BC827EC}" sibTransId="{324F11AD-41BF-470D-A665-0B1DD03621DD}"/>
    <dgm:cxn modelId="{357A35F3-1874-4C04-88EF-D72535FC603E}" type="presOf" srcId="{9D0CE4CC-42F9-4E3A-B248-163446A84FAA}" destId="{9E11ACC2-52A5-407D-A54A-61365201F931}" srcOrd="0" destOrd="0" presId="urn:microsoft.com/office/officeart/2005/8/layout/balance1"/>
    <dgm:cxn modelId="{C4BDA1F4-1383-4CC8-90CB-4B772A08FACA}" srcId="{FD5831E7-479E-482A-8CAE-F3B78FB3815B}" destId="{5DA86F69-F5A5-4B35-B944-BE52F37BE562}" srcOrd="0" destOrd="0" parTransId="{2A878C03-E7C1-43E2-A460-DEF39B9C7236}" sibTransId="{D22877C5-CC33-4023-B307-B6351F8C9542}"/>
    <dgm:cxn modelId="{C5D999FC-7062-48DA-847E-EB7AB8E4270D}" type="presOf" srcId="{9DFE3896-CF76-4514-8FAA-E63A09182DCB}" destId="{5BC4C9D2-DA46-47EA-88AE-CA6A329A88B6}" srcOrd="0" destOrd="0" presId="urn:microsoft.com/office/officeart/2005/8/layout/balance1"/>
    <dgm:cxn modelId="{D11784B8-3400-412A-9D04-66AEBE97FA86}" type="presParOf" srcId="{5DE473B3-40B5-454C-8152-F44851D2CA36}" destId="{DF1C7B41-3F32-427B-AC92-2A7D55B07BF4}" srcOrd="0" destOrd="0" presId="urn:microsoft.com/office/officeart/2005/8/layout/balance1"/>
    <dgm:cxn modelId="{15606C4E-67A3-4B88-90F0-8CE17EDD38E2}" type="presParOf" srcId="{5DE473B3-40B5-454C-8152-F44851D2CA36}" destId="{F7AEB54D-8613-42B2-86BF-FFD20EB2554B}" srcOrd="1" destOrd="0" presId="urn:microsoft.com/office/officeart/2005/8/layout/balance1"/>
    <dgm:cxn modelId="{B7AF0446-EA4D-43DC-B277-878C6E9A514C}" type="presParOf" srcId="{F7AEB54D-8613-42B2-86BF-FFD20EB2554B}" destId="{9E11ACC2-52A5-407D-A54A-61365201F931}" srcOrd="0" destOrd="0" presId="urn:microsoft.com/office/officeart/2005/8/layout/balance1"/>
    <dgm:cxn modelId="{59890713-6304-42E3-9E5D-6E46797CEA23}" type="presParOf" srcId="{F7AEB54D-8613-42B2-86BF-FFD20EB2554B}" destId="{44436AB1-B3DC-4201-80BF-41DD193534F1}" srcOrd="1" destOrd="0" presId="urn:microsoft.com/office/officeart/2005/8/layout/balance1"/>
    <dgm:cxn modelId="{21D5694E-7F5D-40DF-A403-A58A082CC61E}" type="presParOf" srcId="{5DE473B3-40B5-454C-8152-F44851D2CA36}" destId="{5519F52F-2AB2-4EA0-9AF8-8AE8759C5231}" srcOrd="2" destOrd="0" presId="urn:microsoft.com/office/officeart/2005/8/layout/balance1"/>
    <dgm:cxn modelId="{4B0CF329-A3CA-4B9E-A532-C9468FCF2397}" type="presParOf" srcId="{5519F52F-2AB2-4EA0-9AF8-8AE8759C5231}" destId="{E6CD58AB-3771-41E3-A56A-C10F940BD859}" srcOrd="0" destOrd="0" presId="urn:microsoft.com/office/officeart/2005/8/layout/balance1"/>
    <dgm:cxn modelId="{774A5239-F1AC-44FD-B7AE-DDA00A36C8DD}" type="presParOf" srcId="{5519F52F-2AB2-4EA0-9AF8-8AE8759C5231}" destId="{6AAA9521-1EA2-4B25-A6BE-2FD2F427785E}" srcOrd="1" destOrd="0" presId="urn:microsoft.com/office/officeart/2005/8/layout/balance1"/>
    <dgm:cxn modelId="{2A252129-BE12-4A89-ACC1-E89E81CABBBF}" type="presParOf" srcId="{5519F52F-2AB2-4EA0-9AF8-8AE8759C5231}" destId="{534C90C9-AD12-4CC5-93C8-611B778ED05B}" srcOrd="2" destOrd="0" presId="urn:microsoft.com/office/officeart/2005/8/layout/balance1"/>
    <dgm:cxn modelId="{A563B9E4-E67A-4CF5-9B07-822B39AF340C}" type="presParOf" srcId="{5519F52F-2AB2-4EA0-9AF8-8AE8759C5231}" destId="{9D5B435D-BE15-4D5B-B709-4BCED961856F}" srcOrd="3" destOrd="0" presId="urn:microsoft.com/office/officeart/2005/8/layout/balance1"/>
    <dgm:cxn modelId="{F60EC8C5-199C-4A68-9D62-3860C33FB5B1}" type="presParOf" srcId="{5519F52F-2AB2-4EA0-9AF8-8AE8759C5231}" destId="{74EEC2B5-75BE-4EAD-9CBA-5D9BBC1E1D14}" srcOrd="4" destOrd="0" presId="urn:microsoft.com/office/officeart/2005/8/layout/balance1"/>
    <dgm:cxn modelId="{4C9AFC70-12D8-4B17-A2B7-CE2DA047AF1B}" type="presParOf" srcId="{5519F52F-2AB2-4EA0-9AF8-8AE8759C5231}" destId="{5BC4C9D2-DA46-47EA-88AE-CA6A329A88B6}" srcOrd="5" destOrd="0" presId="urn:microsoft.com/office/officeart/2005/8/layout/balance1"/>
    <dgm:cxn modelId="{675F8FDD-605D-4943-AE65-05E5379C1339}" type="presParOf" srcId="{5519F52F-2AB2-4EA0-9AF8-8AE8759C5231}" destId="{F6F00C4A-CC8A-4FBE-999E-9D420CFE76C2}" srcOrd="6" destOrd="0" presId="urn:microsoft.com/office/officeart/2005/8/layout/balance1"/>
    <dgm:cxn modelId="{0E2CB4AD-FC4C-4336-903E-1FCADE1283D5}" type="presParOf" srcId="{5519F52F-2AB2-4EA0-9AF8-8AE8759C5231}" destId="{F9F622AC-41E0-4386-B3B8-29B67782514A}" srcOrd="7" destOrd="0" presId="urn:microsoft.com/office/officeart/2005/8/layout/balance1"/>
    <dgm:cxn modelId="{EB8F0B97-58D7-4603-971A-A2984D620A11}" type="presParOf" srcId="{5519F52F-2AB2-4EA0-9AF8-8AE8759C5231}" destId="{02E1BCCF-35BA-4476-A486-EE3266D29098}" srcOrd="8" destOrd="0" presId="urn:microsoft.com/office/officeart/2005/8/layout/balance1"/>
    <dgm:cxn modelId="{41575419-3788-482C-9ADB-30B9F5C2E392}" type="presParOf" srcId="{5519F52F-2AB2-4EA0-9AF8-8AE8759C5231}" destId="{2A587E7A-257A-4684-9E49-D46828B0E287}"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ED4A7-8042-8748-AE9E-BDF2A132C12E}" type="doc">
      <dgm:prSet loTypeId="urn:microsoft.com/office/officeart/2005/8/layout/venn1" loCatId="" qsTypeId="urn:microsoft.com/office/officeart/2005/8/quickstyle/simple1" qsCatId="simple" csTypeId="urn:microsoft.com/office/officeart/2005/8/colors/accent1_2" csCatId="accent1" phldr="1"/>
      <dgm:spPr/>
    </dgm:pt>
    <dgm:pt modelId="{5519E9E7-F7E4-4843-8C6F-D10B368523E2}">
      <dgm:prSet phldrT="[Text]" custT="1"/>
      <dgm:spPr/>
      <dgm:t>
        <a:bodyPr/>
        <a:lstStyle/>
        <a:p>
          <a:r>
            <a:rPr lang="en-US" sz="2400" dirty="0"/>
            <a:t>The </a:t>
          </a:r>
          <a:r>
            <a:rPr lang="en-US" sz="2800" dirty="0"/>
            <a:t>Farm</a:t>
          </a:r>
          <a:r>
            <a:rPr lang="en-US" sz="2400" dirty="0"/>
            <a:t> Bill</a:t>
          </a:r>
        </a:p>
      </dgm:t>
    </dgm:pt>
    <dgm:pt modelId="{EE98B250-21BF-B340-A0D6-ECB6DDD5C0C1}" type="parTrans" cxnId="{19F17818-1FC4-3946-95C9-301BCAAAA4EB}">
      <dgm:prSet/>
      <dgm:spPr/>
      <dgm:t>
        <a:bodyPr/>
        <a:lstStyle/>
        <a:p>
          <a:endParaRPr lang="en-US"/>
        </a:p>
      </dgm:t>
    </dgm:pt>
    <dgm:pt modelId="{A3B8BA9A-1605-0E45-ACA5-A66862354A96}" type="sibTrans" cxnId="{19F17818-1FC4-3946-95C9-301BCAAAA4EB}">
      <dgm:prSet/>
      <dgm:spPr/>
      <dgm:t>
        <a:bodyPr/>
        <a:lstStyle/>
        <a:p>
          <a:endParaRPr lang="en-US"/>
        </a:p>
      </dgm:t>
    </dgm:pt>
    <dgm:pt modelId="{90299D7C-02C3-2341-A451-3DA376152405}">
      <dgm:prSet phldrT="[Text]" custT="1"/>
      <dgm:spPr/>
      <dgm:t>
        <a:bodyPr/>
        <a:lstStyle/>
        <a:p>
          <a:r>
            <a:rPr lang="en-US" sz="2400" dirty="0"/>
            <a:t>Dietary Guidelines for Americans</a:t>
          </a:r>
        </a:p>
      </dgm:t>
    </dgm:pt>
    <dgm:pt modelId="{865A9F5A-2650-444B-AE35-B0BE148DBC0F}" type="parTrans" cxnId="{69B5A64E-35AB-0C4F-A378-C813E7FF2302}">
      <dgm:prSet/>
      <dgm:spPr/>
      <dgm:t>
        <a:bodyPr/>
        <a:lstStyle/>
        <a:p>
          <a:endParaRPr lang="en-US"/>
        </a:p>
      </dgm:t>
    </dgm:pt>
    <dgm:pt modelId="{7B6A41C4-9C8F-6343-ADF1-F42C2C7293B9}" type="sibTrans" cxnId="{69B5A64E-35AB-0C4F-A378-C813E7FF2302}">
      <dgm:prSet/>
      <dgm:spPr/>
      <dgm:t>
        <a:bodyPr/>
        <a:lstStyle/>
        <a:p>
          <a:endParaRPr lang="en-US"/>
        </a:p>
      </dgm:t>
    </dgm:pt>
    <dgm:pt modelId="{26A7DE03-36BE-EE4B-935A-9189FA215D64}">
      <dgm:prSet phldrT="[Text]" custT="1"/>
      <dgm:spPr/>
      <dgm:t>
        <a:bodyPr/>
        <a:lstStyle/>
        <a:p>
          <a:r>
            <a:rPr lang="en-US" sz="2400" dirty="0"/>
            <a:t>Child Nutrition Reauthorization</a:t>
          </a:r>
        </a:p>
      </dgm:t>
    </dgm:pt>
    <dgm:pt modelId="{B4257E68-560D-1648-8C3F-A762DE960150}" type="parTrans" cxnId="{5D675A78-E34F-BE4D-BBB0-992F9A970569}">
      <dgm:prSet/>
      <dgm:spPr/>
      <dgm:t>
        <a:bodyPr/>
        <a:lstStyle/>
        <a:p>
          <a:endParaRPr lang="en-US"/>
        </a:p>
      </dgm:t>
    </dgm:pt>
    <dgm:pt modelId="{CF00ED84-EE90-3546-9F38-C2869CAA9277}" type="sibTrans" cxnId="{5D675A78-E34F-BE4D-BBB0-992F9A970569}">
      <dgm:prSet/>
      <dgm:spPr/>
      <dgm:t>
        <a:bodyPr/>
        <a:lstStyle/>
        <a:p>
          <a:endParaRPr lang="en-US"/>
        </a:p>
      </dgm:t>
    </dgm:pt>
    <dgm:pt modelId="{5008A8E2-448C-584C-AC00-EB6D7D4B89BE}" type="pres">
      <dgm:prSet presAssocID="{B4FED4A7-8042-8748-AE9E-BDF2A132C12E}" presName="compositeShape" presStyleCnt="0">
        <dgm:presLayoutVars>
          <dgm:chMax val="7"/>
          <dgm:dir/>
          <dgm:resizeHandles val="exact"/>
        </dgm:presLayoutVars>
      </dgm:prSet>
      <dgm:spPr/>
    </dgm:pt>
    <dgm:pt modelId="{01DAF43B-9E3F-1E4D-A6A6-81D5750BF6AE}" type="pres">
      <dgm:prSet presAssocID="{5519E9E7-F7E4-4843-8C6F-D10B368523E2}" presName="circ1" presStyleLbl="vennNode1" presStyleIdx="0" presStyleCnt="3"/>
      <dgm:spPr/>
    </dgm:pt>
    <dgm:pt modelId="{800C6CBD-DC1A-CD4E-B587-24BF7EABC494}" type="pres">
      <dgm:prSet presAssocID="{5519E9E7-F7E4-4843-8C6F-D10B368523E2}" presName="circ1Tx" presStyleLbl="revTx" presStyleIdx="0" presStyleCnt="0">
        <dgm:presLayoutVars>
          <dgm:chMax val="0"/>
          <dgm:chPref val="0"/>
          <dgm:bulletEnabled val="1"/>
        </dgm:presLayoutVars>
      </dgm:prSet>
      <dgm:spPr/>
    </dgm:pt>
    <dgm:pt modelId="{C43A4281-3C4E-A243-A5DC-80D2DCD77E48}" type="pres">
      <dgm:prSet presAssocID="{90299D7C-02C3-2341-A451-3DA376152405}" presName="circ2" presStyleLbl="vennNode1" presStyleIdx="1" presStyleCnt="3"/>
      <dgm:spPr/>
    </dgm:pt>
    <dgm:pt modelId="{703BF220-13E3-5A42-91D7-9B0FF838C624}" type="pres">
      <dgm:prSet presAssocID="{90299D7C-02C3-2341-A451-3DA376152405}" presName="circ2Tx" presStyleLbl="revTx" presStyleIdx="0" presStyleCnt="0">
        <dgm:presLayoutVars>
          <dgm:chMax val="0"/>
          <dgm:chPref val="0"/>
          <dgm:bulletEnabled val="1"/>
        </dgm:presLayoutVars>
      </dgm:prSet>
      <dgm:spPr/>
    </dgm:pt>
    <dgm:pt modelId="{8EF8BCC6-4CD6-164D-8342-564547EB9E5B}" type="pres">
      <dgm:prSet presAssocID="{26A7DE03-36BE-EE4B-935A-9189FA215D64}" presName="circ3" presStyleLbl="vennNode1" presStyleIdx="2" presStyleCnt="3" custScaleX="108264"/>
      <dgm:spPr/>
    </dgm:pt>
    <dgm:pt modelId="{59B35401-0E77-F84A-A7AF-62DED0C7FFA0}" type="pres">
      <dgm:prSet presAssocID="{26A7DE03-36BE-EE4B-935A-9189FA215D64}" presName="circ3Tx" presStyleLbl="revTx" presStyleIdx="0" presStyleCnt="0">
        <dgm:presLayoutVars>
          <dgm:chMax val="0"/>
          <dgm:chPref val="0"/>
          <dgm:bulletEnabled val="1"/>
        </dgm:presLayoutVars>
      </dgm:prSet>
      <dgm:spPr/>
    </dgm:pt>
  </dgm:ptLst>
  <dgm:cxnLst>
    <dgm:cxn modelId="{19F17818-1FC4-3946-95C9-301BCAAAA4EB}" srcId="{B4FED4A7-8042-8748-AE9E-BDF2A132C12E}" destId="{5519E9E7-F7E4-4843-8C6F-D10B368523E2}" srcOrd="0" destOrd="0" parTransId="{EE98B250-21BF-B340-A0D6-ECB6DDD5C0C1}" sibTransId="{A3B8BA9A-1605-0E45-ACA5-A66862354A96}"/>
    <dgm:cxn modelId="{A961B93C-6E93-E14A-BB5A-5C78DD713BBD}" type="presOf" srcId="{90299D7C-02C3-2341-A451-3DA376152405}" destId="{C43A4281-3C4E-A243-A5DC-80D2DCD77E48}" srcOrd="0" destOrd="0" presId="urn:microsoft.com/office/officeart/2005/8/layout/venn1"/>
    <dgm:cxn modelId="{BBCD1C42-280A-4542-AE20-F11A96BADEBF}" type="presOf" srcId="{26A7DE03-36BE-EE4B-935A-9189FA215D64}" destId="{8EF8BCC6-4CD6-164D-8342-564547EB9E5B}" srcOrd="0" destOrd="0" presId="urn:microsoft.com/office/officeart/2005/8/layout/venn1"/>
    <dgm:cxn modelId="{22849044-52B7-7F4F-809E-2BA235DDAFA9}" type="presOf" srcId="{B4FED4A7-8042-8748-AE9E-BDF2A132C12E}" destId="{5008A8E2-448C-584C-AC00-EB6D7D4B89BE}" srcOrd="0" destOrd="0" presId="urn:microsoft.com/office/officeart/2005/8/layout/venn1"/>
    <dgm:cxn modelId="{69B5A64E-35AB-0C4F-A378-C813E7FF2302}" srcId="{B4FED4A7-8042-8748-AE9E-BDF2A132C12E}" destId="{90299D7C-02C3-2341-A451-3DA376152405}" srcOrd="1" destOrd="0" parTransId="{865A9F5A-2650-444B-AE35-B0BE148DBC0F}" sibTransId="{7B6A41C4-9C8F-6343-ADF1-F42C2C7293B9}"/>
    <dgm:cxn modelId="{9C18FF6C-D1AE-F64B-A92D-1BB714A8A2D4}" type="presOf" srcId="{26A7DE03-36BE-EE4B-935A-9189FA215D64}" destId="{59B35401-0E77-F84A-A7AF-62DED0C7FFA0}" srcOrd="1" destOrd="0" presId="urn:microsoft.com/office/officeart/2005/8/layout/venn1"/>
    <dgm:cxn modelId="{5D675A78-E34F-BE4D-BBB0-992F9A970569}" srcId="{B4FED4A7-8042-8748-AE9E-BDF2A132C12E}" destId="{26A7DE03-36BE-EE4B-935A-9189FA215D64}" srcOrd="2" destOrd="0" parTransId="{B4257E68-560D-1648-8C3F-A762DE960150}" sibTransId="{CF00ED84-EE90-3546-9F38-C2869CAA9277}"/>
    <dgm:cxn modelId="{726D1EA8-F95D-B54E-91C2-E9DA79F78181}" type="presOf" srcId="{5519E9E7-F7E4-4843-8C6F-D10B368523E2}" destId="{01DAF43B-9E3F-1E4D-A6A6-81D5750BF6AE}" srcOrd="0" destOrd="0" presId="urn:microsoft.com/office/officeart/2005/8/layout/venn1"/>
    <dgm:cxn modelId="{A5E04AE1-7ACF-EB41-B3A1-4A655440174B}" type="presOf" srcId="{90299D7C-02C3-2341-A451-3DA376152405}" destId="{703BF220-13E3-5A42-91D7-9B0FF838C624}" srcOrd="1" destOrd="0" presId="urn:microsoft.com/office/officeart/2005/8/layout/venn1"/>
    <dgm:cxn modelId="{4620A6EA-F29A-C245-A13B-6E0E01FCBC08}" type="presOf" srcId="{5519E9E7-F7E4-4843-8C6F-D10B368523E2}" destId="{800C6CBD-DC1A-CD4E-B587-24BF7EABC494}" srcOrd="1" destOrd="0" presId="urn:microsoft.com/office/officeart/2005/8/layout/venn1"/>
    <dgm:cxn modelId="{ABB1EF16-D6BF-8944-B015-145A5512BEB7}" type="presParOf" srcId="{5008A8E2-448C-584C-AC00-EB6D7D4B89BE}" destId="{01DAF43B-9E3F-1E4D-A6A6-81D5750BF6AE}" srcOrd="0" destOrd="0" presId="urn:microsoft.com/office/officeart/2005/8/layout/venn1"/>
    <dgm:cxn modelId="{3D128856-49E8-204B-9ED6-2D0F7648FAA9}" type="presParOf" srcId="{5008A8E2-448C-584C-AC00-EB6D7D4B89BE}" destId="{800C6CBD-DC1A-CD4E-B587-24BF7EABC494}" srcOrd="1" destOrd="0" presId="urn:microsoft.com/office/officeart/2005/8/layout/venn1"/>
    <dgm:cxn modelId="{298B95CD-6AB6-4547-A74A-16884E42E0B6}" type="presParOf" srcId="{5008A8E2-448C-584C-AC00-EB6D7D4B89BE}" destId="{C43A4281-3C4E-A243-A5DC-80D2DCD77E48}" srcOrd="2" destOrd="0" presId="urn:microsoft.com/office/officeart/2005/8/layout/venn1"/>
    <dgm:cxn modelId="{4183CA19-E1D5-F849-8E6C-EBE7C8A7162B}" type="presParOf" srcId="{5008A8E2-448C-584C-AC00-EB6D7D4B89BE}" destId="{703BF220-13E3-5A42-91D7-9B0FF838C624}" srcOrd="3" destOrd="0" presId="urn:microsoft.com/office/officeart/2005/8/layout/venn1"/>
    <dgm:cxn modelId="{2037A3E3-0186-4249-8103-BFFD26302686}" type="presParOf" srcId="{5008A8E2-448C-584C-AC00-EB6D7D4B89BE}" destId="{8EF8BCC6-4CD6-164D-8342-564547EB9E5B}" srcOrd="4" destOrd="0" presId="urn:microsoft.com/office/officeart/2005/8/layout/venn1"/>
    <dgm:cxn modelId="{A3EFBD5C-31BA-014A-8987-796E1009D55C}" type="presParOf" srcId="{5008A8E2-448C-584C-AC00-EB6D7D4B89BE}" destId="{59B35401-0E77-F84A-A7AF-62DED0C7FFA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97926-AE10-2443-BD24-02ECFDF8D1E5}">
      <dsp:nvSpPr>
        <dsp:cNvPr id="0" name=""/>
        <dsp:cNvSpPr/>
      </dsp:nvSpPr>
      <dsp:spPr>
        <a:xfrm>
          <a:off x="1072"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1961</a:t>
          </a:r>
        </a:p>
      </dsp:txBody>
      <dsp:txXfrm rot="16200000">
        <a:off x="-1701880" y="3114656"/>
        <a:ext cx="3744191" cy="338285"/>
      </dsp:txXfrm>
    </dsp:sp>
    <dsp:sp modelId="{AE847433-76FE-EA41-8318-7892D662924D}">
      <dsp:nvSpPr>
        <dsp:cNvPr id="0" name=""/>
        <dsp:cNvSpPr/>
      </dsp:nvSpPr>
      <dsp:spPr>
        <a:xfrm>
          <a:off x="339357"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President Kennedy signs Executive Order to initiative food stamp pilot program</a:t>
          </a:r>
        </a:p>
      </dsp:txBody>
      <dsp:txXfrm>
        <a:off x="339357" y="1411704"/>
        <a:ext cx="1260114" cy="4566086"/>
      </dsp:txXfrm>
    </dsp:sp>
    <dsp:sp modelId="{2AD7329E-3C59-CC43-8220-9D9EC352A2CD}">
      <dsp:nvSpPr>
        <dsp:cNvPr id="0" name=""/>
        <dsp:cNvSpPr/>
      </dsp:nvSpPr>
      <dsp:spPr>
        <a:xfrm>
          <a:off x="1751701"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1964</a:t>
          </a:r>
        </a:p>
      </dsp:txBody>
      <dsp:txXfrm rot="16200000">
        <a:off x="48748" y="3114656"/>
        <a:ext cx="3744191" cy="338285"/>
      </dsp:txXfrm>
    </dsp:sp>
    <dsp:sp modelId="{CDA8C905-9BED-114D-BB94-391929FE8A12}">
      <dsp:nvSpPr>
        <dsp:cNvPr id="0" name=""/>
        <dsp:cNvSpPr/>
      </dsp:nvSpPr>
      <dsp:spPr>
        <a:xfrm rot="5400000">
          <a:off x="1486039" y="2921154"/>
          <a:ext cx="548238" cy="253714"/>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8A0ED0-72AC-CC42-B164-3EF0C42E15B8}">
      <dsp:nvSpPr>
        <dsp:cNvPr id="0" name=""/>
        <dsp:cNvSpPr/>
      </dsp:nvSpPr>
      <dsp:spPr>
        <a:xfrm>
          <a:off x="2089986"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President Johnson makes the Food Stamp Program permanent by signing Food Stamp Act</a:t>
          </a:r>
        </a:p>
      </dsp:txBody>
      <dsp:txXfrm>
        <a:off x="2089986" y="1411704"/>
        <a:ext cx="1260114" cy="4566086"/>
      </dsp:txXfrm>
    </dsp:sp>
    <dsp:sp modelId="{F05397C6-F913-3746-89EB-7F62D9EEAD74}">
      <dsp:nvSpPr>
        <dsp:cNvPr id="0" name=""/>
        <dsp:cNvSpPr/>
      </dsp:nvSpPr>
      <dsp:spPr>
        <a:xfrm>
          <a:off x="3502330"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1974</a:t>
          </a:r>
          <a:endParaRPr lang="en-US" sz="1600" u="sng" kern="1200" dirty="0"/>
        </a:p>
      </dsp:txBody>
      <dsp:txXfrm rot="16200000">
        <a:off x="1799377" y="3114656"/>
        <a:ext cx="3744191" cy="338285"/>
      </dsp:txXfrm>
    </dsp:sp>
    <dsp:sp modelId="{40A3F283-D8B5-1F4C-8F56-3D05D1B2091D}">
      <dsp:nvSpPr>
        <dsp:cNvPr id="0" name=""/>
        <dsp:cNvSpPr/>
      </dsp:nvSpPr>
      <dsp:spPr>
        <a:xfrm rot="5400000">
          <a:off x="3236668" y="2921154"/>
          <a:ext cx="548238" cy="253714"/>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96358DE-D0ED-0740-8B2D-00A5CACB82DF}">
      <dsp:nvSpPr>
        <dsp:cNvPr id="0" name=""/>
        <dsp:cNvSpPr/>
      </dsp:nvSpPr>
      <dsp:spPr>
        <a:xfrm>
          <a:off x="3840615"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Food Stamp Program expands to all 50 states</a:t>
          </a:r>
        </a:p>
      </dsp:txBody>
      <dsp:txXfrm>
        <a:off x="3840615" y="1411704"/>
        <a:ext cx="1260114" cy="4566086"/>
      </dsp:txXfrm>
    </dsp:sp>
    <dsp:sp modelId="{A9DFAD63-D0C2-4642-973F-B08B8B9062AC}">
      <dsp:nvSpPr>
        <dsp:cNvPr id="0" name=""/>
        <dsp:cNvSpPr/>
      </dsp:nvSpPr>
      <dsp:spPr>
        <a:xfrm>
          <a:off x="5252959"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1977</a:t>
          </a:r>
          <a:endParaRPr lang="en-US" sz="1600" u="sng" kern="1200" dirty="0"/>
        </a:p>
      </dsp:txBody>
      <dsp:txXfrm rot="16200000">
        <a:off x="3550006" y="3114656"/>
        <a:ext cx="3744191" cy="338285"/>
      </dsp:txXfrm>
    </dsp:sp>
    <dsp:sp modelId="{3CE874A2-7825-4F40-BDF8-8A783BF283D6}">
      <dsp:nvSpPr>
        <dsp:cNvPr id="0" name=""/>
        <dsp:cNvSpPr/>
      </dsp:nvSpPr>
      <dsp:spPr>
        <a:xfrm rot="5400000">
          <a:off x="4987297" y="2921154"/>
          <a:ext cx="548238" cy="253714"/>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0C46C8-A796-2E45-B976-6B1DAE0945C2}">
      <dsp:nvSpPr>
        <dsp:cNvPr id="0" name=""/>
        <dsp:cNvSpPr/>
      </dsp:nvSpPr>
      <dsp:spPr>
        <a:xfrm>
          <a:off x="5591244"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President Carter establishes national eligibility standards</a:t>
          </a:r>
        </a:p>
      </dsp:txBody>
      <dsp:txXfrm>
        <a:off x="5591244" y="1411704"/>
        <a:ext cx="1260114" cy="4566086"/>
      </dsp:txXfrm>
    </dsp:sp>
    <dsp:sp modelId="{6D67236A-2F07-8C4B-B417-1CE7EC4D9DB7}">
      <dsp:nvSpPr>
        <dsp:cNvPr id="0" name=""/>
        <dsp:cNvSpPr/>
      </dsp:nvSpPr>
      <dsp:spPr>
        <a:xfrm>
          <a:off x="7003588"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1984</a:t>
          </a:r>
        </a:p>
      </dsp:txBody>
      <dsp:txXfrm rot="16200000">
        <a:off x="5300635" y="3114656"/>
        <a:ext cx="3744191" cy="338285"/>
      </dsp:txXfrm>
    </dsp:sp>
    <dsp:sp modelId="{D94BF2A3-8057-6140-818A-2708160B39A1}">
      <dsp:nvSpPr>
        <dsp:cNvPr id="0" name=""/>
        <dsp:cNvSpPr/>
      </dsp:nvSpPr>
      <dsp:spPr>
        <a:xfrm rot="5400000">
          <a:off x="6737926" y="2921154"/>
          <a:ext cx="548238" cy="253714"/>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BE07E36-7DA1-9E4C-BFCC-383B6C16B806}">
      <dsp:nvSpPr>
        <dsp:cNvPr id="0" name=""/>
        <dsp:cNvSpPr/>
      </dsp:nvSpPr>
      <dsp:spPr>
        <a:xfrm>
          <a:off x="7341873"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Payment using EBT begins in Pennsylvania</a:t>
          </a:r>
        </a:p>
      </dsp:txBody>
      <dsp:txXfrm>
        <a:off x="7341873" y="1411704"/>
        <a:ext cx="1260114" cy="4566086"/>
      </dsp:txXfrm>
    </dsp:sp>
    <dsp:sp modelId="{B5C8549E-BA5A-334E-AF73-48789F94ECB1}">
      <dsp:nvSpPr>
        <dsp:cNvPr id="0" name=""/>
        <dsp:cNvSpPr/>
      </dsp:nvSpPr>
      <dsp:spPr>
        <a:xfrm>
          <a:off x="8754216"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2004</a:t>
          </a:r>
          <a:endParaRPr lang="en-US" sz="1600" u="sng" kern="1200" dirty="0"/>
        </a:p>
      </dsp:txBody>
      <dsp:txXfrm rot="16200000">
        <a:off x="7051264" y="3114656"/>
        <a:ext cx="3744191" cy="338285"/>
      </dsp:txXfrm>
    </dsp:sp>
    <dsp:sp modelId="{355E6F0F-FA85-204E-9000-584EA2FA3B37}">
      <dsp:nvSpPr>
        <dsp:cNvPr id="0" name=""/>
        <dsp:cNvSpPr/>
      </dsp:nvSpPr>
      <dsp:spPr>
        <a:xfrm rot="5400000">
          <a:off x="8488554" y="2921154"/>
          <a:ext cx="548238" cy="253714"/>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BA084E-EBB2-6749-BD88-63C4A85C040B}">
      <dsp:nvSpPr>
        <dsp:cNvPr id="0" name=""/>
        <dsp:cNvSpPr/>
      </dsp:nvSpPr>
      <dsp:spPr>
        <a:xfrm>
          <a:off x="9092502"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EBT is adopted nationwide</a:t>
          </a:r>
        </a:p>
      </dsp:txBody>
      <dsp:txXfrm>
        <a:off x="9092502" y="1411704"/>
        <a:ext cx="1260114" cy="4566086"/>
      </dsp:txXfrm>
    </dsp:sp>
    <dsp:sp modelId="{BAE9ECDD-DB09-5D4A-989C-3DF68A5F7455}">
      <dsp:nvSpPr>
        <dsp:cNvPr id="0" name=""/>
        <dsp:cNvSpPr/>
      </dsp:nvSpPr>
      <dsp:spPr>
        <a:xfrm>
          <a:off x="10504845" y="1411704"/>
          <a:ext cx="1691428" cy="4566086"/>
        </a:xfrm>
        <a:prstGeom prst="roundRect">
          <a:avLst>
            <a:gd name="adj" fmla="val 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u="sng" kern="1200" dirty="0"/>
            <a:t>2008</a:t>
          </a:r>
        </a:p>
      </dsp:txBody>
      <dsp:txXfrm rot="16200000">
        <a:off x="8801893" y="3114656"/>
        <a:ext cx="3744191" cy="338285"/>
      </dsp:txXfrm>
    </dsp:sp>
    <dsp:sp modelId="{63D5CE9B-E7BB-404B-8E17-D0B0B0CC685F}">
      <dsp:nvSpPr>
        <dsp:cNvPr id="0" name=""/>
        <dsp:cNvSpPr/>
      </dsp:nvSpPr>
      <dsp:spPr>
        <a:xfrm rot="5400000">
          <a:off x="10239183" y="2921154"/>
          <a:ext cx="548238" cy="253714"/>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6A0B73C-C28B-9642-AE87-537ECCD0D997}">
      <dsp:nvSpPr>
        <dsp:cNvPr id="0" name=""/>
        <dsp:cNvSpPr/>
      </dsp:nvSpPr>
      <dsp:spPr>
        <a:xfrm>
          <a:off x="10843131" y="1411704"/>
          <a:ext cx="1260114" cy="456608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Food Stamp Program is renamed to SNAP</a:t>
          </a:r>
        </a:p>
      </dsp:txBody>
      <dsp:txXfrm>
        <a:off x="10843131" y="1411704"/>
        <a:ext cx="1260114" cy="4566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1ACC2-52A5-407D-A54A-61365201F931}">
      <dsp:nvSpPr>
        <dsp:cNvPr id="0" name=""/>
        <dsp:cNvSpPr/>
      </dsp:nvSpPr>
      <dsp:spPr>
        <a:xfrm>
          <a:off x="3357527" y="0"/>
          <a:ext cx="1772977" cy="98498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Arguments for HHFKA</a:t>
          </a:r>
        </a:p>
      </dsp:txBody>
      <dsp:txXfrm>
        <a:off x="3386376" y="28849"/>
        <a:ext cx="1715279" cy="927289"/>
      </dsp:txXfrm>
    </dsp:sp>
    <dsp:sp modelId="{44436AB1-B3DC-4201-80BF-41DD193534F1}">
      <dsp:nvSpPr>
        <dsp:cNvPr id="0" name=""/>
        <dsp:cNvSpPr/>
      </dsp:nvSpPr>
      <dsp:spPr>
        <a:xfrm>
          <a:off x="5918495" y="0"/>
          <a:ext cx="1772977" cy="98498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Arguments Against HHFKA</a:t>
          </a:r>
        </a:p>
      </dsp:txBody>
      <dsp:txXfrm>
        <a:off x="5947344" y="28849"/>
        <a:ext cx="1715279" cy="927289"/>
      </dsp:txXfrm>
    </dsp:sp>
    <dsp:sp modelId="{6AAA9521-1EA2-4B25-A6BE-2FD2F427785E}">
      <dsp:nvSpPr>
        <dsp:cNvPr id="0" name=""/>
        <dsp:cNvSpPr/>
      </dsp:nvSpPr>
      <dsp:spPr>
        <a:xfrm>
          <a:off x="5155129" y="4186197"/>
          <a:ext cx="738740" cy="73874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4C90C9-AD12-4CC5-93C8-611B778ED05B}">
      <dsp:nvSpPr>
        <dsp:cNvPr id="0" name=""/>
        <dsp:cNvSpPr/>
      </dsp:nvSpPr>
      <dsp:spPr>
        <a:xfrm rot="21360000">
          <a:off x="3307601" y="3869638"/>
          <a:ext cx="4433797" cy="3100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B435D-BE15-4D5B-B709-4BCED961856F}">
      <dsp:nvSpPr>
        <dsp:cNvPr id="0" name=""/>
        <dsp:cNvSpPr/>
      </dsp:nvSpPr>
      <dsp:spPr>
        <a:xfrm rot="21360000">
          <a:off x="3315015" y="3311087"/>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Plate waste was an issue before HHFKA</a:t>
          </a:r>
        </a:p>
      </dsp:txBody>
      <dsp:txXfrm>
        <a:off x="3344677" y="3340749"/>
        <a:ext cx="1700177" cy="548310"/>
      </dsp:txXfrm>
    </dsp:sp>
    <dsp:sp modelId="{74EEC2B5-75BE-4EAD-9CBA-5D9BBC1E1D14}">
      <dsp:nvSpPr>
        <dsp:cNvPr id="0" name=""/>
        <dsp:cNvSpPr/>
      </dsp:nvSpPr>
      <dsp:spPr>
        <a:xfrm rot="21360000">
          <a:off x="3234991" y="2677001"/>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NSLP participation increases</a:t>
          </a:r>
        </a:p>
      </dsp:txBody>
      <dsp:txXfrm>
        <a:off x="3264653" y="2706663"/>
        <a:ext cx="1700177" cy="548310"/>
      </dsp:txXfrm>
    </dsp:sp>
    <dsp:sp modelId="{5BC4C9D2-DA46-47EA-88AE-CA6A329A88B6}">
      <dsp:nvSpPr>
        <dsp:cNvPr id="0" name=""/>
        <dsp:cNvSpPr/>
      </dsp:nvSpPr>
      <dsp:spPr>
        <a:xfrm rot="21360000">
          <a:off x="3185742" y="2026910"/>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“Smart Lunchroom Design” = increased revenue</a:t>
          </a:r>
        </a:p>
      </dsp:txBody>
      <dsp:txXfrm>
        <a:off x="3215404" y="2056572"/>
        <a:ext cx="1700177" cy="548310"/>
      </dsp:txXfrm>
    </dsp:sp>
    <dsp:sp modelId="{F6F00C4A-CC8A-4FBE-999E-9D420CFE76C2}">
      <dsp:nvSpPr>
        <dsp:cNvPr id="0" name=""/>
        <dsp:cNvSpPr/>
      </dsp:nvSpPr>
      <dsp:spPr>
        <a:xfrm rot="21360000">
          <a:off x="3136492" y="1376818"/>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Better food = better health</a:t>
          </a:r>
        </a:p>
      </dsp:txBody>
      <dsp:txXfrm>
        <a:off x="3166154" y="1406480"/>
        <a:ext cx="1700177" cy="548310"/>
      </dsp:txXfrm>
    </dsp:sp>
    <dsp:sp modelId="{F9F622AC-41E0-4386-B3B8-29B67782514A}">
      <dsp:nvSpPr>
        <dsp:cNvPr id="0" name=""/>
        <dsp:cNvSpPr/>
      </dsp:nvSpPr>
      <dsp:spPr>
        <a:xfrm rot="21360000">
          <a:off x="5875983" y="3133789"/>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Plate waste</a:t>
          </a:r>
        </a:p>
      </dsp:txBody>
      <dsp:txXfrm>
        <a:off x="5905645" y="3163451"/>
        <a:ext cx="1700177" cy="548310"/>
      </dsp:txXfrm>
    </dsp:sp>
    <dsp:sp modelId="{02E1BCCF-35BA-4476-A486-EE3266D29098}">
      <dsp:nvSpPr>
        <dsp:cNvPr id="0" name=""/>
        <dsp:cNvSpPr/>
      </dsp:nvSpPr>
      <dsp:spPr>
        <a:xfrm rot="21360000">
          <a:off x="5826734" y="2483697"/>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NSLP participation decreases</a:t>
          </a:r>
        </a:p>
      </dsp:txBody>
      <dsp:txXfrm>
        <a:off x="5856396" y="2513359"/>
        <a:ext cx="1700177" cy="548310"/>
      </dsp:txXfrm>
    </dsp:sp>
    <dsp:sp modelId="{2A587E7A-257A-4684-9E49-D46828B0E287}">
      <dsp:nvSpPr>
        <dsp:cNvPr id="0" name=""/>
        <dsp:cNvSpPr/>
      </dsp:nvSpPr>
      <dsp:spPr>
        <a:xfrm rot="21360000">
          <a:off x="5777484" y="1833605"/>
          <a:ext cx="1759501" cy="607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Loss of revenue</a:t>
          </a:r>
        </a:p>
      </dsp:txBody>
      <dsp:txXfrm>
        <a:off x="5807146" y="1863267"/>
        <a:ext cx="1700177" cy="548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AF43B-9E3F-1E4D-A6A6-81D5750BF6AE}">
      <dsp:nvSpPr>
        <dsp:cNvPr id="0" name=""/>
        <dsp:cNvSpPr/>
      </dsp:nvSpPr>
      <dsp:spPr>
        <a:xfrm>
          <a:off x="4932013" y="152121"/>
          <a:ext cx="3147338" cy="3147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The </a:t>
          </a:r>
          <a:r>
            <a:rPr lang="en-US" sz="2800" kern="1200" dirty="0"/>
            <a:t>Farm</a:t>
          </a:r>
          <a:r>
            <a:rPr lang="en-US" sz="2400" kern="1200" dirty="0"/>
            <a:t> Bill</a:t>
          </a:r>
        </a:p>
      </dsp:txBody>
      <dsp:txXfrm>
        <a:off x="5351658" y="702905"/>
        <a:ext cx="2308047" cy="1416302"/>
      </dsp:txXfrm>
    </dsp:sp>
    <dsp:sp modelId="{C43A4281-3C4E-A243-A5DC-80D2DCD77E48}">
      <dsp:nvSpPr>
        <dsp:cNvPr id="0" name=""/>
        <dsp:cNvSpPr/>
      </dsp:nvSpPr>
      <dsp:spPr>
        <a:xfrm>
          <a:off x="6067677" y="2119207"/>
          <a:ext cx="3147338" cy="3147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Dietary Guidelines for Americans</a:t>
          </a:r>
        </a:p>
      </dsp:txBody>
      <dsp:txXfrm>
        <a:off x="7030238" y="2932269"/>
        <a:ext cx="1888402" cy="1731035"/>
      </dsp:txXfrm>
    </dsp:sp>
    <dsp:sp modelId="{8EF8BCC6-4CD6-164D-8342-564547EB9E5B}">
      <dsp:nvSpPr>
        <dsp:cNvPr id="0" name=""/>
        <dsp:cNvSpPr/>
      </dsp:nvSpPr>
      <dsp:spPr>
        <a:xfrm>
          <a:off x="3666300" y="2119207"/>
          <a:ext cx="3407434" cy="31473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Child Nutrition Reauthorization</a:t>
          </a:r>
        </a:p>
      </dsp:txBody>
      <dsp:txXfrm>
        <a:off x="3987167" y="2932269"/>
        <a:ext cx="2044460" cy="17310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A30DF3-7149-C343-B51E-3B9188AB0E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B67BA8-36D2-354E-8EF2-C0EAD12322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AC361C-AA7B-E84E-8BFA-BFE18E17B050}" type="datetimeFigureOut">
              <a:rPr lang="en-US" smtClean="0"/>
              <a:t>2/17/19</a:t>
            </a:fld>
            <a:endParaRPr lang="en-US"/>
          </a:p>
        </p:txBody>
      </p:sp>
      <p:sp>
        <p:nvSpPr>
          <p:cNvPr id="4" name="Footer Placeholder 3">
            <a:extLst>
              <a:ext uri="{FF2B5EF4-FFF2-40B4-BE49-F238E27FC236}">
                <a16:creationId xmlns:a16="http://schemas.microsoft.com/office/drawing/2014/main" id="{50FE4C6A-2659-3E49-B6BA-524CCF686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46263E-20F8-D547-9807-513795620A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9038A-3A9A-0040-A8CB-32B2A5B5F50D}" type="slidenum">
              <a:rPr lang="en-US" smtClean="0"/>
              <a:t>‹#›</a:t>
            </a:fld>
            <a:endParaRPr lang="en-US"/>
          </a:p>
        </p:txBody>
      </p:sp>
    </p:spTree>
    <p:extLst>
      <p:ext uri="{BB962C8B-B14F-4D97-AF65-F5344CB8AC3E}">
        <p14:creationId xmlns:p14="http://schemas.microsoft.com/office/powerpoint/2010/main" val="414248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4A6B0-89C5-004D-BD77-D9E16B5C5D9C}" type="datetimeFigureOut">
              <a:rPr lang="en-US" smtClean="0"/>
              <a:t>2/17/19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806EE-DA87-314B-B66B-37FEF44D9A58}" type="slidenum">
              <a:rPr lang="en-US" smtClean="0"/>
              <a:t>‹#›</a:t>
            </a:fld>
            <a:endParaRPr lang="en-US"/>
          </a:p>
        </p:txBody>
      </p:sp>
    </p:spTree>
    <p:extLst>
      <p:ext uri="{BB962C8B-B14F-4D97-AF65-F5344CB8AC3E}">
        <p14:creationId xmlns:p14="http://schemas.microsoft.com/office/powerpoint/2010/main" val="8537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bpp.org/cms/index.cfm?fa=view&amp;id=22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gricultural_policy_in_the_United_States" TargetMode="External"/><Relationship Id="rId7" Type="http://schemas.openxmlformats.org/officeDocument/2006/relationships/hyperlink" Target="https://en.wikipedia.org/wiki/United_States_Department_of_Agricultu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United_States_Congress" TargetMode="External"/><Relationship Id="rId5" Type="http://schemas.openxmlformats.org/officeDocument/2006/relationships/hyperlink" Target="https://en.wikipedia.org/wiki/Omnibus_bill" TargetMode="External"/><Relationship Id="rId4" Type="http://schemas.openxmlformats.org/officeDocument/2006/relationships/hyperlink" Target="https://en.wikipedia.org/wiki/Federal_government_of_the_United_Stat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My name</a:t>
            </a:r>
            <a:r>
              <a:rPr lang="en-US" baseline="0" dirty="0">
                <a:effectLst/>
              </a:rPr>
              <a:t> is Lindsey Haynes-Maslow and I’m an Assistant Professor and Extension Specialist in the Department of Agricultural and Human Sciences.  My degrees are actually in Health Policy, but for than</a:t>
            </a:r>
            <a:r>
              <a:rPr lang="en-US" dirty="0">
                <a:effectLst/>
              </a:rPr>
              <a:t> a decade, I have focused on obesity prevention through access to healthy foods, primarily among lower-income and diverse populations.  Especially among people enrolled</a:t>
            </a:r>
            <a:r>
              <a:rPr lang="en-US" baseline="0" dirty="0">
                <a:effectLst/>
              </a:rPr>
              <a:t> in the </a:t>
            </a:r>
            <a:r>
              <a:rPr lang="en-US" dirty="0">
                <a:effectLst/>
              </a:rPr>
              <a:t>Supplemental</a:t>
            </a:r>
            <a:r>
              <a:rPr lang="en-US" baseline="0" dirty="0">
                <a:effectLst/>
              </a:rPr>
              <a:t> Nutrition Assistance Program, formerly referred to as SNAP.</a:t>
            </a:r>
            <a:r>
              <a:rPr lang="en-US" dirty="0">
                <a:effectLst/>
              </a:rPr>
              <a:t>  At</a:t>
            </a:r>
            <a:r>
              <a:rPr lang="en-US" baseline="0" dirty="0">
                <a:effectLst/>
              </a:rPr>
              <a:t> NC State, also lead the SNAP-Education program.  This is the education arm of the SNAP program --- but today, we’re going to focus on SNAP.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a:t>
            </a:fld>
            <a:endParaRPr lang="en-US"/>
          </a:p>
        </p:txBody>
      </p:sp>
    </p:spTree>
    <p:extLst>
      <p:ext uri="{BB962C8B-B14F-4D97-AF65-F5344CB8AC3E}">
        <p14:creationId xmlns:p14="http://schemas.microsoft.com/office/powerpoint/2010/main" val="100262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Foo</a:t>
            </a:r>
            <a:r>
              <a:rPr lang="en-US" sz="1200" kern="1200" baseline="0" dirty="0">
                <a:solidFill>
                  <a:schemeClr val="tx1"/>
                </a:solidFill>
                <a:effectLst/>
                <a:latin typeface="+mn-lt"/>
                <a:ea typeface="+mn-ea"/>
                <a:cs typeface="+mn-cs"/>
              </a:rPr>
              <a:t>d and nutrition assistance programs have always been the largest programs in The Farm Bill.  Over </a:t>
            </a:r>
            <a:r>
              <a:rPr lang="en-US" sz="1200" kern="1200" dirty="0">
                <a:solidFill>
                  <a:schemeClr val="tx1"/>
                </a:solidFill>
                <a:effectLst/>
                <a:latin typeface="+mn-lt"/>
                <a:ea typeface="+mn-ea"/>
                <a:cs typeface="+mn-cs"/>
              </a:rPr>
              <a:t>the past 30 years,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cost of the farm bill has increased.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Since the 1990s you can see that food assistance programs in The Farm Bill have continued to grow and rose sharply after the recession in 2009, in</a:t>
            </a:r>
            <a:r>
              <a:rPr lang="en-US" sz="1200" kern="1200" baseline="0" dirty="0">
                <a:solidFill>
                  <a:schemeClr val="tx1"/>
                </a:solidFill>
                <a:effectLst/>
                <a:latin typeface="+mn-lt"/>
                <a:ea typeface="+mn-ea"/>
                <a:cs typeface="+mn-cs"/>
              </a:rPr>
              <a:t> which President Obama approved stimulus funding to increase aid to families suffering in the economic downturn,</a:t>
            </a:r>
            <a:r>
              <a:rPr lang="en-US" sz="1200" kern="1200" dirty="0">
                <a:solidFill>
                  <a:schemeClr val="tx1"/>
                </a:solidFill>
                <a:effectLst/>
                <a:latin typeface="+mn-lt"/>
                <a:ea typeface="+mn-ea"/>
                <a:cs typeface="+mn-cs"/>
              </a:rPr>
              <a:t> but has begun to decline more slowly during the recovery.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10</a:t>
            </a:fld>
            <a:endParaRPr lang="en-US"/>
          </a:p>
        </p:txBody>
      </p:sp>
    </p:spTree>
    <p:extLst>
      <p:ext uri="{BB962C8B-B14F-4D97-AF65-F5344CB8AC3E}">
        <p14:creationId xmlns:p14="http://schemas.microsoft.com/office/powerpoint/2010/main" val="472456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11</a:t>
            </a:fld>
            <a:endParaRPr lang="en-US"/>
          </a:p>
        </p:txBody>
      </p:sp>
    </p:spTree>
    <p:extLst>
      <p:ext uri="{BB962C8B-B14F-4D97-AF65-F5344CB8AC3E}">
        <p14:creationId xmlns:p14="http://schemas.microsoft.com/office/powerpoint/2010/main" val="9506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The primary goal of SNAP is to alleviate hunger and food insecurity.</a:t>
            </a:r>
            <a:r>
              <a:rPr lang="en-US" sz="1200" kern="1200" dirty="0">
                <a:solidFill>
                  <a:schemeClr val="tx1"/>
                </a:solidFill>
                <a:effectLst/>
                <a:latin typeface="+mn-lt"/>
                <a:ea typeface="+mn-ea"/>
                <a:cs typeface="+mn-cs"/>
              </a:rPr>
              <a:t> Since its creation, SNAP has shifted its focus to also include improving dietary intake</a:t>
            </a:r>
            <a:r>
              <a:rPr lang="en-US" dirty="0">
                <a:effectLst/>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SNAP provides nutrition assistance to 47 million low-income individuals annually. </a:t>
            </a:r>
            <a:r>
              <a:rPr lang="en-US" dirty="0"/>
              <a:t>SNAP is the largest federal food assistance program</a:t>
            </a:r>
            <a:r>
              <a:rPr lang="en-US" baseline="0" dirty="0"/>
              <a:t> in the country, </a:t>
            </a:r>
            <a:r>
              <a:rPr lang="en-US" sz="1200" kern="1200" dirty="0">
                <a:solidFill>
                  <a:schemeClr val="tx1"/>
                </a:solidFill>
                <a:effectLst/>
                <a:latin typeface="+mn-lt"/>
                <a:ea typeface="+mn-ea"/>
                <a:cs typeface="+mn-cs"/>
              </a:rPr>
              <a:t>serving 27% of all children and approximately 21 million households.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SNAP offers “benefits” usable as cash for the purchase of certain foods with the goal of alleviating food insecurity </a:t>
            </a:r>
            <a:r>
              <a:rPr lang="en-US" dirty="0">
                <a:effectLst/>
              </a:rPr>
              <a:t>Families can spend their benefits on foods to be eaten at home. However they cannot be used on alcohol, tobacco, dietary supplements, or hot foods served in the store. Most benefits are</a:t>
            </a:r>
            <a:r>
              <a:rPr lang="en-US" baseline="0" dirty="0">
                <a:effectLst/>
              </a:rPr>
              <a:t> distributed at the beginning of the month. </a:t>
            </a: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On this slide,</a:t>
            </a:r>
            <a:r>
              <a:rPr lang="en-US" baseline="0" dirty="0">
                <a:effectLst/>
              </a:rPr>
              <a:t> you can see what a SNAP electronic benefits transfer card (EBT) looks like </a:t>
            </a:r>
            <a:r>
              <a:rPr lang="mr-IN" baseline="0" dirty="0">
                <a:effectLst/>
              </a:rPr>
              <a:t>–</a:t>
            </a:r>
            <a:r>
              <a:rPr lang="en-US" baseline="0" dirty="0">
                <a:effectLst/>
              </a:rPr>
              <a:t> SNAP recipients can use this at stores just like a credit card.  We’ll talk more about the development of the EBT card on the next slide, which is a brief overview of the history of the SNAP program. </a:t>
            </a: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12</a:t>
            </a:fld>
            <a:endParaRPr lang="en-US"/>
          </a:p>
        </p:txBody>
      </p:sp>
    </p:spTree>
    <p:extLst>
      <p:ext uri="{BB962C8B-B14F-4D97-AF65-F5344CB8AC3E}">
        <p14:creationId xmlns:p14="http://schemas.microsoft.com/office/powerpoint/2010/main" val="100087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SNAP program has formerly been around for almost 70 years. </a:t>
            </a:r>
            <a:r>
              <a:rPr lang="en-US" sz="1200" kern="1200" dirty="0">
                <a:solidFill>
                  <a:schemeClr val="tx1"/>
                </a:solidFill>
                <a:effectLst/>
                <a:latin typeface="+mn-lt"/>
                <a:ea typeface="+mn-ea"/>
                <a:cs typeface="+mn-cs"/>
              </a:rPr>
              <a:t>The program was first piloted in the 1960s by President Kennedy and later signed into law by President Johnson.</a:t>
            </a:r>
            <a:r>
              <a:rPr lang="en-US" dirty="0">
                <a:effectLst/>
              </a:rPr>
              <a:t> In the</a:t>
            </a:r>
            <a:r>
              <a:rPr lang="en-US" baseline="0" dirty="0">
                <a:effectLst/>
              </a:rPr>
              <a:t> 1970s the program expanded to all 50 states and President Carter established national eligibility standards for the program. </a:t>
            </a:r>
          </a:p>
          <a:p>
            <a:endParaRPr lang="en-US" baseline="0" dirty="0">
              <a:effectLst/>
            </a:endParaRPr>
          </a:p>
          <a:p>
            <a:pPr fontAlgn="base"/>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included </a:t>
            </a:r>
            <a:r>
              <a:rPr lang="en-US" sz="1200" b="0" i="0" kern="1200" dirty="0">
                <a:solidFill>
                  <a:schemeClr val="tx1"/>
                </a:solidFill>
                <a:effectLst/>
                <a:latin typeface="+mn-lt"/>
                <a:ea typeface="+mn-ea"/>
                <a:cs typeface="+mn-cs"/>
              </a:rPr>
              <a:t>establishing income eligibility guidelines based on the</a:t>
            </a:r>
            <a:r>
              <a:rPr lang="en-US" sz="1200" b="0" i="0" kern="1200" baseline="0" dirty="0">
                <a:solidFill>
                  <a:schemeClr val="tx1"/>
                </a:solidFill>
                <a:effectLst/>
                <a:latin typeface="+mn-lt"/>
                <a:ea typeface="+mn-ea"/>
                <a:cs typeface="+mn-cs"/>
              </a:rPr>
              <a:t> federal</a:t>
            </a:r>
            <a:r>
              <a:rPr lang="en-US" sz="1200" b="0" i="0" kern="1200" dirty="0">
                <a:solidFill>
                  <a:schemeClr val="tx1"/>
                </a:solidFill>
                <a:effectLst/>
                <a:latin typeface="+mn-lt"/>
                <a:ea typeface="+mn-ea"/>
                <a:cs typeface="+mn-cs"/>
              </a:rPr>
              <a:t> poverty line;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established 10 categories of excluded income;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established the fair market value (FMV) test for evaluating vehicles as resources.</a:t>
            </a:r>
            <a:r>
              <a:rPr lang="en-US" sz="1200" b="0" i="0" kern="1200" baseline="0" dirty="0">
                <a:solidFill>
                  <a:schemeClr val="tx1"/>
                </a:solidFill>
                <a:effectLst/>
                <a:latin typeface="+mn-lt"/>
                <a:ea typeface="+mn-ea"/>
                <a:cs typeface="+mn-cs"/>
              </a:rPr>
              <a:t>  It also </a:t>
            </a:r>
            <a:r>
              <a:rPr lang="en-US" sz="1200" b="0" i="0" kern="1200" dirty="0">
                <a:solidFill>
                  <a:schemeClr val="tx1"/>
                </a:solidFill>
                <a:effectLst/>
                <a:latin typeface="+mn-lt"/>
                <a:ea typeface="+mn-ea"/>
                <a:cs typeface="+mn-cs"/>
              </a:rPr>
              <a:t>restricted eligibility for students and aliens;</a:t>
            </a:r>
          </a:p>
          <a:p>
            <a:endParaRPr lang="en-US" baseline="0" dirty="0">
              <a:effectLst/>
            </a:endParaRPr>
          </a:p>
          <a:p>
            <a:r>
              <a:rPr lang="en-US" baseline="0" dirty="0">
                <a:effectLst/>
              </a:rPr>
              <a:t>In the 1980s the first EBT card was used in Pennsylvania, but it was until 2004 that EBT was </a:t>
            </a:r>
            <a:r>
              <a:rPr lang="en-US" baseline="0" dirty="0" err="1">
                <a:effectLst/>
              </a:rPr>
              <a:t>adopated</a:t>
            </a:r>
            <a:r>
              <a:rPr lang="en-US" baseline="0" dirty="0">
                <a:effectLst/>
              </a:rPr>
              <a:t> national wide.  In 2008 the Food Stamp Program was renamed to SNAP. </a:t>
            </a:r>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13</a:t>
            </a:fld>
            <a:endParaRPr lang="en-US"/>
          </a:p>
        </p:txBody>
      </p:sp>
    </p:spTree>
    <p:extLst>
      <p:ext uri="{BB962C8B-B14F-4D97-AF65-F5344CB8AC3E}">
        <p14:creationId xmlns:p14="http://schemas.microsoft.com/office/powerpoint/2010/main" val="67725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SNAP is currently funded by</a:t>
            </a:r>
            <a:r>
              <a:rPr lang="en-US" sz="1200" b="0" i="0" kern="1200" baseline="0" dirty="0">
                <a:solidFill>
                  <a:schemeClr val="tx1"/>
                </a:solidFill>
                <a:effectLst/>
                <a:latin typeface="+mn-lt"/>
                <a:ea typeface="+mn-ea"/>
                <a:cs typeface="+mn-cs"/>
              </a:rPr>
              <a:t> the federal government under the Farm Bill.  Will talk about the Farm Bill next. </a:t>
            </a:r>
            <a:r>
              <a:rPr lang="en-US" sz="1200" b="0" i="0" kern="1200" dirty="0">
                <a:solidFill>
                  <a:schemeClr val="tx1"/>
                </a:solidFill>
                <a:effectLst/>
                <a:latin typeface="+mn-lt"/>
                <a:ea typeface="+mn-ea"/>
                <a:cs typeface="+mn-cs"/>
              </a:rPr>
              <a:t>The federal government pays 100%</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SNAP benefits. However, federal and state governments share administrative costs (with the federal government contributing nearly 50 percent).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About 93 percent of SNAP expenditures in 2015 went directly to SNAP recipients to purchase food.  About 6%</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went to state administrative costs.  Less than 1%</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went to federal administrative costs </a:t>
            </a:r>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14</a:t>
            </a:fld>
            <a:endParaRPr lang="en-US"/>
          </a:p>
        </p:txBody>
      </p:sp>
    </p:spTree>
    <p:extLst>
      <p:ext uri="{BB962C8B-B14F-4D97-AF65-F5344CB8AC3E}">
        <p14:creationId xmlns:p14="http://schemas.microsoft.com/office/powerpoint/2010/main" val="41311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SNAP is </a:t>
            </a:r>
            <a:r>
              <a:rPr lang="en-US" sz="1200" kern="1200" dirty="0">
                <a:solidFill>
                  <a:schemeClr val="tx1"/>
                </a:solidFill>
                <a:effectLst/>
                <a:latin typeface="+mn-lt"/>
                <a:ea typeface="+mn-ea"/>
                <a:cs typeface="+mn-cs"/>
              </a:rPr>
              <a:t>a means-tested entitlement program – that means, anyone who qualifies for it, gets it.  However,</a:t>
            </a:r>
            <a:r>
              <a:rPr lang="en-US" sz="1200" kern="1200" baseline="0" dirty="0">
                <a:solidFill>
                  <a:schemeClr val="tx1"/>
                </a:solidFill>
                <a:effectLst/>
                <a:latin typeface="+mn-lt"/>
                <a:ea typeface="+mn-ea"/>
                <a:cs typeface="+mn-cs"/>
              </a:rPr>
              <a:t> qualifying for SNAP can get quite complicated.  </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Households may have $2,250 in countable resources, such as a bank account, or $3,250 in countable resources if at least one person is age 60 or older, or is disabled.  Cars are counted as a resource, but these are determined at the state level. A number of states exclude the entire value of the household’s primary care as an asset. </a:t>
            </a:r>
            <a:r>
              <a:rPr lang="en-US" sz="1200" b="0" i="0" kern="1200" baseline="0" dirty="0">
                <a:solidFill>
                  <a:schemeClr val="tx1"/>
                </a:solidFill>
                <a:effectLst/>
                <a:latin typeface="+mn-lt"/>
                <a:ea typeface="+mn-ea"/>
                <a:cs typeface="+mn-cs"/>
              </a:rPr>
              <a:t> In North Carolina, our state e</a:t>
            </a:r>
            <a:r>
              <a:rPr lang="en-US" sz="1200" b="0" i="0" kern="1200" dirty="0">
                <a:solidFill>
                  <a:schemeClr val="tx1"/>
                </a:solidFill>
                <a:effectLst/>
                <a:latin typeface="+mn-lt"/>
                <a:ea typeface="+mn-ea"/>
                <a:cs typeface="+mn-cs"/>
              </a:rPr>
              <a:t>xcludes the value of 1 car per adult.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states do have some flexibility in making more expansive eligibility guidelines, so they can cover more individuals.  </a:t>
            </a:r>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15</a:t>
            </a:fld>
            <a:endParaRPr lang="en-US"/>
          </a:p>
        </p:txBody>
      </p:sp>
    </p:spTree>
    <p:extLst>
      <p:ext uri="{BB962C8B-B14F-4D97-AF65-F5344CB8AC3E}">
        <p14:creationId xmlns:p14="http://schemas.microsoft.com/office/powerpoint/2010/main" val="203045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how much do most SNAP</a:t>
            </a:r>
            <a:r>
              <a:rPr lang="en-US" sz="1200" kern="1200" baseline="0" dirty="0">
                <a:solidFill>
                  <a:schemeClr val="tx1"/>
                </a:solidFill>
                <a:effectLst/>
                <a:latin typeface="+mn-lt"/>
                <a:ea typeface="+mn-ea"/>
                <a:cs typeface="+mn-cs"/>
              </a:rPr>
              <a:t> recipients receive? </a:t>
            </a:r>
            <a:r>
              <a:rPr lang="en-US" sz="1200" kern="1200" dirty="0">
                <a:solidFill>
                  <a:schemeClr val="tx1"/>
                </a:solidFill>
                <a:effectLst/>
                <a:latin typeface="+mn-lt"/>
                <a:ea typeface="+mn-ea"/>
                <a:cs typeface="+mn-cs"/>
              </a:rPr>
              <a:t>The average monthly benefit per person is $125 and $253</a:t>
            </a:r>
            <a:r>
              <a:rPr lang="en-US" sz="1200" kern="1200" baseline="0" dirty="0">
                <a:solidFill>
                  <a:schemeClr val="tx1"/>
                </a:solidFill>
                <a:effectLst/>
                <a:latin typeface="+mn-lt"/>
                <a:ea typeface="+mn-ea"/>
                <a:cs typeface="+mn-cs"/>
              </a:rPr>
              <a:t> per household.  For individuals and families that receive their benefits at the beginning of the month, n</a:t>
            </a:r>
            <a:r>
              <a:rPr lang="en-US" sz="1200" kern="1200" dirty="0">
                <a:solidFill>
                  <a:schemeClr val="tx1"/>
                </a:solidFill>
                <a:effectLst/>
                <a:latin typeface="+mn-lt"/>
                <a:ea typeface="+mn-ea"/>
                <a:cs typeface="+mn-cs"/>
              </a:rPr>
              <a:t>early all benefits are spent by the end of the month.  This helps explain why SNAP has been an effective program at reducing</a:t>
            </a:r>
            <a:r>
              <a:rPr lang="en-US" sz="1200" kern="1200" baseline="0" dirty="0">
                <a:solidFill>
                  <a:schemeClr val="tx1"/>
                </a:solidFill>
                <a:effectLst/>
                <a:latin typeface="+mn-lt"/>
                <a:ea typeface="+mn-ea"/>
                <a:cs typeface="+mn-cs"/>
              </a:rPr>
              <a:t> food insecurity </a:t>
            </a:r>
            <a:r>
              <a:rPr lang="en-US" sz="1200" kern="1200" dirty="0">
                <a:solidFill>
                  <a:schemeClr val="tx1"/>
                </a:solidFill>
                <a:effectLst/>
                <a:latin typeface="+mn-lt"/>
                <a:ea typeface="+mn-ea"/>
                <a:cs typeface="+mn-cs"/>
              </a:rPr>
              <a:t>– people use their benefits, and they don’t go to waste.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2015, SNAP provided more than $75 billion dollars in benefits to approximately </a:t>
            </a:r>
            <a:r>
              <a:rPr lang="en-US" dirty="0">
                <a:hlinkClick r:id="rId3"/>
              </a:rPr>
              <a:t>47 million</a:t>
            </a:r>
            <a:r>
              <a:rPr lang="en-US" dirty="0"/>
              <a:t> people.</a:t>
            </a:r>
            <a:r>
              <a:rPr lang="en-US" baseline="0" dirty="0"/>
              <a:t>  </a:t>
            </a:r>
            <a:r>
              <a:rPr lang="en-US" sz="1200" b="0" i="0" kern="1200" dirty="0">
                <a:solidFill>
                  <a:schemeClr val="tx1"/>
                </a:solidFill>
                <a:effectLst/>
                <a:latin typeface="+mn-lt"/>
                <a:ea typeface="+mn-ea"/>
                <a:cs typeface="+mn-cs"/>
              </a:rPr>
              <a:t>Close to 70%</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all SNAP recipients are in families with children; more than 25% live in households with seniors or people with disabilities.</a:t>
            </a:r>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16</a:t>
            </a:fld>
            <a:endParaRPr lang="en-US"/>
          </a:p>
        </p:txBody>
      </p:sp>
    </p:spTree>
    <p:extLst>
      <p:ext uri="{BB962C8B-B14F-4D97-AF65-F5344CB8AC3E}">
        <p14:creationId xmlns:p14="http://schemas.microsoft.com/office/powerpoint/2010/main" val="145662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a:t>
            </a:r>
            <a:r>
              <a:rPr lang="en-US" sz="1200" kern="1200" baseline="0" dirty="0">
                <a:solidFill>
                  <a:schemeClr val="tx1"/>
                </a:solidFill>
                <a:effectLst/>
                <a:latin typeface="+mn-lt"/>
                <a:ea typeface="+mn-ea"/>
                <a:cs typeface="+mn-cs"/>
              </a:rPr>
              <a:t> do we know about the SNAP program and its impacts?  Well there are both benefits and challenges. Let’s focus on the benefits first. First, SNAP is effective at enrolling eligible low-income Americans. </a:t>
            </a:r>
            <a:r>
              <a:rPr lang="en-US" sz="1200" kern="1200" dirty="0">
                <a:solidFill>
                  <a:schemeClr val="tx1"/>
                </a:solidFill>
                <a:effectLst/>
                <a:latin typeface="+mn-lt"/>
                <a:ea typeface="+mn-ea"/>
                <a:cs typeface="+mn-cs"/>
              </a:rPr>
              <a:t>SNAP reaches more than 80 percent of eligible households, USDA estimates.</a:t>
            </a:r>
            <a:endParaRPr lang="en-US" sz="1200" kern="1200" baseline="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research shows that SNAP is effective at reducing food insecurity.</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study indicated that the SNAP program reduces food insecurity by approximately 30%.  Studies have also found that participants consume fewer calories and that diet quality decreases towards the end of the month as households exhaust their benefits.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addition to reducing food insecurity, there is also research to support that SNAP improves child and adult health outcomes, including physical and mental health.</a:t>
            </a:r>
            <a:r>
              <a:rPr lang="en-US" sz="1200" kern="1200" baseline="30000" dirty="0">
                <a:solidFill>
                  <a:schemeClr val="tx1"/>
                </a:solidFill>
                <a:effectLst/>
                <a:latin typeface="+mn-lt"/>
                <a:ea typeface="+mn-ea"/>
                <a:cs typeface="+mn-cs"/>
              </a:rPr>
              <a:t>13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Studies also show that households experience a range of adverse outcomes due to running out of food at the end of the SNAP benefit month. For example, one study found that the rate of hospital admissions for uncontrolled diabetes (which can occur when diabetics reduce their food intake) among low-income individuals in California was 27%</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higher in the last week of the month compared to the first, an increase not found among higher-income individuals.</a:t>
            </a:r>
            <a:r>
              <a:rPr lang="en-US" sz="1200" kern="1200" baseline="0" dirty="0">
                <a:solidFill>
                  <a:schemeClr val="tx1"/>
                </a:solidFill>
                <a:effectLst/>
                <a:latin typeface="+mn-lt"/>
                <a:ea typeface="+mn-ea"/>
                <a:cs typeface="+mn-cs"/>
              </a:rPr>
              <a:t>  This study concluded </a:t>
            </a:r>
            <a:r>
              <a:rPr lang="en-US" sz="1200" kern="1200" dirty="0">
                <a:solidFill>
                  <a:schemeClr val="tx1"/>
                </a:solidFill>
                <a:effectLst/>
                <a:latin typeface="+mn-lt"/>
                <a:ea typeface="+mn-ea"/>
                <a:cs typeface="+mn-cs"/>
              </a:rPr>
              <a:t>that exhausted food budgets contributes to these hospitalizations. (California distributes SNAP in the first days of the month.)8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SNAP helped lift 4.6 million Americans out of poverty in 2015</a:t>
            </a:r>
            <a:r>
              <a:rPr lang="en-US" sz="1200" b="0" i="0" kern="1200" baseline="0" dirty="0">
                <a:solidFill>
                  <a:schemeClr val="tx1"/>
                </a:solidFill>
                <a:effectLst/>
                <a:latin typeface="+mn-lt"/>
                <a:ea typeface="+mn-ea"/>
                <a:cs typeface="+mn-cs"/>
              </a:rPr>
              <a:t> [FRAC].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Next, let turn the cons.  What do you think may be some issues in the SNAP program that are not so beneficial?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17</a:t>
            </a:fld>
            <a:endParaRPr lang="en-US"/>
          </a:p>
        </p:txBody>
      </p:sp>
    </p:spTree>
    <p:extLst>
      <p:ext uri="{BB962C8B-B14F-4D97-AF65-F5344CB8AC3E}">
        <p14:creationId xmlns:p14="http://schemas.microsoft.com/office/powerpoint/2010/main" val="56262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Despite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benefits</a:t>
            </a:r>
            <a:r>
              <a:rPr lang="en-US" sz="1200" kern="1200" baseline="0" dirty="0">
                <a:solidFill>
                  <a:schemeClr val="tx1"/>
                </a:solidFill>
                <a:effectLst/>
                <a:latin typeface="+mn-lt"/>
                <a:ea typeface="+mn-ea"/>
                <a:cs typeface="+mn-cs"/>
              </a:rPr>
              <a:t> that research has shown</a:t>
            </a:r>
            <a:r>
              <a:rPr lang="en-US" sz="1200" kern="1200" dirty="0">
                <a:solidFill>
                  <a:schemeClr val="tx1"/>
                </a:solidFill>
                <a:effectLst/>
                <a:latin typeface="+mn-lt"/>
                <a:ea typeface="+mn-ea"/>
                <a:cs typeface="+mn-cs"/>
              </a:rPr>
              <a:t>, many families receiving SNAP still report significant financial barriers to purchasing healthy food with their benefits.</a:t>
            </a:r>
            <a:r>
              <a:rPr lang="en-US" sz="1200" kern="1200" baseline="30000" dirty="0">
                <a:solidFill>
                  <a:schemeClr val="tx1"/>
                </a:solidFill>
                <a:effectLst/>
                <a:latin typeface="+mn-lt"/>
                <a:ea typeface="+mn-ea"/>
                <a:cs typeface="+mn-cs"/>
              </a:rPr>
              <a:t>14,15</a:t>
            </a:r>
            <a:r>
              <a:rPr lang="en-US" sz="1200" kern="1200" dirty="0">
                <a:solidFill>
                  <a:schemeClr val="tx1"/>
                </a:solidFill>
                <a:effectLst/>
                <a:latin typeface="+mn-lt"/>
                <a:ea typeface="+mn-ea"/>
                <a:cs typeface="+mn-cs"/>
              </a:rPr>
              <a:t>  This may partially explain why studies on SNAP recipients’ diets show that compared to non-recipients, SNAP recipients have lower diet quality.</a:t>
            </a:r>
            <a:r>
              <a:rPr lang="en-US" sz="1200" kern="1200" baseline="30000" dirty="0">
                <a:solidFill>
                  <a:schemeClr val="tx1"/>
                </a:solidFill>
                <a:effectLst/>
                <a:latin typeface="+mn-lt"/>
                <a:ea typeface="+mn-ea"/>
                <a:cs typeface="+mn-cs"/>
              </a:rPr>
              <a:t>16,17</a:t>
            </a:r>
            <a:r>
              <a:rPr lang="en-US" sz="1200" kern="1200" dirty="0">
                <a:solidFill>
                  <a:schemeClr val="tx1"/>
                </a:solidFill>
                <a:effectLst/>
                <a:latin typeface="+mn-lt"/>
                <a:ea typeface="+mn-ea"/>
                <a:cs typeface="+mn-cs"/>
              </a:rPr>
              <a:t>  While the SNAP program is meant to be a </a:t>
            </a:r>
            <a:r>
              <a:rPr lang="en-US" sz="1200" i="1" kern="1200" dirty="0">
                <a:solidFill>
                  <a:schemeClr val="tx1"/>
                </a:solidFill>
                <a:effectLst/>
                <a:latin typeface="+mn-lt"/>
                <a:ea typeface="+mn-ea"/>
                <a:cs typeface="+mn-cs"/>
              </a:rPr>
              <a:t>supplementary</a:t>
            </a:r>
            <a:r>
              <a:rPr lang="en-US" sz="1200" kern="1200" dirty="0">
                <a:solidFill>
                  <a:schemeClr val="tx1"/>
                </a:solidFill>
                <a:effectLst/>
                <a:latin typeface="+mn-lt"/>
                <a:ea typeface="+mn-ea"/>
                <a:cs typeface="+mn-cs"/>
              </a:rPr>
              <a:t> aid program,  and is not intended to finance the entire cost of eating a healthy diet, recent federal budget proposals have suggested decreasing the amount of SNAP benefits available for food.</a:t>
            </a:r>
            <a:r>
              <a:rPr lang="en-US" sz="1200" kern="1200" baseline="30000" dirty="0">
                <a:solidFill>
                  <a:schemeClr val="tx1"/>
                </a:solidFill>
                <a:effectLst/>
                <a:latin typeface="+mn-lt"/>
                <a:ea typeface="+mn-ea"/>
                <a:cs typeface="+mn-cs"/>
              </a:rPr>
              <a:t>18 </a:t>
            </a:r>
            <a:r>
              <a:rPr lang="en-US" sz="1200" kern="1200" dirty="0">
                <a:solidFill>
                  <a:schemeClr val="tx1"/>
                </a:solidFill>
                <a:effectLst/>
                <a:latin typeface="+mn-lt"/>
                <a:ea typeface="+mn-ea"/>
                <a:cs typeface="+mn-cs"/>
              </a:rPr>
              <a:t>Reducing the amount of SNAP benefits available for eligible individuals may decrease the program’s ability to support healthier diets among food insecure individuals and families.</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18</a:t>
            </a:fld>
            <a:endParaRPr lang="en-US"/>
          </a:p>
        </p:txBody>
      </p:sp>
    </p:spTree>
    <p:extLst>
      <p:ext uri="{BB962C8B-B14F-4D97-AF65-F5344CB8AC3E}">
        <p14:creationId xmlns:p14="http://schemas.microsoft.com/office/powerpoint/2010/main" val="18785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19</a:t>
            </a:fld>
            <a:endParaRPr lang="en-US"/>
          </a:p>
        </p:txBody>
      </p:sp>
    </p:spTree>
    <p:extLst>
      <p:ext uri="{BB962C8B-B14F-4D97-AF65-F5344CB8AC3E}">
        <p14:creationId xmlns:p14="http://schemas.microsoft.com/office/powerpoint/2010/main" val="377463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Today, we have a brief overview of the Supplemental Nutrition Assistance</a:t>
            </a:r>
            <a:r>
              <a:rPr lang="en-US" baseline="0" dirty="0"/>
              <a:t> Program </a:t>
            </a:r>
            <a:r>
              <a:rPr lang="en-US" dirty="0"/>
              <a:t>that includes defining</a:t>
            </a:r>
            <a:r>
              <a:rPr lang="en-US" baseline="0" dirty="0"/>
              <a:t> what it is</a:t>
            </a:r>
            <a:r>
              <a:rPr lang="en-US" sz="2800" dirty="0"/>
              <a:t>;</a:t>
            </a:r>
            <a:r>
              <a:rPr lang="en-US" sz="2800" baseline="0" dirty="0"/>
              <a:t> a b</a:t>
            </a:r>
            <a:r>
              <a:rPr lang="en-US" sz="2800" dirty="0"/>
              <a:t>rief review of the history of the program;</a:t>
            </a:r>
            <a:r>
              <a:rPr lang="en-US" sz="2800" baseline="0" dirty="0"/>
              <a:t> who is eligible for it, how it’s funded, and what the research shows about the program and its impacts.</a:t>
            </a:r>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2</a:t>
            </a:fld>
            <a:endParaRPr lang="en-US"/>
          </a:p>
        </p:txBody>
      </p:sp>
    </p:spTree>
    <p:extLst>
      <p:ext uri="{BB962C8B-B14F-4D97-AF65-F5344CB8AC3E}">
        <p14:creationId xmlns:p14="http://schemas.microsoft.com/office/powerpoint/2010/main" val="139135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to do</a:t>
            </a:r>
            <a:r>
              <a:rPr lang="en-US" baseline="0" dirty="0"/>
              <a:t> a quick quiz.  Raise your hand if you think most adults results work.  Okay, now raise your hand if you do not think they work?  Let’s see that the correct answer is.  </a:t>
            </a:r>
            <a:r>
              <a:rPr lang="en-US" sz="1200" kern="1200" dirty="0">
                <a:solidFill>
                  <a:schemeClr val="tx1"/>
                </a:solidFill>
                <a:effectLst/>
                <a:latin typeface="+mn-lt"/>
                <a:ea typeface="+mn-ea"/>
                <a:cs typeface="+mn-cs"/>
              </a:rPr>
              <a:t>Most SNAP recipients who can work do.  Among SNAP households with at least 1 working-age, non-disabled adult, more than half work while receiving SNAP.  Nearly 60% of families with children and non-elderly and non-disabled adults work.  Additionally, since</a:t>
            </a:r>
            <a:r>
              <a:rPr lang="en-US" sz="1200" kern="1200" baseline="0" dirty="0">
                <a:solidFill>
                  <a:schemeClr val="tx1"/>
                </a:solidFill>
                <a:effectLst/>
                <a:latin typeface="+mn-lt"/>
                <a:ea typeface="+mn-ea"/>
                <a:cs typeface="+mn-cs"/>
              </a:rPr>
              <a:t> the 1990s, SNAP work rates have risen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especially with among households with children.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6806EE-DA87-314B-B66B-37FEF44D9A58}" type="slidenum">
              <a:rPr lang="en-US" smtClean="0"/>
              <a:t>20</a:t>
            </a:fld>
            <a:endParaRPr lang="en-US"/>
          </a:p>
        </p:txBody>
      </p:sp>
    </p:spTree>
    <p:extLst>
      <p:ext uri="{BB962C8B-B14F-4D97-AF65-F5344CB8AC3E}">
        <p14:creationId xmlns:p14="http://schemas.microsoft.com/office/powerpoint/2010/main" val="183325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of now,</a:t>
            </a:r>
            <a:r>
              <a:rPr lang="en-US" sz="1200" kern="1200" baseline="0" dirty="0">
                <a:solidFill>
                  <a:schemeClr val="tx1"/>
                </a:solidFill>
                <a:effectLst/>
                <a:latin typeface="+mn-lt"/>
                <a:ea typeface="+mn-ea"/>
                <a:cs typeface="+mn-cs"/>
              </a:rPr>
              <a:t> advocates and lobbyists in Washington, DC are</a:t>
            </a:r>
            <a:r>
              <a:rPr lang="en-US" sz="1200" kern="1200" dirty="0">
                <a:solidFill>
                  <a:schemeClr val="tx1"/>
                </a:solidFill>
                <a:effectLst/>
                <a:latin typeface="+mn-lt"/>
                <a:ea typeface="+mn-ea"/>
                <a:cs typeface="+mn-cs"/>
              </a:rPr>
              <a:t> hearing that the House Ag Committee has made progress in writing their version of the 201</a:t>
            </a:r>
            <a:r>
              <a:rPr lang="en-US" sz="1200" kern="1200" baseline="0" dirty="0">
                <a:solidFill>
                  <a:schemeClr val="tx1"/>
                </a:solidFill>
                <a:effectLst/>
                <a:latin typeface="+mn-lt"/>
                <a:ea typeface="+mn-ea"/>
                <a:cs typeface="+mn-cs"/>
              </a:rPr>
              <a:t>8 Farm Bill</a:t>
            </a:r>
            <a:r>
              <a:rPr lang="en-US" sz="1200" kern="1200" dirty="0">
                <a:solidFill>
                  <a:schemeClr val="tx1"/>
                </a:solidFill>
                <a:effectLst/>
                <a:latin typeface="+mn-lt"/>
                <a:ea typeface="+mn-ea"/>
                <a:cs typeface="+mn-cs"/>
              </a:rPr>
              <a:t>, and they are hoping to get it to the House floor this year. The Senate Ag Committee is a bit further off, proposing</a:t>
            </a:r>
            <a:r>
              <a:rPr lang="en-US" sz="1200" kern="1200" baseline="0" dirty="0">
                <a:solidFill>
                  <a:schemeClr val="tx1"/>
                </a:solidFill>
                <a:effectLst/>
                <a:latin typeface="+mn-lt"/>
                <a:ea typeface="+mn-ea"/>
                <a:cs typeface="+mn-cs"/>
              </a:rPr>
              <a:t> a bill </a:t>
            </a:r>
            <a:r>
              <a:rPr lang="en-US" sz="1200" kern="1200" dirty="0">
                <a:solidFill>
                  <a:schemeClr val="tx1"/>
                </a:solidFill>
                <a:effectLst/>
                <a:latin typeface="+mn-lt"/>
                <a:ea typeface="+mn-ea"/>
                <a:cs typeface="+mn-cs"/>
              </a:rPr>
              <a:t>maybe early next year.  Bottom</a:t>
            </a:r>
            <a:r>
              <a:rPr lang="en-US" sz="1200" kern="1200" baseline="0" dirty="0">
                <a:solidFill>
                  <a:schemeClr val="tx1"/>
                </a:solidFill>
                <a:effectLst/>
                <a:latin typeface="+mn-lt"/>
                <a:ea typeface="+mn-ea"/>
                <a:cs typeface="+mn-cs"/>
              </a:rPr>
              <a:t> line, discussion about the 2018 </a:t>
            </a:r>
            <a:r>
              <a:rPr lang="en-US" sz="1200" kern="1200" dirty="0">
                <a:solidFill>
                  <a:schemeClr val="tx1"/>
                </a:solidFill>
                <a:effectLst/>
                <a:latin typeface="+mn-lt"/>
                <a:ea typeface="+mn-ea"/>
                <a:cs typeface="+mn-cs"/>
              </a:rPr>
              <a:t>Farm Bill are happening now, so</a:t>
            </a:r>
            <a:r>
              <a:rPr lang="en-US" sz="1200" kern="1200" baseline="0" dirty="0">
                <a:solidFill>
                  <a:schemeClr val="tx1"/>
                </a:solidFill>
                <a:effectLst/>
                <a:latin typeface="+mn-lt"/>
                <a:ea typeface="+mn-ea"/>
                <a:cs typeface="+mn-cs"/>
              </a:rPr>
              <a:t> if you want to be a part of it now, please refer to my other slides, or contact me </a:t>
            </a:r>
            <a:r>
              <a:rPr lang="en-US" sz="1200" b="0" u="none" strike="noStrike" kern="1200" baseline="0" dirty="0">
                <a:solidFill>
                  <a:schemeClr val="tx1"/>
                </a:solidFill>
                <a:effectLst/>
                <a:latin typeface="+mn-lt"/>
                <a:ea typeface="+mn-ea"/>
                <a:cs typeface="+mn-cs"/>
              </a:rPr>
              <a:t>if you have specific questions.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21</a:t>
            </a:fld>
            <a:endParaRPr lang="en-US"/>
          </a:p>
        </p:txBody>
      </p:sp>
    </p:spTree>
    <p:extLst>
      <p:ext uri="{BB962C8B-B14F-4D97-AF65-F5344CB8AC3E}">
        <p14:creationId xmlns:p14="http://schemas.microsoft.com/office/powerpoint/2010/main" val="508207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F70AF-BAAF-417C-8954-037B5BDA8B15}" type="slidenum">
              <a:rPr lang="en-US" smtClean="0"/>
              <a:t>23</a:t>
            </a:fld>
            <a:endParaRPr lang="en-US"/>
          </a:p>
        </p:txBody>
      </p:sp>
    </p:spTree>
    <p:extLst>
      <p:ext uri="{BB962C8B-B14F-4D97-AF65-F5344CB8AC3E}">
        <p14:creationId xmlns:p14="http://schemas.microsoft.com/office/powerpoint/2010/main" val="3931934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standards are basically set in the Dietary</a:t>
            </a:r>
            <a:r>
              <a:rPr lang="en-US" sz="1200" kern="1200" baseline="0" dirty="0">
                <a:solidFill>
                  <a:schemeClr val="tx1"/>
                </a:solidFill>
                <a:effectLst/>
                <a:latin typeface="+mn-lt"/>
                <a:ea typeface="+mn-ea"/>
                <a:cs typeface="+mn-cs"/>
              </a:rPr>
              <a:t> Guidelines for American</a:t>
            </a:r>
            <a:r>
              <a:rPr lang="en-US" sz="1200" kern="1200" dirty="0">
                <a:solidFill>
                  <a:schemeClr val="tx1"/>
                </a:solidFill>
                <a:effectLst/>
                <a:latin typeface="+mn-lt"/>
                <a:ea typeface="+mn-ea"/>
                <a:cs typeface="+mn-cs"/>
              </a:rPr>
              <a:t>s, but the day-to-day operational rules and implementation processes are written by USDA. </a:t>
            </a:r>
            <a:endParaRPr lang="en-US" dirty="0"/>
          </a:p>
        </p:txBody>
      </p:sp>
      <p:sp>
        <p:nvSpPr>
          <p:cNvPr id="4" name="Slide Number Placeholder 3"/>
          <p:cNvSpPr>
            <a:spLocks noGrp="1"/>
          </p:cNvSpPr>
          <p:nvPr>
            <p:ph type="sldNum" sz="quarter" idx="10"/>
          </p:nvPr>
        </p:nvSpPr>
        <p:spPr/>
        <p:txBody>
          <a:bodyPr/>
          <a:lstStyle/>
          <a:p>
            <a:fld id="{16B362BB-5B75-44D0-86E4-9D5F9C1D00D4}" type="slidenum">
              <a:rPr lang="en-US" smtClean="0"/>
              <a:t>24</a:t>
            </a:fld>
            <a:endParaRPr lang="en-US"/>
          </a:p>
        </p:txBody>
      </p:sp>
    </p:spTree>
    <p:extLst>
      <p:ext uri="{BB962C8B-B14F-4D97-AF65-F5344CB8AC3E}">
        <p14:creationId xmlns:p14="http://schemas.microsoft.com/office/powerpoint/2010/main" val="87380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Department of Agriculture (USDA) administers a number of school meal programs and provides schools with funding for free and reduced-price (FRP) meals. In recent decades, those subsidized meals have tilted toward processed foods high in fat, sugar, and sodium. In the midst of the childhood obesity crisis, Congress passed bipartisan legislation—the Healthy, Hunger-Free Kids Act of 2010 (HHFKA)—to shift public investments in school food toward a stronger focus on healthy foods. The law required the USDA to develop rules to bring school food into accord with the </a:t>
            </a:r>
            <a:r>
              <a:rPr lang="en-US" sz="1200" i="1" kern="1200" dirty="0">
                <a:solidFill>
                  <a:schemeClr val="tx1"/>
                </a:solidFill>
                <a:effectLst/>
                <a:latin typeface="+mn-lt"/>
                <a:ea typeface="+mn-ea"/>
                <a:cs typeface="+mn-cs"/>
              </a:rPr>
              <a:t>Dietary Guidelines for Americans</a:t>
            </a:r>
            <a:r>
              <a:rPr lang="en-US" sz="1200" kern="1200" dirty="0">
                <a:solidFill>
                  <a:schemeClr val="tx1"/>
                </a:solidFill>
                <a:effectLst/>
                <a:latin typeface="+mn-lt"/>
                <a:ea typeface="+mn-ea"/>
                <a:cs typeface="+mn-cs"/>
              </a:rPr>
              <a:t> for fruits and vegetables, whole grains, and salt. Schools nationwide began implementing the updated nutrition standards in 2012</a:t>
            </a:r>
            <a:endParaRPr lang="en-US" dirty="0"/>
          </a:p>
        </p:txBody>
      </p:sp>
      <p:sp>
        <p:nvSpPr>
          <p:cNvPr id="4" name="Slide Number Placeholder 3"/>
          <p:cNvSpPr>
            <a:spLocks noGrp="1"/>
          </p:cNvSpPr>
          <p:nvPr>
            <p:ph type="sldNum" sz="quarter" idx="10"/>
          </p:nvPr>
        </p:nvSpPr>
        <p:spPr/>
        <p:txBody>
          <a:bodyPr/>
          <a:lstStyle/>
          <a:p>
            <a:fld id="{16B362BB-5B75-44D0-86E4-9D5F9C1D00D4}" type="slidenum">
              <a:rPr lang="en-US" smtClean="0"/>
              <a:t>26</a:t>
            </a:fld>
            <a:endParaRPr lang="en-US"/>
          </a:p>
        </p:txBody>
      </p:sp>
    </p:spTree>
    <p:extLst>
      <p:ext uri="{BB962C8B-B14F-4D97-AF65-F5344CB8AC3E}">
        <p14:creationId xmlns:p14="http://schemas.microsoft.com/office/powerpoint/2010/main" val="355348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Sodium levels were to be lowered gradually, with the July 2014 targets for school lunch ranging from 1230mg for elementary students up to 1420mg for high schoolers. The next reductions, of approximately 300mg, were scheduled for July 2017.</a:t>
            </a:r>
          </a:p>
        </p:txBody>
      </p:sp>
      <p:sp>
        <p:nvSpPr>
          <p:cNvPr id="4" name="Slide Number Placeholder 3"/>
          <p:cNvSpPr>
            <a:spLocks noGrp="1"/>
          </p:cNvSpPr>
          <p:nvPr>
            <p:ph type="sldNum" sz="quarter" idx="10"/>
          </p:nvPr>
        </p:nvSpPr>
        <p:spPr/>
        <p:txBody>
          <a:bodyPr/>
          <a:lstStyle/>
          <a:p>
            <a:fld id="{16B362BB-5B75-44D0-86E4-9D5F9C1D00D4}" type="slidenum">
              <a:rPr lang="en-US" smtClean="0"/>
              <a:t>27</a:t>
            </a:fld>
            <a:endParaRPr lang="en-US"/>
          </a:p>
        </p:txBody>
      </p:sp>
    </p:spTree>
    <p:extLst>
      <p:ext uri="{BB962C8B-B14F-4D97-AF65-F5344CB8AC3E}">
        <p14:creationId xmlns:p14="http://schemas.microsoft.com/office/powerpoint/2010/main" val="86216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Students:</a:t>
            </a:r>
            <a:r>
              <a:rPr lang="en-US" i="1" baseline="0" dirty="0"/>
              <a:t> </a:t>
            </a:r>
            <a:r>
              <a:rPr lang="en-US" i="1" dirty="0"/>
              <a:t>What do you think of the standards/loopholes?</a:t>
            </a:r>
          </a:p>
        </p:txBody>
      </p:sp>
      <p:sp>
        <p:nvSpPr>
          <p:cNvPr id="4" name="Slide Number Placeholder 3"/>
          <p:cNvSpPr>
            <a:spLocks noGrp="1"/>
          </p:cNvSpPr>
          <p:nvPr>
            <p:ph type="sldNum" sz="quarter" idx="10"/>
          </p:nvPr>
        </p:nvSpPr>
        <p:spPr/>
        <p:txBody>
          <a:bodyPr/>
          <a:lstStyle/>
          <a:p>
            <a:fld id="{16B362BB-5B75-44D0-86E4-9D5F9C1D00D4}" type="slidenum">
              <a:rPr lang="en-US" smtClean="0"/>
              <a:t>28</a:t>
            </a:fld>
            <a:endParaRPr lang="en-US"/>
          </a:p>
        </p:txBody>
      </p:sp>
    </p:spTree>
    <p:extLst>
      <p:ext uri="{BB962C8B-B14F-4D97-AF65-F5344CB8AC3E}">
        <p14:creationId xmlns:p14="http://schemas.microsoft.com/office/powerpoint/2010/main" val="132516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Senate Agriculture Committee approved a markup of the Child Nutrition Reauthorization (CNR) on January 20</a:t>
            </a:r>
            <a:r>
              <a:rPr lang="en-US" baseline="30000" dirty="0"/>
              <a:t>th</a:t>
            </a:r>
            <a:r>
              <a:rPr lang="en-US" dirty="0"/>
              <a:t>. The new bill is called the Improving Child Nutrition Integrity and Access Act of 2016.</a:t>
            </a:r>
          </a:p>
          <a:p>
            <a:endParaRPr lang="en-US" dirty="0"/>
          </a:p>
          <a:p>
            <a:r>
              <a:rPr lang="en-US" sz="1200" kern="1200" dirty="0">
                <a:solidFill>
                  <a:schemeClr val="tx1"/>
                </a:solidFill>
                <a:effectLst/>
                <a:latin typeface="+mn-lt"/>
                <a:ea typeface="+mn-ea"/>
                <a:cs typeface="+mn-cs"/>
              </a:rPr>
              <a:t>The HHFKA mandate that all grains be 100% whole grain rich has been decreased to 80% whole grain rich.  Basically this means that kids will be eating grains that are 40% whole grain.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get more time to implement sodium Target 2 limits, and there is a hold on the final sodium target limits until further research.  But, most importantly, the m</a:t>
            </a:r>
            <a:r>
              <a:rPr lang="en-US" sz="1200" b="0" kern="1200" dirty="0">
                <a:solidFill>
                  <a:schemeClr val="tx1"/>
                </a:solidFill>
                <a:effectLst/>
                <a:latin typeface="+mn-lt"/>
                <a:ea typeface="+mn-ea"/>
                <a:cs typeface="+mn-cs"/>
              </a:rPr>
              <a:t>andatory serving of fruit or vegetable remains intact!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7F70AF-BAAF-417C-8954-037B5BDA8B15}" type="slidenum">
              <a:rPr lang="en-US" smtClean="0"/>
              <a:t>30</a:t>
            </a:fld>
            <a:endParaRPr lang="en-US"/>
          </a:p>
        </p:txBody>
      </p:sp>
    </p:spTree>
    <p:extLst>
      <p:ext uri="{BB962C8B-B14F-4D97-AF65-F5344CB8AC3E}">
        <p14:creationId xmlns:p14="http://schemas.microsoft.com/office/powerpoint/2010/main" val="2618658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Senate Agriculture Committee approved a markup of the Child Nutrition Reauthorization (CNR) on January 20</a:t>
            </a:r>
            <a:r>
              <a:rPr lang="en-US" baseline="30000" dirty="0"/>
              <a:t>th</a:t>
            </a:r>
            <a:r>
              <a:rPr lang="en-US" dirty="0"/>
              <a:t>. The new bill is called the Improving Child Nutrition Integrity and Access Act of 2016.</a:t>
            </a:r>
          </a:p>
          <a:p>
            <a:endParaRPr lang="en-US" dirty="0"/>
          </a:p>
          <a:p>
            <a:r>
              <a:rPr lang="en-US" sz="1200" kern="1200" dirty="0">
                <a:solidFill>
                  <a:schemeClr val="tx1"/>
                </a:solidFill>
                <a:effectLst/>
                <a:latin typeface="+mn-lt"/>
                <a:ea typeface="+mn-ea"/>
                <a:cs typeface="+mn-cs"/>
              </a:rPr>
              <a:t>The HHFKA mandate that all grains be 100% whole grain rich has been decreased to 80% whole grain rich.  Basically this means that kids will be eating grains that are 40% whole grain.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Schools get more time to implement sodium Target 2 limits, and there is a hold on the final sodium target limits until further research.  But, most importantly, the m</a:t>
            </a:r>
            <a:r>
              <a:rPr lang="en-US" sz="1200" b="0" kern="1200" dirty="0">
                <a:solidFill>
                  <a:schemeClr val="tx1"/>
                </a:solidFill>
                <a:effectLst/>
                <a:latin typeface="+mn-lt"/>
                <a:ea typeface="+mn-ea"/>
                <a:cs typeface="+mn-cs"/>
              </a:rPr>
              <a:t>andatory serving of fruit or vegetable remains intact!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7F70AF-BAAF-417C-8954-037B5BDA8B15}" type="slidenum">
              <a:rPr lang="en-US" smtClean="0"/>
              <a:t>31</a:t>
            </a:fld>
            <a:endParaRPr lang="en-US"/>
          </a:p>
        </p:txBody>
      </p:sp>
    </p:spTree>
    <p:extLst>
      <p:ext uri="{BB962C8B-B14F-4D97-AF65-F5344CB8AC3E}">
        <p14:creationId xmlns:p14="http://schemas.microsoft.com/office/powerpoint/2010/main" val="832953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Department of Agriculture (USDA) administers a number of school meal programs and provides schools with funding for free and reduced-price (FRP) meals. In recent decades, those subsidized meals have tilted toward processed foods high in fat, sugar, and sodium. In the midst of the childhood obesity crisis, Congress passed bipartisan legislation—the Healthy, Hunger-Free Kids Act of 2010 (HHFKA)—to shift public investments in school food toward a stronger focus on healthy foods. The law required the USDA to develop rules to bring school food into accord with the </a:t>
            </a:r>
            <a:r>
              <a:rPr lang="en-US" sz="1200" i="1" kern="1200" dirty="0">
                <a:solidFill>
                  <a:schemeClr val="tx1"/>
                </a:solidFill>
                <a:effectLst/>
                <a:latin typeface="+mn-lt"/>
                <a:ea typeface="+mn-ea"/>
                <a:cs typeface="+mn-cs"/>
              </a:rPr>
              <a:t>Dietary Guidelines for Americans</a:t>
            </a:r>
            <a:r>
              <a:rPr lang="en-US" sz="1200" kern="1200" dirty="0">
                <a:solidFill>
                  <a:schemeClr val="tx1"/>
                </a:solidFill>
                <a:effectLst/>
                <a:latin typeface="+mn-lt"/>
                <a:ea typeface="+mn-ea"/>
                <a:cs typeface="+mn-cs"/>
              </a:rPr>
              <a:t> for fruits and vegetables, whole grains, and salt. Schools nationwide began implementing the updated nutrition standards in 2012</a:t>
            </a:r>
            <a:endParaRPr lang="en-US" dirty="0"/>
          </a:p>
        </p:txBody>
      </p:sp>
      <p:sp>
        <p:nvSpPr>
          <p:cNvPr id="4" name="Slide Number Placeholder 3"/>
          <p:cNvSpPr>
            <a:spLocks noGrp="1"/>
          </p:cNvSpPr>
          <p:nvPr>
            <p:ph type="sldNum" sz="quarter" idx="10"/>
          </p:nvPr>
        </p:nvSpPr>
        <p:spPr/>
        <p:txBody>
          <a:bodyPr/>
          <a:lstStyle/>
          <a:p>
            <a:fld id="{16B362BB-5B75-44D0-86E4-9D5F9C1D00D4}" type="slidenum">
              <a:rPr lang="en-US" smtClean="0"/>
              <a:t>32</a:t>
            </a:fld>
            <a:endParaRPr lang="en-US"/>
          </a:p>
        </p:txBody>
      </p:sp>
    </p:spTree>
    <p:extLst>
      <p:ext uri="{BB962C8B-B14F-4D97-AF65-F5344CB8AC3E}">
        <p14:creationId xmlns:p14="http://schemas.microsoft.com/office/powerpoint/2010/main" val="234783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F70AF-BAAF-417C-8954-037B5BDA8B15}" type="slidenum">
              <a:rPr lang="en-US" smtClean="0"/>
              <a:t>3</a:t>
            </a:fld>
            <a:endParaRPr lang="en-US"/>
          </a:p>
        </p:txBody>
      </p:sp>
    </p:spTree>
    <p:extLst>
      <p:ext uri="{BB962C8B-B14F-4D97-AF65-F5344CB8AC3E}">
        <p14:creationId xmlns:p14="http://schemas.microsoft.com/office/powerpoint/2010/main" val="358028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Department of Agriculture (USDA) administers a number of school meal programs and provides schools with funding for free and reduced-price (FRP) meals. In recent decades, those subsidized meals have tilted toward processed foods high in fat, sugar, and sodium. In the midst of the childhood obesity crisis, Congress passed bipartisan legislation—the Healthy, Hunger-Free Kids Act of 2010 (HHFKA)—to shift public investments in school food toward a stronger focus on healthy foods. The law required the USDA to develop rules to bring school food into accord with the </a:t>
            </a:r>
            <a:r>
              <a:rPr lang="en-US" sz="1200" i="1" kern="1200" dirty="0">
                <a:solidFill>
                  <a:schemeClr val="tx1"/>
                </a:solidFill>
                <a:effectLst/>
                <a:latin typeface="+mn-lt"/>
                <a:ea typeface="+mn-ea"/>
                <a:cs typeface="+mn-cs"/>
              </a:rPr>
              <a:t>Dietary Guidelines for Americans</a:t>
            </a:r>
            <a:r>
              <a:rPr lang="en-US" sz="1200" kern="1200" dirty="0">
                <a:solidFill>
                  <a:schemeClr val="tx1"/>
                </a:solidFill>
                <a:effectLst/>
                <a:latin typeface="+mn-lt"/>
                <a:ea typeface="+mn-ea"/>
                <a:cs typeface="+mn-cs"/>
              </a:rPr>
              <a:t> for fruits and vegetables, whole grains, and salt. Schools nationwide began implementing the updated nutrition standards in 2012</a:t>
            </a:r>
            <a:endParaRPr lang="en-US" dirty="0"/>
          </a:p>
        </p:txBody>
      </p:sp>
      <p:sp>
        <p:nvSpPr>
          <p:cNvPr id="4" name="Slide Number Placeholder 3"/>
          <p:cNvSpPr>
            <a:spLocks noGrp="1"/>
          </p:cNvSpPr>
          <p:nvPr>
            <p:ph type="sldNum" sz="quarter" idx="10"/>
          </p:nvPr>
        </p:nvSpPr>
        <p:spPr/>
        <p:txBody>
          <a:bodyPr/>
          <a:lstStyle/>
          <a:p>
            <a:fld id="{16B362BB-5B75-44D0-86E4-9D5F9C1D00D4}" type="slidenum">
              <a:rPr lang="en-US" smtClean="0"/>
              <a:t>33</a:t>
            </a:fld>
            <a:endParaRPr lang="en-US"/>
          </a:p>
        </p:txBody>
      </p:sp>
    </p:spTree>
    <p:extLst>
      <p:ext uri="{BB962C8B-B14F-4D97-AF65-F5344CB8AC3E}">
        <p14:creationId xmlns:p14="http://schemas.microsoft.com/office/powerpoint/2010/main" val="361781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of now,</a:t>
            </a:r>
            <a:r>
              <a:rPr lang="en-US" sz="1200" kern="1200" baseline="0" dirty="0">
                <a:solidFill>
                  <a:schemeClr val="tx1"/>
                </a:solidFill>
                <a:effectLst/>
                <a:latin typeface="+mn-lt"/>
                <a:ea typeface="+mn-ea"/>
                <a:cs typeface="+mn-cs"/>
              </a:rPr>
              <a:t> advocates and lobbyists in Washington, DC are</a:t>
            </a:r>
            <a:r>
              <a:rPr lang="en-US" sz="1200" kern="1200" dirty="0">
                <a:solidFill>
                  <a:schemeClr val="tx1"/>
                </a:solidFill>
                <a:effectLst/>
                <a:latin typeface="+mn-lt"/>
                <a:ea typeface="+mn-ea"/>
                <a:cs typeface="+mn-cs"/>
              </a:rPr>
              <a:t> hearing that the House Ag Committee has made progress in writing their version of the 201</a:t>
            </a:r>
            <a:r>
              <a:rPr lang="en-US" sz="1200" kern="1200" baseline="0" dirty="0">
                <a:solidFill>
                  <a:schemeClr val="tx1"/>
                </a:solidFill>
                <a:effectLst/>
                <a:latin typeface="+mn-lt"/>
                <a:ea typeface="+mn-ea"/>
                <a:cs typeface="+mn-cs"/>
              </a:rPr>
              <a:t>8 Farm Bill</a:t>
            </a:r>
            <a:r>
              <a:rPr lang="en-US" sz="1200" kern="1200" dirty="0">
                <a:solidFill>
                  <a:schemeClr val="tx1"/>
                </a:solidFill>
                <a:effectLst/>
                <a:latin typeface="+mn-lt"/>
                <a:ea typeface="+mn-ea"/>
                <a:cs typeface="+mn-cs"/>
              </a:rPr>
              <a:t>, and they are hoping to get it to the House floor this year. The Senate Ag Committee is a bit further off, proposing</a:t>
            </a:r>
            <a:r>
              <a:rPr lang="en-US" sz="1200" kern="1200" baseline="0" dirty="0">
                <a:solidFill>
                  <a:schemeClr val="tx1"/>
                </a:solidFill>
                <a:effectLst/>
                <a:latin typeface="+mn-lt"/>
                <a:ea typeface="+mn-ea"/>
                <a:cs typeface="+mn-cs"/>
              </a:rPr>
              <a:t> a bill </a:t>
            </a:r>
            <a:r>
              <a:rPr lang="en-US" sz="1200" kern="1200" dirty="0">
                <a:solidFill>
                  <a:schemeClr val="tx1"/>
                </a:solidFill>
                <a:effectLst/>
                <a:latin typeface="+mn-lt"/>
                <a:ea typeface="+mn-ea"/>
                <a:cs typeface="+mn-cs"/>
              </a:rPr>
              <a:t>maybe early next year.  Bottom</a:t>
            </a:r>
            <a:r>
              <a:rPr lang="en-US" sz="1200" kern="1200" baseline="0" dirty="0">
                <a:solidFill>
                  <a:schemeClr val="tx1"/>
                </a:solidFill>
                <a:effectLst/>
                <a:latin typeface="+mn-lt"/>
                <a:ea typeface="+mn-ea"/>
                <a:cs typeface="+mn-cs"/>
              </a:rPr>
              <a:t> line, discussion about the 2018 </a:t>
            </a:r>
            <a:r>
              <a:rPr lang="en-US" sz="1200" kern="1200" dirty="0">
                <a:solidFill>
                  <a:schemeClr val="tx1"/>
                </a:solidFill>
                <a:effectLst/>
                <a:latin typeface="+mn-lt"/>
                <a:ea typeface="+mn-ea"/>
                <a:cs typeface="+mn-cs"/>
              </a:rPr>
              <a:t>Farm Bill are happening now, so</a:t>
            </a:r>
            <a:r>
              <a:rPr lang="en-US" sz="1200" kern="1200" baseline="0" dirty="0">
                <a:solidFill>
                  <a:schemeClr val="tx1"/>
                </a:solidFill>
                <a:effectLst/>
                <a:latin typeface="+mn-lt"/>
                <a:ea typeface="+mn-ea"/>
                <a:cs typeface="+mn-cs"/>
              </a:rPr>
              <a:t> if you want to be a part of it now, please refer to my other slides, or contact me </a:t>
            </a:r>
            <a:r>
              <a:rPr lang="en-US" sz="1200" b="0" u="none" strike="noStrike" kern="1200" baseline="0" dirty="0">
                <a:solidFill>
                  <a:schemeClr val="tx1"/>
                </a:solidFill>
                <a:effectLst/>
                <a:latin typeface="+mn-lt"/>
                <a:ea typeface="+mn-ea"/>
                <a:cs typeface="+mn-cs"/>
              </a:rPr>
              <a:t>if you have specific questions.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34</a:t>
            </a:fld>
            <a:endParaRPr lang="en-US"/>
          </a:p>
        </p:txBody>
      </p:sp>
    </p:spTree>
    <p:extLst>
      <p:ext uri="{BB962C8B-B14F-4D97-AF65-F5344CB8AC3E}">
        <p14:creationId xmlns:p14="http://schemas.microsoft.com/office/powerpoint/2010/main" val="91743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43000" y="685800"/>
            <a:ext cx="4572000" cy="3429000"/>
          </a:xfrm>
          <a:ln/>
        </p:spPr>
      </p:sp>
      <p:sp>
        <p:nvSpPr>
          <p:cNvPr id="82947" name="Notes Placeholder 2"/>
          <p:cNvSpPr>
            <a:spLocks noGrp="1"/>
          </p:cNvSpPr>
          <p:nvPr>
            <p:ph type="body" idx="1"/>
          </p:nvPr>
        </p:nvSpPr>
        <p:spPr>
          <a:noFill/>
          <a:ln/>
        </p:spPr>
        <p:txBody>
          <a:bodyPr/>
          <a:lstStyle/>
          <a:p>
            <a:pPr eaLnBrk="1" hangingPunct="1"/>
            <a:r>
              <a:rPr lang="en-US" dirty="0">
                <a:latin typeface="Arial" pitchFamily="34" charset="0"/>
              </a:rPr>
              <a:t>This slide was</a:t>
            </a:r>
            <a:r>
              <a:rPr lang="en-US" baseline="0" dirty="0">
                <a:latin typeface="Arial" pitchFamily="34" charset="0"/>
              </a:rPr>
              <a:t> taken from a presentation by Ross </a:t>
            </a:r>
            <a:r>
              <a:rPr lang="en-US" baseline="0" dirty="0" err="1">
                <a:latin typeface="Arial" pitchFamily="34" charset="0"/>
              </a:rPr>
              <a:t>Brownson</a:t>
            </a:r>
            <a:r>
              <a:rPr lang="en-US" baseline="0" dirty="0">
                <a:latin typeface="Arial" pitchFamily="34" charset="0"/>
              </a:rPr>
              <a:t>, who thanked </a:t>
            </a:r>
            <a:r>
              <a:rPr lang="en-US" dirty="0">
                <a:latin typeface="Arial" pitchFamily="34" charset="0"/>
              </a:rPr>
              <a:t>Jonathan Lomas,</a:t>
            </a:r>
            <a:r>
              <a:rPr lang="en-US" baseline="0" dirty="0">
                <a:latin typeface="Arial" pitchFamily="34" charset="0"/>
              </a:rPr>
              <a:t> former director of the Health Services Research Foundation in Canada. </a:t>
            </a:r>
            <a:endParaRPr lang="en-US" dirty="0">
              <a:latin typeface="Arial" pitchFamily="34" charset="0"/>
            </a:endParaRPr>
          </a:p>
        </p:txBody>
      </p:sp>
      <p:sp>
        <p:nvSpPr>
          <p:cNvPr id="41988" name="Slide Number Placeholder 3"/>
          <p:cNvSpPr>
            <a:spLocks noGrp="1"/>
          </p:cNvSpPr>
          <p:nvPr>
            <p:ph type="sldNum" sz="quarter" idx="5"/>
          </p:nvPr>
        </p:nvSpPr>
        <p:spPr/>
        <p:txBody>
          <a:bodyPr/>
          <a:lstStyle/>
          <a:p>
            <a:pPr>
              <a:defRPr/>
            </a:pPr>
            <a:fld id="{61B7C0F9-62A1-4AFA-AAFE-597536D12504}" type="slidenum">
              <a:rPr lang="en-US">
                <a:solidFill>
                  <a:prstClr val="black"/>
                </a:solidFill>
              </a:rPr>
              <a:pPr>
                <a:defRPr/>
              </a:pPr>
              <a:t>4</a:t>
            </a:fld>
            <a:endParaRPr lang="en-US">
              <a:solidFill>
                <a:prstClr val="black"/>
              </a:solidFill>
            </a:endParaRPr>
          </a:p>
        </p:txBody>
      </p:sp>
      <p:sp>
        <p:nvSpPr>
          <p:cNvPr id="2" name="Date Placeholder 1"/>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373618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B9F308C2-C2E3-40ED-BFCD-FD0882749B06}" type="slidenum">
              <a:rPr lang="en-US" smtClean="0"/>
              <a:pPr/>
              <a:t>5</a:t>
            </a:fld>
            <a:endParaRPr lang="en-US"/>
          </a:p>
        </p:txBody>
      </p:sp>
      <p:sp>
        <p:nvSpPr>
          <p:cNvPr id="62467" name="Rectangle 2"/>
          <p:cNvSpPr>
            <a:spLocks noGrp="1" noRot="1" noChangeAspect="1" noChangeArrowheads="1" noTextEdit="1"/>
          </p:cNvSpPr>
          <p:nvPr>
            <p:ph type="sldImg"/>
          </p:nvPr>
        </p:nvSpPr>
        <p:spPr>
          <a:xfrm>
            <a:off x="381000" y="685800"/>
            <a:ext cx="6096000" cy="3429000"/>
          </a:xfrm>
          <a:ln cap="flat"/>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0837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This slide was</a:t>
            </a:r>
            <a:r>
              <a:rPr lang="en-US" baseline="0" dirty="0">
                <a:latin typeface="Arial" pitchFamily="34" charset="0"/>
              </a:rPr>
              <a:t> taken from a presentation by Ross </a:t>
            </a:r>
            <a:r>
              <a:rPr lang="en-US" baseline="0" dirty="0" err="1">
                <a:latin typeface="Arial" pitchFamily="34" charset="0"/>
              </a:rPr>
              <a:t>Brownson</a:t>
            </a:r>
            <a:r>
              <a:rPr lang="en-US" baseline="0" dirty="0">
                <a:latin typeface="Arial" pitchFamily="34" charset="0"/>
              </a:rPr>
              <a:t>.  </a:t>
            </a:r>
            <a:endParaRPr lang="en-US" dirty="0"/>
          </a:p>
        </p:txBody>
      </p:sp>
      <p:sp>
        <p:nvSpPr>
          <p:cNvPr id="57348" name="Slide Number Placeholder 3"/>
          <p:cNvSpPr>
            <a:spLocks noGrp="1"/>
          </p:cNvSpPr>
          <p:nvPr>
            <p:ph type="sldNum" sz="quarter" idx="5"/>
          </p:nvPr>
        </p:nvSpPr>
        <p:spPr>
          <a:noFill/>
        </p:spPr>
        <p:txBody>
          <a:bodyPr/>
          <a:lstStyle/>
          <a:p>
            <a:fld id="{DE914AB8-2225-47DB-B5F2-BDEF998A18DD}" type="slidenum">
              <a:rPr lang="en-US" smtClean="0"/>
              <a:pPr/>
              <a:t>6</a:t>
            </a:fld>
            <a:endParaRPr lang="en-US"/>
          </a:p>
        </p:txBody>
      </p:sp>
    </p:spTree>
    <p:extLst>
      <p:ext uri="{BB962C8B-B14F-4D97-AF65-F5344CB8AC3E}">
        <p14:creationId xmlns:p14="http://schemas.microsoft.com/office/powerpoint/2010/main" val="342732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Research is most likely to influence policy development through an extended process of communication and interaction.  But there are challenges to communicating between the two disciplines:</a:t>
            </a:r>
            <a:endParaRPr lang="en-US" u="sng" dirty="0"/>
          </a:p>
          <a:p>
            <a:endParaRPr lang="en-US" u="sng" dirty="0"/>
          </a:p>
          <a:p>
            <a:r>
              <a:rPr lang="en-US" u="sng" dirty="0"/>
              <a:t>Poor timing</a:t>
            </a:r>
            <a:r>
              <a:rPr lang="en-US" dirty="0"/>
              <a:t>: </a:t>
            </a:r>
            <a:r>
              <a:rPr lang="en-US" sz="1200" b="0" i="0" u="none" strike="noStrike" kern="1200" baseline="0" dirty="0">
                <a:solidFill>
                  <a:schemeClr val="tx1"/>
                </a:solidFill>
                <a:latin typeface="+mn-lt"/>
                <a:ea typeface="+mn-ea"/>
                <a:cs typeface="+mn-cs"/>
              </a:rPr>
              <a:t>Scientific studies are not always conducted at the right time to influence policy decisions</a:t>
            </a:r>
          </a:p>
          <a:p>
            <a:r>
              <a:rPr lang="en-US" sz="1200" b="0" i="0" u="sng" strike="noStrike" kern="1200" baseline="0" dirty="0">
                <a:solidFill>
                  <a:schemeClr val="tx1"/>
                </a:solidFill>
                <a:latin typeface="+mn-lt"/>
                <a:ea typeface="+mn-ea"/>
                <a:cs typeface="+mn-cs"/>
              </a:rPr>
              <a:t>Ambiguous findings</a:t>
            </a:r>
            <a:r>
              <a:rPr lang="en-US" sz="1200" b="0" i="0" u="none" strike="noStrike" kern="1200" baseline="0" dirty="0">
                <a:solidFill>
                  <a:schemeClr val="tx1"/>
                </a:solidFill>
                <a:latin typeface="+mn-lt"/>
                <a:ea typeface="+mn-ea"/>
                <a:cs typeface="+mn-cs"/>
              </a:rPr>
              <a:t>: Policymakers can become frustrated with the ambiguity of research findings (e.g., “confidence intervals” around their estimates) or mixed results “mixed results”. Policymakers prefer exact numbers or precise estimates. I try to always say: Life’s complicated – there’s not always an simple answer. </a:t>
            </a:r>
          </a:p>
          <a:p>
            <a:r>
              <a:rPr lang="en-US" sz="1200" b="0" i="0" u="sng" strike="noStrike" kern="1200" baseline="0" dirty="0">
                <a:solidFill>
                  <a:schemeClr val="tx1"/>
                </a:solidFill>
                <a:latin typeface="+mn-lt"/>
                <a:ea typeface="+mn-ea"/>
                <a:cs typeface="+mn-cs"/>
              </a:rPr>
              <a:t>Balancing objectivity and advocacy</a:t>
            </a:r>
            <a:r>
              <a:rPr lang="en-US" sz="1200" b="0" i="0" u="none" strike="noStrike" kern="1200" baseline="0" dirty="0">
                <a:solidFill>
                  <a:schemeClr val="tx1"/>
                </a:solidFill>
                <a:latin typeface="+mn-lt"/>
                <a:ea typeface="+mn-ea"/>
                <a:cs typeface="+mn-cs"/>
              </a:rPr>
              <a:t>: There has been disagreement among researchers regarding the degree to which we should be involved in the policymaking process. Some argue that researchers who take a public stance on a given policy issue loss of objectivity that may adversely affect their research.</a:t>
            </a:r>
          </a:p>
          <a:p>
            <a:r>
              <a:rPr lang="en-US" sz="1200" b="0" i="0" u="sng" strike="noStrike" kern="1200" baseline="0" dirty="0">
                <a:solidFill>
                  <a:schemeClr val="tx1"/>
                </a:solidFill>
                <a:latin typeface="+mn-lt"/>
                <a:ea typeface="+mn-ea"/>
                <a:cs typeface="+mn-cs"/>
              </a:rPr>
              <a:t>Lack of relevant data</a:t>
            </a:r>
            <a:r>
              <a:rPr lang="en-US" sz="1200" b="0" i="0" u="none" strike="noStrike" kern="1200" baseline="0" dirty="0">
                <a:solidFill>
                  <a:schemeClr val="tx1"/>
                </a:solidFill>
                <a:latin typeface="+mn-lt"/>
                <a:ea typeface="+mn-ea"/>
                <a:cs typeface="+mn-cs"/>
              </a:rPr>
              <a:t>: Data can be persuasive and powerful in shaping policy decisions.  I work with a communications and policy team, and often they want to see that X leads to Y.  Unfortunately, I may have variable X, but not variable Y…or my variables X and Y are from a cross-sectional dataset and I can’t say anything more than how they are related. </a:t>
            </a:r>
          </a:p>
          <a:p>
            <a:r>
              <a:rPr lang="en-US" sz="1200" b="0" u="sng" dirty="0">
                <a:solidFill>
                  <a:schemeClr val="tx1"/>
                </a:solidFill>
              </a:rPr>
              <a:t>Mismatch of randomized thinking with nonrandom problems</a:t>
            </a:r>
            <a:r>
              <a:rPr lang="en-US" sz="1200" b="0" dirty="0">
                <a:solidFill>
                  <a:schemeClr val="tx1"/>
                </a:solidFill>
              </a:rPr>
              <a:t>: </a:t>
            </a:r>
            <a:r>
              <a:rPr lang="en-US" sz="1200" b="0" i="0" u="none" strike="noStrike" kern="1200" baseline="0" dirty="0">
                <a:solidFill>
                  <a:schemeClr val="tx1"/>
                </a:solidFill>
                <a:latin typeface="+mn-lt"/>
                <a:ea typeface="+mn-ea"/>
                <a:cs typeface="+mn-cs"/>
              </a:rPr>
              <a:t>the gold standard in research is the randomized controlled trial. However, RCTs are seldom useful in policy research because the scientist cannot randomly assign exposure (the policy) and problems are often qualitative. Thus, alternative research designs are often superior in framing policy-relevant questions.</a:t>
            </a:r>
            <a:endParaRPr lang="en-US" sz="1200" b="0" dirty="0">
              <a:solidFill>
                <a:schemeClr val="tx1"/>
              </a:solidFill>
            </a:endParaRPr>
          </a:p>
          <a:p>
            <a:endParaRPr lang="en-US" dirty="0"/>
          </a:p>
        </p:txBody>
      </p:sp>
      <p:sp>
        <p:nvSpPr>
          <p:cNvPr id="71684" name="Slide Number Placeholder 3"/>
          <p:cNvSpPr>
            <a:spLocks noGrp="1"/>
          </p:cNvSpPr>
          <p:nvPr>
            <p:ph type="sldNum" sz="quarter" idx="5"/>
          </p:nvPr>
        </p:nvSpPr>
        <p:spPr>
          <a:noFill/>
        </p:spPr>
        <p:txBody>
          <a:bodyPr/>
          <a:lstStyle/>
          <a:p>
            <a:fld id="{4CD4F88C-9735-43CB-992C-01DA110ECB38}" type="slidenum">
              <a:rPr lang="en-US" smtClean="0"/>
              <a:pPr/>
              <a:t>7</a:t>
            </a:fld>
            <a:endParaRPr lang="en-US"/>
          </a:p>
        </p:txBody>
      </p:sp>
    </p:spTree>
    <p:extLst>
      <p:ext uri="{BB962C8B-B14F-4D97-AF65-F5344CB8AC3E}">
        <p14:creationId xmlns:p14="http://schemas.microsoft.com/office/powerpoint/2010/main" val="315689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farm bill got its start in 1933 as part of President Franklin Delano Roosevelt’s New Deal legislation. </a:t>
            </a:r>
            <a:r>
              <a:rPr lang="en-US" baseline="0" dirty="0"/>
              <a:t> It was created in response </a:t>
            </a:r>
            <a:r>
              <a:rPr lang="en-US" dirty="0"/>
              <a:t>to the economic and environmental crises of the Great Depression and the Dust Bowl.</a:t>
            </a:r>
            <a:r>
              <a:rPr lang="en-US" baseline="0" dirty="0"/>
              <a:t>  </a:t>
            </a:r>
            <a:r>
              <a:rPr lang="en-US" dirty="0"/>
              <a:t>Its three original goals were first to keep food prices fair for farmers and consumers, second, ensure an adequate food supply, and third protect and sustain the country’s vital natural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farm bill</a:t>
            </a:r>
            <a:r>
              <a:rPr lang="en-US" dirty="0"/>
              <a:t> is known as the primary </a:t>
            </a:r>
            <a:r>
              <a:rPr lang="en-US" dirty="0">
                <a:hlinkClick r:id="rId3" tooltip="Agricultural policy in the United States"/>
              </a:rPr>
              <a:t>agricultural and food </a:t>
            </a:r>
            <a:r>
              <a:rPr lang="en-US" dirty="0"/>
              <a:t>law</a:t>
            </a:r>
            <a:r>
              <a:rPr lang="en-US" baseline="0" dirty="0"/>
              <a:t> run by </a:t>
            </a:r>
            <a:r>
              <a:rPr lang="en-US" dirty="0"/>
              <a:t>the </a:t>
            </a:r>
            <a:r>
              <a:rPr lang="en-US" dirty="0">
                <a:hlinkClick r:id="rId4" tooltip="Federal government of the United States"/>
              </a:rPr>
              <a:t>federal government</a:t>
            </a:r>
            <a:r>
              <a:rPr lang="en-US" dirty="0"/>
              <a:t>. The comprehensive </a:t>
            </a:r>
            <a:r>
              <a:rPr lang="en-US" dirty="0">
                <a:hlinkClick r:id="rId5" tooltip="Omnibus bill"/>
              </a:rPr>
              <a:t>bill</a:t>
            </a:r>
            <a:r>
              <a:rPr lang="en-US" dirty="0"/>
              <a:t> is passed every 5 years by the </a:t>
            </a:r>
            <a:r>
              <a:rPr lang="en-US" dirty="0">
                <a:hlinkClick r:id="rId6" tooltip="United States Congress"/>
              </a:rPr>
              <a:t>U.S. Congress</a:t>
            </a:r>
            <a:r>
              <a:rPr lang="en-US" dirty="0"/>
              <a:t>.</a:t>
            </a:r>
            <a:r>
              <a:rPr lang="en-US" baseline="0" dirty="0"/>
              <a:t>  This is referred to as the reauthorization process </a:t>
            </a:r>
            <a:r>
              <a:rPr lang="en-US" dirty="0"/>
              <a:t>and deals with both agriculture and all other affairs that is overseen by the U.S.</a:t>
            </a:r>
            <a:r>
              <a:rPr lang="en-US" dirty="0">
                <a:hlinkClick r:id="rId7" tooltip="United States Department of Agriculture"/>
              </a:rPr>
              <a:t> Department of Agriculture</a:t>
            </a:r>
            <a:r>
              <a:rPr lang="en-US" dirty="0"/>
              <a:t>. Every five years, the farm bill expires and is updated: proposed, debated, and passed by Congress and then signed into law by the President.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Topics in</a:t>
            </a:r>
            <a:r>
              <a:rPr lang="en-US" baseline="0" dirty="0"/>
              <a:t> the Farm Bill</a:t>
            </a:r>
            <a:r>
              <a:rPr lang="en-US" dirty="0"/>
              <a:t> include food assistance programs, farm commodity crop prices and income supports, conservation, farm credit, trade, research, rural development, bioenergy, and foreign food aid.</a:t>
            </a:r>
          </a:p>
        </p:txBody>
      </p:sp>
      <p:sp>
        <p:nvSpPr>
          <p:cNvPr id="4" name="Slide Number Placeholder 3"/>
          <p:cNvSpPr>
            <a:spLocks noGrp="1"/>
          </p:cNvSpPr>
          <p:nvPr>
            <p:ph type="sldNum" sz="quarter" idx="10"/>
          </p:nvPr>
        </p:nvSpPr>
        <p:spPr/>
        <p:txBody>
          <a:bodyPr/>
          <a:lstStyle/>
          <a:p>
            <a:fld id="{1B6806EE-DA87-314B-B66B-37FEF44D9A58}" type="slidenum">
              <a:rPr lang="en-US" smtClean="0"/>
              <a:t>8</a:t>
            </a:fld>
            <a:endParaRPr lang="en-US"/>
          </a:p>
        </p:txBody>
      </p:sp>
    </p:spTree>
    <p:extLst>
      <p:ext uri="{BB962C8B-B14F-4D97-AF65-F5344CB8AC3E}">
        <p14:creationId xmlns:p14="http://schemas.microsoft.com/office/powerpoint/2010/main" val="64329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does the Farm Bill become law?  That’s</a:t>
            </a:r>
            <a:r>
              <a:rPr lang="en-US" sz="1200" b="0" i="0" kern="1200" baseline="0" dirty="0">
                <a:solidFill>
                  <a:schemeClr val="tx1"/>
                </a:solidFill>
                <a:effectLst/>
                <a:latin typeface="+mn-lt"/>
                <a:ea typeface="+mn-ea"/>
                <a:cs typeface="+mn-cs"/>
              </a:rPr>
              <a:t> also a long and complicated process, but I will try and break it down to the very basic parts. The first </a:t>
            </a:r>
            <a:r>
              <a:rPr lang="en-US" sz="1200" b="0" i="0" kern="1200" dirty="0">
                <a:solidFill>
                  <a:schemeClr val="tx1"/>
                </a:solidFill>
                <a:effectLst/>
                <a:latin typeface="+mn-lt"/>
                <a:ea typeface="+mn-ea"/>
                <a:cs typeface="+mn-cs"/>
              </a:rPr>
              <a:t>begins with Farm Bill hearings (in Washington, DC and across the country).  Hearings are</a:t>
            </a:r>
            <a:r>
              <a:rPr lang="en-US" sz="1200" b="0" i="0" kern="1200" baseline="0" dirty="0">
                <a:solidFill>
                  <a:schemeClr val="tx1"/>
                </a:solidFill>
                <a:effectLst/>
                <a:latin typeface="+mn-lt"/>
                <a:ea typeface="+mn-ea"/>
                <a:cs typeface="+mn-cs"/>
              </a:rPr>
              <a:t> essentially </a:t>
            </a:r>
            <a:r>
              <a:rPr lang="en-US" sz="1200" b="0" i="0" kern="1200" dirty="0">
                <a:solidFill>
                  <a:schemeClr val="tx1"/>
                </a:solidFill>
                <a:effectLst/>
                <a:latin typeface="+mn-lt"/>
                <a:ea typeface="+mn-ea"/>
                <a:cs typeface="+mn-cs"/>
              </a:rPr>
              <a:t>listening sessions where members of Congress take input from the public, industry, and advocates about what they want to see in a new bill.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After</a:t>
            </a:r>
            <a:r>
              <a:rPr lang="en-US" sz="1200" b="0" i="0" kern="1200" baseline="0" dirty="0">
                <a:solidFill>
                  <a:schemeClr val="tx1"/>
                </a:solidFill>
                <a:effectLst/>
                <a:latin typeface="+mn-lt"/>
                <a:ea typeface="+mn-ea"/>
                <a:cs typeface="+mn-cs"/>
              </a:rPr>
              <a:t> the hearings, the </a:t>
            </a:r>
            <a:r>
              <a:rPr lang="en-US" sz="1200" b="0" i="0" kern="1200" dirty="0">
                <a:solidFill>
                  <a:schemeClr val="tx1"/>
                </a:solidFill>
                <a:effectLst/>
                <a:latin typeface="+mn-lt"/>
                <a:ea typeface="+mn-ea"/>
                <a:cs typeface="+mn-cs"/>
              </a:rPr>
              <a:t>House and Senate Agriculture Committees each draft, debate, amend and change (</a:t>
            </a:r>
            <a:r>
              <a:rPr lang="en-US" sz="1200" b="0" i="0" kern="1200" baseline="0" dirty="0">
                <a:solidFill>
                  <a:schemeClr val="tx1"/>
                </a:solidFill>
                <a:effectLst/>
                <a:latin typeface="+mn-lt"/>
                <a:ea typeface="+mn-ea"/>
                <a:cs typeface="+mn-cs"/>
              </a:rPr>
              <a:t>referred to as “marking up”</a:t>
            </a:r>
            <a:r>
              <a:rPr lang="en-US" sz="1200" b="0" i="0" kern="1200" dirty="0">
                <a:solidFill>
                  <a:schemeClr val="tx1"/>
                </a:solidFill>
                <a:effectLst/>
                <a:latin typeface="+mn-lt"/>
                <a:ea typeface="+mn-ea"/>
                <a:cs typeface="+mn-cs"/>
              </a:rPr>
              <a:t>) their</a:t>
            </a:r>
            <a:r>
              <a:rPr lang="en-US" sz="1200" b="0" i="0" kern="1200" baseline="0" dirty="0">
                <a:solidFill>
                  <a:schemeClr val="tx1"/>
                </a:solidFill>
                <a:effectLst/>
                <a:latin typeface="+mn-lt"/>
                <a:ea typeface="+mn-ea"/>
                <a:cs typeface="+mn-cs"/>
              </a:rPr>
              <a:t> own</a:t>
            </a:r>
            <a:r>
              <a:rPr lang="en-US" sz="1200" b="0" i="0" kern="1200" dirty="0">
                <a:solidFill>
                  <a:schemeClr val="tx1"/>
                </a:solidFill>
                <a:effectLst/>
                <a:latin typeface="+mn-lt"/>
                <a:ea typeface="+mn-ea"/>
                <a:cs typeface="+mn-cs"/>
              </a:rPr>
              <a:t> bill. These House and Senate Ag committees often work on separate bills that can have substantial differences.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Once each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Ag Committee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ready for</a:t>
            </a:r>
            <a:r>
              <a:rPr lang="en-US" sz="1200" b="0" i="0" kern="1200" baseline="0" dirty="0">
                <a:solidFill>
                  <a:schemeClr val="tx1"/>
                </a:solidFill>
                <a:effectLst/>
                <a:latin typeface="+mn-lt"/>
                <a:ea typeface="+mn-ea"/>
                <a:cs typeface="+mn-cs"/>
              </a:rPr>
              <a:t> the House or Senate to vote on their bill, it will go up for a full “floor vote”.  That means, the entire House or Senate members </a:t>
            </a:r>
            <a:r>
              <a:rPr lang="en-US" sz="1200" b="0" i="0" kern="1200" dirty="0">
                <a:solidFill>
                  <a:schemeClr val="tx1"/>
                </a:solidFill>
                <a:effectLst/>
                <a:latin typeface="+mn-lt"/>
                <a:ea typeface="+mn-ea"/>
                <a:cs typeface="+mn-cs"/>
              </a:rPr>
              <a:t>debate</a:t>
            </a:r>
            <a:r>
              <a:rPr lang="en-US" sz="1200" b="0" i="0" kern="1200" baseline="0" dirty="0">
                <a:solidFill>
                  <a:schemeClr val="tx1"/>
                </a:solidFill>
                <a:effectLst/>
                <a:latin typeface="+mn-lt"/>
                <a:ea typeface="+mn-ea"/>
                <a:cs typeface="+mn-cs"/>
              </a:rPr>
              <a:t> the bill</a:t>
            </a:r>
            <a:r>
              <a:rPr lang="en-US" sz="1200" b="0" i="0" kern="1200" dirty="0">
                <a:solidFill>
                  <a:schemeClr val="tx1"/>
                </a:solidFill>
                <a:effectLst/>
                <a:latin typeface="+mn-lt"/>
                <a:ea typeface="+mn-ea"/>
                <a:cs typeface="+mn-cs"/>
              </a:rPr>
              <a:t>, make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amendments, and vote on it again.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After both the full House and Senate have passed their</a:t>
            </a:r>
            <a:r>
              <a:rPr lang="en-US" sz="1200" b="0" i="0" kern="1200" baseline="0" dirty="0">
                <a:solidFill>
                  <a:schemeClr val="tx1"/>
                </a:solidFill>
                <a:effectLst/>
                <a:latin typeface="+mn-lt"/>
                <a:ea typeface="+mn-ea"/>
                <a:cs typeface="+mn-cs"/>
              </a:rPr>
              <a:t> version of the</a:t>
            </a:r>
            <a:r>
              <a:rPr lang="en-US" sz="1200" b="0" i="0" kern="1200" dirty="0">
                <a:solidFill>
                  <a:schemeClr val="tx1"/>
                </a:solidFill>
                <a:effectLst/>
                <a:latin typeface="+mn-lt"/>
                <a:ea typeface="+mn-ea"/>
                <a:cs typeface="+mn-cs"/>
              </a:rPr>
              <a:t> farm bill – which can take a while, and may require a bill being sent back to committee for more work – the two separate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bills (House and Senate) go to a smaller group of Senators and Representatives called a “conference committee.” In conference committee, members will work to combine the two separate bills (the House Bill and Senate</a:t>
            </a:r>
            <a:r>
              <a:rPr lang="en-US" sz="1200" b="0" i="0" kern="1200" baseline="0" dirty="0">
                <a:solidFill>
                  <a:schemeClr val="tx1"/>
                </a:solidFill>
                <a:effectLst/>
                <a:latin typeface="+mn-lt"/>
                <a:ea typeface="+mn-ea"/>
                <a:cs typeface="+mn-cs"/>
              </a:rPr>
              <a:t> Bill)</a:t>
            </a:r>
            <a:r>
              <a:rPr lang="en-US" sz="1200" b="0" i="0" kern="1200" dirty="0">
                <a:solidFill>
                  <a:schemeClr val="tx1"/>
                </a:solidFill>
                <a:effectLst/>
                <a:latin typeface="+mn-lt"/>
                <a:ea typeface="+mn-ea"/>
                <a:cs typeface="+mn-cs"/>
              </a:rPr>
              <a:t> into one.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combined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version of the conference committee’s farm bill then goes back to the House and Senate floors to be debated – and potentially passed.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Once the House and Senate approve a final farm bill, the bill goes to the President, who can veto it or sign it into law!</a:t>
            </a:r>
          </a:p>
          <a:p>
            <a:endParaRPr lang="en-US" dirty="0"/>
          </a:p>
          <a:p>
            <a:endParaRPr lang="en-US" dirty="0"/>
          </a:p>
        </p:txBody>
      </p:sp>
      <p:sp>
        <p:nvSpPr>
          <p:cNvPr id="4" name="Slide Number Placeholder 3"/>
          <p:cNvSpPr>
            <a:spLocks noGrp="1"/>
          </p:cNvSpPr>
          <p:nvPr>
            <p:ph type="sldNum" sz="quarter" idx="10"/>
          </p:nvPr>
        </p:nvSpPr>
        <p:spPr/>
        <p:txBody>
          <a:bodyPr/>
          <a:lstStyle/>
          <a:p>
            <a:fld id="{1B6806EE-DA87-314B-B66B-37FEF44D9A58}" type="slidenum">
              <a:rPr lang="en-US" smtClean="0"/>
              <a:t>9</a:t>
            </a:fld>
            <a:endParaRPr lang="en-US"/>
          </a:p>
        </p:txBody>
      </p:sp>
    </p:spTree>
    <p:extLst>
      <p:ext uri="{BB962C8B-B14F-4D97-AF65-F5344CB8AC3E}">
        <p14:creationId xmlns:p14="http://schemas.microsoft.com/office/powerpoint/2010/main" val="117806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BA35FC-A842-A64A-868F-4BF8612ACE2E}" type="datetimeFigureOut">
              <a:rPr lang="en-US" smtClean="0"/>
              <a:t>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147915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A35FC-A842-A64A-868F-4BF8612ACE2E}" type="datetimeFigureOut">
              <a:rPr lang="en-US" smtClean="0"/>
              <a:t>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19865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A35FC-A842-A64A-868F-4BF8612ACE2E}" type="datetimeFigureOut">
              <a:rPr lang="en-US" smtClean="0"/>
              <a:t>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154439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A35FC-A842-A64A-868F-4BF8612ACE2E}" type="datetimeFigureOut">
              <a:rPr lang="en-US" smtClean="0"/>
              <a:t>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82916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A35FC-A842-A64A-868F-4BF8612ACE2E}" type="datetimeFigureOut">
              <a:rPr lang="en-US" smtClean="0"/>
              <a:t>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80317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A35FC-A842-A64A-868F-4BF8612ACE2E}" type="datetimeFigureOut">
              <a:rPr lang="en-US" smtClean="0"/>
              <a:t>2/17/19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200694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A35FC-A842-A64A-868F-4BF8612ACE2E}" type="datetimeFigureOut">
              <a:rPr lang="en-US" smtClean="0"/>
              <a:t>2/17/19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26021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A35FC-A842-A64A-868F-4BF8612ACE2E}" type="datetimeFigureOut">
              <a:rPr lang="en-US" smtClean="0"/>
              <a:t>2/17/19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117829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A35FC-A842-A64A-868F-4BF8612ACE2E}" type="datetimeFigureOut">
              <a:rPr lang="en-US" smtClean="0"/>
              <a:t>2/17/19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167182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A35FC-A842-A64A-868F-4BF8612ACE2E}" type="datetimeFigureOut">
              <a:rPr lang="en-US" smtClean="0"/>
              <a:t>2/17/19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71766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A35FC-A842-A64A-868F-4BF8612ACE2E}" type="datetimeFigureOut">
              <a:rPr lang="en-US" smtClean="0"/>
              <a:t>2/17/19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1FD97-A562-DA40-9AC0-3D9A5B41DEE6}" type="slidenum">
              <a:rPr lang="en-US" smtClean="0"/>
              <a:t>‹#›</a:t>
            </a:fld>
            <a:endParaRPr lang="en-US"/>
          </a:p>
        </p:txBody>
      </p:sp>
    </p:spTree>
    <p:extLst>
      <p:ext uri="{BB962C8B-B14F-4D97-AF65-F5344CB8AC3E}">
        <p14:creationId xmlns:p14="http://schemas.microsoft.com/office/powerpoint/2010/main" val="148601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A35FC-A842-A64A-868F-4BF8612ACE2E}" type="datetimeFigureOut">
              <a:rPr lang="en-US" smtClean="0"/>
              <a:t>2/17/19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FD97-A562-DA40-9AC0-3D9A5B41DEE6}" type="slidenum">
              <a:rPr lang="en-US" smtClean="0"/>
              <a:t>‹#›</a:t>
            </a:fld>
            <a:endParaRPr lang="en-US"/>
          </a:p>
        </p:txBody>
      </p:sp>
    </p:spTree>
    <p:extLst>
      <p:ext uri="{BB962C8B-B14F-4D97-AF65-F5344CB8AC3E}">
        <p14:creationId xmlns:p14="http://schemas.microsoft.com/office/powerpoint/2010/main" val="2020309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hayens-maslow@nc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fns.usda.gov/snap/supplemental-nutrition-assistance-program-snap"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hdphoto" Target="../media/hdphoto2.wdp"/><Relationship Id="rId18" Type="http://schemas.openxmlformats.org/officeDocument/2006/relationships/image" Target="../media/image13.png"/><Relationship Id="rId3" Type="http://schemas.openxmlformats.org/officeDocument/2006/relationships/image" Target="../media/image1.png"/><Relationship Id="rId21" Type="http://schemas.microsoft.com/office/2007/relationships/hdphoto" Target="../media/hdphoto6.wdp"/><Relationship Id="rId7" Type="http://schemas.openxmlformats.org/officeDocument/2006/relationships/diagramColors" Target="../diagrams/colors1.xml"/><Relationship Id="rId12" Type="http://schemas.openxmlformats.org/officeDocument/2006/relationships/image" Target="../media/image10.png"/><Relationship Id="rId17" Type="http://schemas.microsoft.com/office/2007/relationships/hdphoto" Target="../media/hdphoto4.wdp"/><Relationship Id="rId2" Type="http://schemas.openxmlformats.org/officeDocument/2006/relationships/notesSlide" Target="../notesSlides/notesSlide13.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5" Type="http://schemas.microsoft.com/office/2007/relationships/hdphoto" Target="../media/hdphoto3.wdp"/><Relationship Id="rId23" Type="http://schemas.microsoft.com/office/2007/relationships/hdphoto" Target="../media/hdphoto7.wdp"/><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diagramData" Target="../diagrams/data1.xml"/><Relationship Id="rId9" Type="http://schemas.openxmlformats.org/officeDocument/2006/relationships/hyperlink" Target="https://www.fns.usda.gov/snap/short-history-snap" TargetMode="External"/><Relationship Id="rId14" Type="http://schemas.openxmlformats.org/officeDocument/2006/relationships/image" Target="../media/image11.png"/><Relationship Id="rId2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cbpp.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cbpp.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fns.usda.gov/snap/supplemental-nutrition-assistance-program-sna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federalregister.gov/documents/2019/02/01/2018-28059/supplemental-nutrition-assistance-program-requirements-for-able-bodied-adults-without-depend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2.png"/><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1.wdp"/><Relationship Id="rId11"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image" Target="../media/image28.png"/><Relationship Id="rId4" Type="http://schemas.microsoft.com/office/2007/relationships/hdphoto" Target="../media/hdphoto10.wdp"/><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t>Updates on Federal Food and Nutrition Programs – How Will it Affect the RD Profession?</a:t>
            </a:r>
          </a:p>
        </p:txBody>
      </p:sp>
      <p:sp>
        <p:nvSpPr>
          <p:cNvPr id="5" name="Subtitle 4"/>
          <p:cNvSpPr>
            <a:spLocks noGrp="1"/>
          </p:cNvSpPr>
          <p:nvPr>
            <p:ph type="subTitle" idx="1"/>
          </p:nvPr>
        </p:nvSpPr>
        <p:spPr>
          <a:xfrm>
            <a:off x="1524000" y="4011350"/>
            <a:ext cx="9144000" cy="1655762"/>
          </a:xfrm>
        </p:spPr>
        <p:txBody>
          <a:bodyPr>
            <a:normAutofit fontScale="92500" lnSpcReduction="20000"/>
          </a:bodyPr>
          <a:lstStyle/>
          <a:p>
            <a:r>
              <a:rPr lang="en-US" dirty="0"/>
              <a:t>Lindsey Haynes-Maslow, PhD, MHA</a:t>
            </a:r>
            <a:br>
              <a:rPr lang="en-US" dirty="0"/>
            </a:br>
            <a:r>
              <a:rPr lang="en-US" dirty="0"/>
              <a:t>Assistant Professor and Extension Specialist</a:t>
            </a:r>
            <a:br>
              <a:rPr lang="en-US" dirty="0"/>
            </a:br>
            <a:r>
              <a:rPr lang="en-US" dirty="0"/>
              <a:t>Department of Agricultural and Human Sciences</a:t>
            </a:r>
            <a:br>
              <a:rPr lang="en-US" dirty="0"/>
            </a:br>
            <a:r>
              <a:rPr lang="en-US" dirty="0"/>
              <a:t>NC State University</a:t>
            </a:r>
            <a:br>
              <a:rPr lang="en-US" dirty="0"/>
            </a:br>
            <a:r>
              <a:rPr lang="en-US" dirty="0">
                <a:hlinkClick r:id="rId3"/>
              </a:rPr>
              <a:t>Lhaynes-maslow@ncsu.edu</a:t>
            </a:r>
            <a:br>
              <a:rPr lang="en-US" dirty="0"/>
            </a:br>
            <a:endParaRPr lang="en-US" dirty="0"/>
          </a:p>
        </p:txBody>
      </p:sp>
      <p:pic>
        <p:nvPicPr>
          <p:cNvPr id="6" name="Picture 2" descr="ttps://brand.ncsu.edu/assets/logos/ncstate-brick-4x1-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06356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126" y="25237"/>
            <a:ext cx="10515600" cy="1325563"/>
          </a:xfrm>
        </p:spPr>
        <p:txBody>
          <a:bodyPr/>
          <a:lstStyle/>
          <a:p>
            <a:r>
              <a:rPr lang="en-US" b="1" dirty="0"/>
              <a:t>Farm Bill Spending by Major Programs</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096" t="22127" r="20096"/>
          <a:stretch/>
        </p:blipFill>
        <p:spPr>
          <a:xfrm>
            <a:off x="202055" y="1096558"/>
            <a:ext cx="8123798" cy="5264418"/>
          </a:xfrm>
          <a:prstGeom prst="rect">
            <a:avLst/>
          </a:prstGeom>
        </p:spPr>
      </p:pic>
      <p:sp>
        <p:nvSpPr>
          <p:cNvPr id="7" name="TextBox 6"/>
          <p:cNvSpPr txBox="1"/>
          <p:nvPr/>
        </p:nvSpPr>
        <p:spPr>
          <a:xfrm>
            <a:off x="8502315" y="2201424"/>
            <a:ext cx="3352800" cy="3385542"/>
          </a:xfrm>
          <a:prstGeom prst="rect">
            <a:avLst/>
          </a:prstGeom>
          <a:noFill/>
        </p:spPr>
        <p:txBody>
          <a:bodyPr wrap="square" rtlCol="0">
            <a:spAutoFit/>
          </a:bodyPr>
          <a:lstStyle/>
          <a:p>
            <a:r>
              <a:rPr lang="en-US" sz="1400" dirty="0"/>
              <a:t>Source: CRS, using USDA data, including USDA Farm Service Agency, “Table 35,” Agricultural Outlook; USDA Risk Management Agency, “Program Costs and Outlays by Fiscal Year”; J. </a:t>
            </a:r>
            <a:r>
              <a:rPr lang="en-US" sz="1400" dirty="0" err="1"/>
              <a:t>Glauber</a:t>
            </a:r>
            <a:r>
              <a:rPr lang="en-US" sz="1400" dirty="0"/>
              <a:t>, “Crop Insurance Reconsidered,” American Journal of Agricultural Economics, 2004; USDA Farm Service Agency, “Output 3,” Commodity Estimates Book; USDA Natural Resources Conservation Service, “Soil and Water Conservation Expenditures, 1935-2010,” 2011; and USDA Food and Nutrition Service, “National Level Annual Summary, Participation and Costs.” </a:t>
            </a:r>
          </a:p>
          <a:p>
            <a:endParaRPr lang="en-US" dirty="0"/>
          </a:p>
        </p:txBody>
      </p:sp>
    </p:spTree>
    <p:extLst>
      <p:ext uri="{BB962C8B-B14F-4D97-AF65-F5344CB8AC3E}">
        <p14:creationId xmlns:p14="http://schemas.microsoft.com/office/powerpoint/2010/main" val="144219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Nutrition Assistance Programs in the Farm Bill</a:t>
            </a:r>
          </a:p>
        </p:txBody>
      </p:sp>
      <p:sp>
        <p:nvSpPr>
          <p:cNvPr id="3" name="Content Placeholder 2"/>
          <p:cNvSpPr>
            <a:spLocks noGrp="1"/>
          </p:cNvSpPr>
          <p:nvPr>
            <p:ph idx="1"/>
          </p:nvPr>
        </p:nvSpPr>
        <p:spPr>
          <a:xfrm>
            <a:off x="561474" y="1690688"/>
            <a:ext cx="11200220" cy="4486275"/>
          </a:xfrm>
        </p:spPr>
        <p:txBody>
          <a:bodyPr>
            <a:normAutofit/>
          </a:bodyPr>
          <a:lstStyle/>
          <a:p>
            <a:r>
              <a:rPr lang="en-US" sz="3200" dirty="0"/>
              <a:t>Supplemental Nutrition Assistance Program (SNAP)</a:t>
            </a:r>
          </a:p>
          <a:p>
            <a:r>
              <a:rPr lang="en-US" sz="3200" dirty="0"/>
              <a:t>Supplemental Nutrition Assistance Program-Education (SNAP-Ed)</a:t>
            </a:r>
          </a:p>
          <a:p>
            <a:r>
              <a:rPr lang="en-US" sz="3200" dirty="0"/>
              <a:t>Expanded Food and Nutrition Education Program (EFNEP)</a:t>
            </a:r>
          </a:p>
          <a:p>
            <a:r>
              <a:rPr lang="en-US" sz="3200" dirty="0"/>
              <a:t>Food Distribution Program on Indian Reservations (FDPIR)</a:t>
            </a:r>
          </a:p>
          <a:p>
            <a:r>
              <a:rPr lang="en-US" sz="3200" dirty="0"/>
              <a:t>Seniors Farmers’ Market Nutrition Program (FMNP)</a:t>
            </a:r>
          </a:p>
          <a:p>
            <a:r>
              <a:rPr lang="en-US" sz="3200" dirty="0"/>
              <a:t>Food Insecurity Nutrition Incentive program (FINI)</a:t>
            </a:r>
          </a:p>
          <a:p>
            <a:endParaRPr lang="en-US" dirty="0"/>
          </a:p>
          <a:p>
            <a:endParaRPr lang="en-US" dirty="0"/>
          </a:p>
        </p:txBody>
      </p:sp>
      <p:pic>
        <p:nvPicPr>
          <p:cNvPr id="5"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86545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SNAP?</a:t>
            </a:r>
          </a:p>
        </p:txBody>
      </p:sp>
      <p:sp>
        <p:nvSpPr>
          <p:cNvPr id="3" name="Content Placeholder 2"/>
          <p:cNvSpPr>
            <a:spLocks noGrp="1"/>
          </p:cNvSpPr>
          <p:nvPr>
            <p:ph idx="1"/>
          </p:nvPr>
        </p:nvSpPr>
        <p:spPr>
          <a:xfrm>
            <a:off x="561474" y="1690688"/>
            <a:ext cx="7344304" cy="4486275"/>
          </a:xfrm>
        </p:spPr>
        <p:txBody>
          <a:bodyPr>
            <a:normAutofit/>
          </a:bodyPr>
          <a:lstStyle/>
          <a:p>
            <a:r>
              <a:rPr lang="en-US" dirty="0"/>
              <a:t>SNAP was created to alleviate food insecurity</a:t>
            </a:r>
          </a:p>
          <a:p>
            <a:pPr lvl="1"/>
            <a:r>
              <a:rPr lang="en-US" dirty="0"/>
              <a:t>SNAP has shifted its focus to also include improving dietary intake</a:t>
            </a:r>
          </a:p>
          <a:p>
            <a:r>
              <a:rPr lang="en-US" dirty="0"/>
              <a:t>SNAP provides nutrition assistance to 38 million low-income individuals annually</a:t>
            </a:r>
          </a:p>
          <a:p>
            <a:pPr lvl="1"/>
            <a:r>
              <a:rPr lang="en-US" dirty="0"/>
              <a:t>SNAP is the largest federal food assistance program</a:t>
            </a:r>
          </a:p>
          <a:p>
            <a:r>
              <a:rPr lang="en-US" dirty="0"/>
              <a:t>SNAP offers “benefits” usable as cash for the purchase of certain foods</a:t>
            </a:r>
          </a:p>
          <a:p>
            <a:pPr lvl="1"/>
            <a:r>
              <a:rPr lang="en-US" dirty="0"/>
              <a:t>Benefits usually distributed at the beginning of the month</a:t>
            </a:r>
          </a:p>
        </p:txBody>
      </p:sp>
      <p:pic>
        <p:nvPicPr>
          <p:cNvPr id="4" name="Picture 3"/>
          <p:cNvPicPr>
            <a:picLocks noChangeAspect="1"/>
          </p:cNvPicPr>
          <p:nvPr/>
        </p:nvPicPr>
        <p:blipFill>
          <a:blip r:embed="rId3"/>
          <a:stretch>
            <a:fillRect/>
          </a:stretch>
        </p:blipFill>
        <p:spPr>
          <a:xfrm>
            <a:off x="8130367" y="1951315"/>
            <a:ext cx="3676621" cy="2755900"/>
          </a:xfrm>
          <a:prstGeom prst="rect">
            <a:avLst/>
          </a:prstGeom>
        </p:spPr>
      </p:pic>
      <p:pic>
        <p:nvPicPr>
          <p:cNvPr id="5" name="Picture 2" descr="ttps://brand.ncsu.edu/assets/logos/ncstate-brick-4x1-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
        <p:nvSpPr>
          <p:cNvPr id="7" name="TextBox 6"/>
          <p:cNvSpPr txBox="1"/>
          <p:nvPr/>
        </p:nvSpPr>
        <p:spPr>
          <a:xfrm>
            <a:off x="2993088" y="6437590"/>
            <a:ext cx="11357812" cy="646331"/>
          </a:xfrm>
          <a:prstGeom prst="rect">
            <a:avLst/>
          </a:prstGeom>
          <a:noFill/>
        </p:spPr>
        <p:txBody>
          <a:bodyPr wrap="square" rtlCol="0">
            <a:spAutoFit/>
          </a:bodyPr>
          <a:lstStyle/>
          <a:p>
            <a:r>
              <a:rPr lang="en-US" sz="900" i="1"/>
              <a:t>Source:</a:t>
            </a:r>
          </a:p>
          <a:p>
            <a:r>
              <a:rPr lang="en-US" sz="900" dirty="0">
                <a:hlinkClick r:id="rId5"/>
              </a:rPr>
              <a:t> http://www.fns.usda.gov/snap/supplemental-nutrition-assistance-program-snap</a:t>
            </a:r>
            <a:endParaRPr lang="en-US" sz="900" i="1" dirty="0"/>
          </a:p>
          <a:p>
            <a:endParaRPr lang="en-US" dirty="0"/>
          </a:p>
        </p:txBody>
      </p:sp>
    </p:spTree>
    <p:extLst>
      <p:ext uri="{BB962C8B-B14F-4D97-AF65-F5344CB8AC3E}">
        <p14:creationId xmlns:p14="http://schemas.microsoft.com/office/powerpoint/2010/main" val="97366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History of SNAP</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graphicFrame>
        <p:nvGraphicFramePr>
          <p:cNvPr id="7" name="Diagram 6"/>
          <p:cNvGraphicFramePr/>
          <p:nvPr>
            <p:extLst>
              <p:ext uri="{D42A27DB-BD31-4B8C-83A1-F6EECF244321}">
                <p14:modId xmlns:p14="http://schemas.microsoft.com/office/powerpoint/2010/main" val="127794622"/>
              </p:ext>
            </p:extLst>
          </p:nvPr>
        </p:nvGraphicFramePr>
        <p:xfrm>
          <a:off x="0" y="118209"/>
          <a:ext cx="12197347" cy="7389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045842" y="6530576"/>
            <a:ext cx="11357812" cy="553998"/>
          </a:xfrm>
          <a:prstGeom prst="rect">
            <a:avLst/>
          </a:prstGeom>
          <a:noFill/>
        </p:spPr>
        <p:txBody>
          <a:bodyPr wrap="square" rtlCol="0">
            <a:spAutoFit/>
          </a:bodyPr>
          <a:lstStyle/>
          <a:p>
            <a:r>
              <a:rPr lang="en-US" sz="1200" i="1" dirty="0"/>
              <a:t>Source: </a:t>
            </a:r>
            <a:r>
              <a:rPr lang="en-US" sz="1200" i="1" dirty="0">
                <a:hlinkClick r:id="rId9"/>
              </a:rPr>
              <a:t>https://www.fns.usda.gov/snap/short-history-snap</a:t>
            </a:r>
            <a:r>
              <a:rPr lang="en-US" sz="1200" i="1" dirty="0"/>
              <a:t> </a:t>
            </a:r>
          </a:p>
          <a:p>
            <a:endParaRPr lang="en-US" dirty="0"/>
          </a:p>
        </p:txBody>
      </p:sp>
      <p:pic>
        <p:nvPicPr>
          <p:cNvPr id="3" name="Picture 2"/>
          <p:cNvPicPr>
            <a:picLocks noChangeAspect="1"/>
          </p:cNvPicPr>
          <p:nvPr/>
        </p:nvPicPr>
        <p:blipFill rotWithShape="1">
          <a:blip r:embed="rId10">
            <a:extLst>
              <a:ext uri="{BEBA8EAE-BF5A-486C-A8C5-ECC9F3942E4B}">
                <a14:imgProps xmlns:a14="http://schemas.microsoft.com/office/drawing/2010/main">
                  <a14:imgLayer r:embed="rId11">
                    <a14:imgEffect>
                      <a14:backgroundRemoval t="41406" b="69271" l="71376" r="88653"/>
                    </a14:imgEffect>
                  </a14:imgLayer>
                </a14:imgProps>
              </a:ext>
              <a:ext uri="{28A0092B-C50C-407E-A947-70E740481C1C}">
                <a14:useLocalDpi xmlns:a14="http://schemas.microsoft.com/office/drawing/2010/main" val="0"/>
              </a:ext>
            </a:extLst>
          </a:blip>
          <a:srcRect l="72646" t="41597" r="11887" b="31077"/>
          <a:stretch/>
        </p:blipFill>
        <p:spPr>
          <a:xfrm>
            <a:off x="60325" y="4097860"/>
            <a:ext cx="1555750" cy="1545329"/>
          </a:xfrm>
          <a:prstGeom prst="rect">
            <a:avLst/>
          </a:prstGeom>
        </p:spPr>
      </p:pic>
      <p:pic>
        <p:nvPicPr>
          <p:cNvPr id="9" name="Picture 8"/>
          <p:cNvPicPr>
            <a:picLocks noChangeAspect="1"/>
          </p:cNvPicPr>
          <p:nvPr/>
        </p:nvPicPr>
        <p:blipFill rotWithShape="1">
          <a:blip r:embed="rId12">
            <a:extLst>
              <a:ext uri="{BEBA8EAE-BF5A-486C-A8C5-ECC9F3942E4B}">
                <a14:imgProps xmlns:a14="http://schemas.microsoft.com/office/drawing/2010/main">
                  <a14:imgLayer r:embed="rId13">
                    <a14:imgEffect>
                      <a14:backgroundRemoval t="43620" b="74349" l="71669" r="88287"/>
                    </a14:imgEffect>
                  </a14:imgLayer>
                </a14:imgProps>
              </a:ext>
              <a:ext uri="{28A0092B-C50C-407E-A947-70E740481C1C}">
                <a14:useLocalDpi xmlns:a14="http://schemas.microsoft.com/office/drawing/2010/main" val="0"/>
              </a:ext>
            </a:extLst>
          </a:blip>
          <a:srcRect l="72215" t="43855" r="9888" b="24294"/>
          <a:stretch/>
        </p:blipFill>
        <p:spPr>
          <a:xfrm>
            <a:off x="7076170" y="4034500"/>
            <a:ext cx="1800226" cy="1801154"/>
          </a:xfrm>
          <a:prstGeom prst="rect">
            <a:avLst/>
          </a:prstGeom>
        </p:spPr>
      </p:pic>
      <p:pic>
        <p:nvPicPr>
          <p:cNvPr id="10" name="Picture 9"/>
          <p:cNvPicPr>
            <a:picLocks noChangeAspect="1"/>
          </p:cNvPicPr>
          <p:nvPr/>
        </p:nvPicPr>
        <p:blipFill rotWithShape="1">
          <a:blip r:embed="rId14">
            <a:extLst>
              <a:ext uri="{BEBA8EAE-BF5A-486C-A8C5-ECC9F3942E4B}">
                <a14:imgProps xmlns:a14="http://schemas.microsoft.com/office/drawing/2010/main">
                  <a14:imgLayer r:embed="rId15">
                    <a14:imgEffect>
                      <a14:backgroundRemoval t="65625" b="96094" l="71889" r="88214"/>
                    </a14:imgEffect>
                  </a14:imgLayer>
                </a14:imgProps>
              </a:ext>
              <a:ext uri="{28A0092B-C50C-407E-A947-70E740481C1C}">
                <a14:useLocalDpi xmlns:a14="http://schemas.microsoft.com/office/drawing/2010/main" val="0"/>
              </a:ext>
            </a:extLst>
          </a:blip>
          <a:srcRect l="71049" t="62392" r="11338" b="3139"/>
          <a:stretch/>
        </p:blipFill>
        <p:spPr>
          <a:xfrm>
            <a:off x="10467975" y="3812956"/>
            <a:ext cx="1771650" cy="1949239"/>
          </a:xfrm>
          <a:prstGeom prst="rect">
            <a:avLst/>
          </a:prstGeom>
        </p:spPr>
      </p:pic>
      <p:pic>
        <p:nvPicPr>
          <p:cNvPr id="11" name="Picture 10"/>
          <p:cNvPicPr>
            <a:picLocks noChangeAspect="1"/>
          </p:cNvPicPr>
          <p:nvPr/>
        </p:nvPicPr>
        <p:blipFill rotWithShape="1">
          <a:blip r:embed="rId16">
            <a:extLst>
              <a:ext uri="{BEBA8EAE-BF5A-486C-A8C5-ECC9F3942E4B}">
                <a14:imgProps xmlns:a14="http://schemas.microsoft.com/office/drawing/2010/main">
                  <a14:imgLayer r:embed="rId17">
                    <a14:imgEffect>
                      <a14:backgroundRemoval t="59766" b="91146" l="8419" r="27160"/>
                    </a14:imgEffect>
                  </a14:imgLayer>
                </a14:imgProps>
              </a:ext>
              <a:ext uri="{28A0092B-C50C-407E-A947-70E740481C1C}">
                <a14:useLocalDpi xmlns:a14="http://schemas.microsoft.com/office/drawing/2010/main" val="0"/>
              </a:ext>
            </a:extLst>
          </a:blip>
          <a:srcRect l="11073" t="61233" r="73302" b="10218"/>
          <a:stretch/>
        </p:blipFill>
        <p:spPr>
          <a:xfrm>
            <a:off x="1809095" y="4034500"/>
            <a:ext cx="1571625" cy="1614489"/>
          </a:xfrm>
          <a:prstGeom prst="rect">
            <a:avLst/>
          </a:prstGeom>
        </p:spPr>
      </p:pic>
      <p:pic>
        <p:nvPicPr>
          <p:cNvPr id="12" name="Picture 11"/>
          <p:cNvPicPr>
            <a:picLocks noChangeAspect="1"/>
          </p:cNvPicPr>
          <p:nvPr/>
        </p:nvPicPr>
        <p:blipFill rotWithShape="1">
          <a:blip r:embed="rId18">
            <a:extLst>
              <a:ext uri="{BEBA8EAE-BF5A-486C-A8C5-ECC9F3942E4B}">
                <a14:imgProps xmlns:a14="http://schemas.microsoft.com/office/drawing/2010/main">
                  <a14:imgLayer r:embed="rId19">
                    <a14:imgEffect>
                      <a14:backgroundRemoval t="18099" b="49219" l="10615" r="26794"/>
                    </a14:imgEffect>
                  </a14:imgLayer>
                </a14:imgProps>
              </a:ext>
              <a:ext uri="{28A0092B-C50C-407E-A947-70E740481C1C}">
                <a14:useLocalDpi xmlns:a14="http://schemas.microsoft.com/office/drawing/2010/main" val="0"/>
              </a:ext>
            </a:extLst>
          </a:blip>
          <a:srcRect l="11135" t="21440" r="73240" b="51022"/>
          <a:stretch/>
        </p:blipFill>
        <p:spPr>
          <a:xfrm>
            <a:off x="5310187" y="4156408"/>
            <a:ext cx="1571625" cy="1557338"/>
          </a:xfrm>
          <a:prstGeom prst="rect">
            <a:avLst/>
          </a:prstGeom>
        </p:spPr>
      </p:pic>
      <p:pic>
        <p:nvPicPr>
          <p:cNvPr id="13" name="Picture 12"/>
          <p:cNvPicPr>
            <a:picLocks noChangeAspect="1"/>
          </p:cNvPicPr>
          <p:nvPr/>
        </p:nvPicPr>
        <p:blipFill rotWithShape="1">
          <a:blip r:embed="rId20">
            <a:extLst>
              <a:ext uri="{BEBA8EAE-BF5A-486C-A8C5-ECC9F3942E4B}">
                <a14:imgProps xmlns:a14="http://schemas.microsoft.com/office/drawing/2010/main">
                  <a14:imgLayer r:embed="rId21">
                    <a14:imgEffect>
                      <a14:backgroundRemoval t="8073" b="38542" l="71962" r="88946"/>
                    </a14:imgEffect>
                  </a14:imgLayer>
                </a14:imgProps>
              </a:ext>
              <a:ext uri="{28A0092B-C50C-407E-A947-70E740481C1C}">
                <a14:useLocalDpi xmlns:a14="http://schemas.microsoft.com/office/drawing/2010/main" val="0"/>
              </a:ext>
            </a:extLst>
          </a:blip>
          <a:srcRect l="72162" t="8766" r="11503" b="61667"/>
          <a:stretch/>
        </p:blipFill>
        <p:spPr>
          <a:xfrm>
            <a:off x="3561079" y="4137082"/>
            <a:ext cx="1643063" cy="1672050"/>
          </a:xfrm>
          <a:prstGeom prst="rect">
            <a:avLst/>
          </a:prstGeom>
        </p:spPr>
      </p:pic>
      <p:pic>
        <p:nvPicPr>
          <p:cNvPr id="14" name="Picture 13"/>
          <p:cNvPicPr>
            <a:picLocks noChangeAspect="1"/>
          </p:cNvPicPr>
          <p:nvPr/>
        </p:nvPicPr>
        <p:blipFill rotWithShape="1">
          <a:blip r:embed="rId22">
            <a:extLst>
              <a:ext uri="{BEBA8EAE-BF5A-486C-A8C5-ECC9F3942E4B}">
                <a14:imgProps xmlns:a14="http://schemas.microsoft.com/office/drawing/2010/main">
                  <a14:imgLayer r:embed="rId23">
                    <a14:imgEffect>
                      <a14:backgroundRemoval t="48698" b="77604" l="10688" r="26574"/>
                    </a14:imgEffect>
                  </a14:imgLayer>
                </a14:imgProps>
              </a:ext>
              <a:ext uri="{28A0092B-C50C-407E-A947-70E740481C1C}">
                <a14:useLocalDpi xmlns:a14="http://schemas.microsoft.com/office/drawing/2010/main" val="0"/>
              </a:ext>
            </a:extLst>
          </a:blip>
          <a:srcRect l="10537" t="45645" r="73103" b="23279"/>
          <a:stretch/>
        </p:blipFill>
        <p:spPr>
          <a:xfrm>
            <a:off x="8765221" y="3908893"/>
            <a:ext cx="1645530" cy="1757363"/>
          </a:xfrm>
          <a:prstGeom prst="rect">
            <a:avLst/>
          </a:prstGeom>
        </p:spPr>
      </p:pic>
    </p:spTree>
    <p:extLst>
      <p:ext uri="{BB962C8B-B14F-4D97-AF65-F5344CB8AC3E}">
        <p14:creationId xmlns:p14="http://schemas.microsoft.com/office/powerpoint/2010/main" val="108206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is SNAP Funded?	</a:t>
            </a:r>
          </a:p>
        </p:txBody>
      </p:sp>
      <p:sp>
        <p:nvSpPr>
          <p:cNvPr id="3" name="Content Placeholder 2"/>
          <p:cNvSpPr>
            <a:spLocks noGrp="1"/>
          </p:cNvSpPr>
          <p:nvPr>
            <p:ph idx="1"/>
          </p:nvPr>
        </p:nvSpPr>
        <p:spPr>
          <a:xfrm>
            <a:off x="838199" y="1825625"/>
            <a:ext cx="11034713" cy="4351338"/>
          </a:xfrm>
        </p:spPr>
        <p:txBody>
          <a:bodyPr/>
          <a:lstStyle/>
          <a:p>
            <a:r>
              <a:rPr lang="en-US" dirty="0"/>
              <a:t>SNAP is currently funded by the federal government under The Farm Bill</a:t>
            </a:r>
          </a:p>
        </p:txBody>
      </p:sp>
      <p:graphicFrame>
        <p:nvGraphicFramePr>
          <p:cNvPr id="7" name="Chart 6"/>
          <p:cNvGraphicFramePr>
            <a:graphicFrameLocks/>
          </p:cNvGraphicFramePr>
          <p:nvPr>
            <p:extLst>
              <p:ext uri="{D42A27DB-BD31-4B8C-83A1-F6EECF244321}">
                <p14:modId xmlns:p14="http://schemas.microsoft.com/office/powerpoint/2010/main" val="1838258844"/>
              </p:ext>
            </p:extLst>
          </p:nvPr>
        </p:nvGraphicFramePr>
        <p:xfrm>
          <a:off x="2138363" y="2487613"/>
          <a:ext cx="6858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45488" y="6483756"/>
            <a:ext cx="11357812" cy="276999"/>
          </a:xfrm>
          <a:prstGeom prst="rect">
            <a:avLst/>
          </a:prstGeom>
          <a:noFill/>
        </p:spPr>
        <p:txBody>
          <a:bodyPr wrap="square" rtlCol="0">
            <a:spAutoFit/>
          </a:bodyPr>
          <a:lstStyle/>
          <a:p>
            <a:r>
              <a:rPr lang="en-US" sz="1200" i="1" dirty="0"/>
              <a:t>Source: </a:t>
            </a:r>
            <a:r>
              <a:rPr lang="en-US" sz="1200" i="1" dirty="0">
                <a:hlinkClick r:id="rId4"/>
              </a:rPr>
              <a:t>https://www.cbpp.org</a:t>
            </a:r>
            <a:r>
              <a:rPr lang="en-US" sz="1200" i="1" dirty="0"/>
              <a:t> </a:t>
            </a:r>
            <a:endParaRPr lang="en-US" dirty="0"/>
          </a:p>
        </p:txBody>
      </p:sp>
      <p:pic>
        <p:nvPicPr>
          <p:cNvPr id="9" name="Picture 8" descr="ttps://brand.ncsu.edu/assets/logos/ncstate-brick-4x1-r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1030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SNAP Eligibility Requirements</a:t>
            </a:r>
          </a:p>
        </p:txBody>
      </p:sp>
      <p:sp>
        <p:nvSpPr>
          <p:cNvPr id="3" name="Content Placeholder 2"/>
          <p:cNvSpPr>
            <a:spLocks noGrp="1"/>
          </p:cNvSpPr>
          <p:nvPr>
            <p:ph idx="1"/>
          </p:nvPr>
        </p:nvSpPr>
        <p:spPr>
          <a:xfrm>
            <a:off x="838200" y="1825625"/>
            <a:ext cx="6460958" cy="4560888"/>
          </a:xfrm>
        </p:spPr>
        <p:txBody>
          <a:bodyPr>
            <a:normAutofit/>
          </a:bodyPr>
          <a:lstStyle/>
          <a:p>
            <a:r>
              <a:rPr lang="en-US" dirty="0"/>
              <a:t>To get SNAP benefits, households must meet certain tests, including resource and income tests</a:t>
            </a:r>
          </a:p>
          <a:p>
            <a:r>
              <a:rPr lang="en-US" dirty="0"/>
              <a:t>Households whose gross monthly income are &lt;130% of the poverty level and pass an asset test are eligible for SNAP</a:t>
            </a:r>
          </a:p>
          <a:p>
            <a:r>
              <a:rPr lang="en-US" dirty="0"/>
              <a:t>States have some flexibility in making more expansive eligibility guidelines, so they can cover more individuals</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402555"/>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53632"/>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757" t="17588" r="34131" b="16315"/>
          <a:stretch/>
        </p:blipFill>
        <p:spPr>
          <a:xfrm>
            <a:off x="7391400" y="1741765"/>
            <a:ext cx="4432145" cy="4560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045842" y="6530576"/>
            <a:ext cx="11357812" cy="276999"/>
          </a:xfrm>
          <a:prstGeom prst="rect">
            <a:avLst/>
          </a:prstGeom>
          <a:noFill/>
        </p:spPr>
        <p:txBody>
          <a:bodyPr wrap="square" rtlCol="0">
            <a:spAutoFit/>
          </a:bodyPr>
          <a:lstStyle/>
          <a:p>
            <a:r>
              <a:rPr lang="en-US" sz="1200" i="1" dirty="0"/>
              <a:t>Source: https://</a:t>
            </a:r>
            <a:r>
              <a:rPr lang="en-US" sz="1200" i="1" dirty="0" err="1"/>
              <a:t>www.fns.usda.gov</a:t>
            </a:r>
            <a:r>
              <a:rPr lang="en-US" sz="1200" i="1" dirty="0"/>
              <a:t>/snap/</a:t>
            </a:r>
            <a:r>
              <a:rPr lang="en-US" sz="1200" i="1" dirty="0" err="1"/>
              <a:t>eligibility#Resources</a:t>
            </a:r>
            <a:endParaRPr lang="en-US" dirty="0"/>
          </a:p>
        </p:txBody>
      </p:sp>
    </p:spTree>
    <p:extLst>
      <p:ext uri="{BB962C8B-B14F-4D97-AF65-F5344CB8AC3E}">
        <p14:creationId xmlns:p14="http://schemas.microsoft.com/office/powerpoint/2010/main" val="42453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20663" cy="1325563"/>
          </a:xfrm>
        </p:spPr>
        <p:txBody>
          <a:bodyPr/>
          <a:lstStyle/>
          <a:p>
            <a:r>
              <a:rPr lang="en-US" b="1" dirty="0"/>
              <a:t>How Much Do Most SNAP Recipients Receive?</a:t>
            </a:r>
          </a:p>
        </p:txBody>
      </p:sp>
      <p:sp>
        <p:nvSpPr>
          <p:cNvPr id="3" name="Content Placeholder 2"/>
          <p:cNvSpPr>
            <a:spLocks noGrp="1"/>
          </p:cNvSpPr>
          <p:nvPr>
            <p:ph idx="1"/>
          </p:nvPr>
        </p:nvSpPr>
        <p:spPr>
          <a:xfrm>
            <a:off x="838199" y="1645965"/>
            <a:ext cx="10515600" cy="1089025"/>
          </a:xfrm>
        </p:spPr>
        <p:txBody>
          <a:bodyPr/>
          <a:lstStyle/>
          <a:p>
            <a:r>
              <a:rPr lang="en-US" dirty="0"/>
              <a:t>Average monthly benefit per person is $125 and $253 per household</a:t>
            </a:r>
          </a:p>
          <a:p>
            <a:pPr lvl="1">
              <a:buFont typeface="Courier New" panose="02070309020205020404" pitchFamily="49" charset="0"/>
              <a:buChar char="o"/>
            </a:pPr>
            <a:r>
              <a:rPr lang="en-US" dirty="0"/>
              <a:t>Nearly all benefits are spent by the end of the month</a:t>
            </a:r>
          </a:p>
          <a:p>
            <a:endParaRPr lang="en-US" dirty="0"/>
          </a:p>
          <a:p>
            <a:endParaRPr lang="en-US" dirty="0"/>
          </a:p>
          <a:p>
            <a:endParaRPr lang="en-US" dirty="0"/>
          </a:p>
          <a:p>
            <a:endParaRPr lang="en-US" dirty="0"/>
          </a:p>
        </p:txBody>
      </p:sp>
      <p:sp>
        <p:nvSpPr>
          <p:cNvPr id="4" name="TextBox 3"/>
          <p:cNvSpPr txBox="1"/>
          <p:nvPr/>
        </p:nvSpPr>
        <p:spPr>
          <a:xfrm>
            <a:off x="3145488" y="6483756"/>
            <a:ext cx="11357812" cy="276999"/>
          </a:xfrm>
          <a:prstGeom prst="rect">
            <a:avLst/>
          </a:prstGeom>
          <a:noFill/>
        </p:spPr>
        <p:txBody>
          <a:bodyPr wrap="square" rtlCol="0">
            <a:spAutoFit/>
          </a:bodyPr>
          <a:lstStyle/>
          <a:p>
            <a:r>
              <a:rPr lang="en-US" sz="1200" i="1" dirty="0"/>
              <a:t>Source: </a:t>
            </a:r>
            <a:r>
              <a:rPr lang="en-US" sz="1200" i="1" dirty="0">
                <a:hlinkClick r:id="rId3"/>
              </a:rPr>
              <a:t>https://www.cbpp.org</a:t>
            </a:r>
            <a:r>
              <a:rPr lang="en-US" sz="1200" i="1" dirty="0"/>
              <a:t> </a:t>
            </a:r>
            <a:endParaRPr lang="en-US" dirty="0"/>
          </a:p>
        </p:txBody>
      </p:sp>
      <p:pic>
        <p:nvPicPr>
          <p:cNvPr id="8" name="Picture 2" descr="ttps://brand.ncsu.edu/assets/logos/ncstate-brick-4x1-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
        <p:nvSpPr>
          <p:cNvPr id="5" name="TextBox 4"/>
          <p:cNvSpPr txBox="1"/>
          <p:nvPr/>
        </p:nvSpPr>
        <p:spPr>
          <a:xfrm>
            <a:off x="838199" y="4834741"/>
            <a:ext cx="10248901" cy="800219"/>
          </a:xfrm>
          <a:prstGeom prst="rect">
            <a:avLst/>
          </a:prstGeom>
          <a:noFill/>
        </p:spPr>
        <p:txBody>
          <a:bodyPr wrap="square" rtlCol="0">
            <a:spAutoFit/>
          </a:bodyPr>
          <a:lstStyle/>
          <a:p>
            <a:pPr marL="457200" indent="-457200">
              <a:buFont typeface="Arial" charset="0"/>
              <a:buChar char="•"/>
            </a:pPr>
            <a:r>
              <a:rPr lang="en-US" sz="2800" dirty="0"/>
              <a:t>Most of SNAP recipients people lived in households with children</a:t>
            </a:r>
          </a:p>
          <a:p>
            <a:endParaRPr lang="en-US" dirty="0"/>
          </a:p>
        </p:txBody>
      </p:sp>
      <p:pic>
        <p:nvPicPr>
          <p:cNvPr id="6" name="Picture 5"/>
          <p:cNvPicPr>
            <a:picLocks noChangeAspect="1"/>
          </p:cNvPicPr>
          <p:nvPr/>
        </p:nvPicPr>
        <p:blipFill>
          <a:blip r:embed="rId5">
            <a:duotone>
              <a:schemeClr val="accent1">
                <a:shade val="45000"/>
                <a:satMod val="135000"/>
              </a:schemeClr>
              <a:prstClr val="white"/>
            </a:duotone>
          </a:blip>
          <a:stretch>
            <a:fillRect/>
          </a:stretch>
        </p:blipFill>
        <p:spPr>
          <a:xfrm>
            <a:off x="3888443" y="2921379"/>
            <a:ext cx="769282" cy="1260102"/>
          </a:xfrm>
          <a:prstGeom prst="rect">
            <a:avLst/>
          </a:prstGeom>
        </p:spPr>
      </p:pic>
      <p:sp>
        <p:nvSpPr>
          <p:cNvPr id="7" name="TextBox 6"/>
          <p:cNvSpPr txBox="1"/>
          <p:nvPr/>
        </p:nvSpPr>
        <p:spPr>
          <a:xfrm>
            <a:off x="3112027" y="4227647"/>
            <a:ext cx="2279255" cy="461665"/>
          </a:xfrm>
          <a:prstGeom prst="rect">
            <a:avLst/>
          </a:prstGeom>
          <a:noFill/>
        </p:spPr>
        <p:txBody>
          <a:bodyPr wrap="square" rtlCol="0">
            <a:spAutoFit/>
          </a:bodyPr>
          <a:lstStyle/>
          <a:p>
            <a:r>
              <a:rPr lang="en-US" sz="2400" b="1" dirty="0">
                <a:solidFill>
                  <a:schemeClr val="accent6">
                    <a:lumMod val="75000"/>
                  </a:schemeClr>
                </a:solidFill>
              </a:rPr>
              <a:t>$125.00/month</a:t>
            </a:r>
          </a:p>
        </p:txBody>
      </p:sp>
      <p:pic>
        <p:nvPicPr>
          <p:cNvPr id="10" name="Picture 9"/>
          <p:cNvPicPr>
            <a:picLocks noChangeAspect="1"/>
          </p:cNvPicPr>
          <p:nvPr/>
        </p:nvPicPr>
        <p:blipFill>
          <a:blip r:embed="rId6">
            <a:duotone>
              <a:schemeClr val="accent1">
                <a:shade val="45000"/>
                <a:satMod val="135000"/>
              </a:schemeClr>
              <a:prstClr val="white"/>
            </a:duotone>
          </a:blip>
          <a:stretch>
            <a:fillRect/>
          </a:stretch>
        </p:blipFill>
        <p:spPr>
          <a:xfrm>
            <a:off x="6298530" y="2578098"/>
            <a:ext cx="2264171" cy="1811337"/>
          </a:xfrm>
          <a:prstGeom prst="rect">
            <a:avLst/>
          </a:prstGeom>
        </p:spPr>
      </p:pic>
      <p:sp>
        <p:nvSpPr>
          <p:cNvPr id="11" name="TextBox 10"/>
          <p:cNvSpPr txBox="1"/>
          <p:nvPr/>
        </p:nvSpPr>
        <p:spPr>
          <a:xfrm>
            <a:off x="6439779" y="4227647"/>
            <a:ext cx="2345647" cy="461665"/>
          </a:xfrm>
          <a:prstGeom prst="rect">
            <a:avLst/>
          </a:prstGeom>
          <a:noFill/>
        </p:spPr>
        <p:txBody>
          <a:bodyPr wrap="square" rtlCol="0">
            <a:spAutoFit/>
          </a:bodyPr>
          <a:lstStyle/>
          <a:p>
            <a:r>
              <a:rPr lang="en-US" sz="2400" b="1">
                <a:solidFill>
                  <a:schemeClr val="accent6">
                    <a:lumMod val="75000"/>
                  </a:schemeClr>
                </a:solidFill>
              </a:rPr>
              <a:t>$253.00/month</a:t>
            </a:r>
            <a:endParaRPr lang="en-US" sz="2400" b="1" dirty="0">
              <a:solidFill>
                <a:schemeClr val="accent6">
                  <a:lumMod val="75000"/>
                </a:schemeClr>
              </a:solidFill>
            </a:endParaRPr>
          </a:p>
        </p:txBody>
      </p:sp>
    </p:spTree>
    <p:extLst>
      <p:ext uri="{BB962C8B-B14F-4D97-AF65-F5344CB8AC3E}">
        <p14:creationId xmlns:p14="http://schemas.microsoft.com/office/powerpoint/2010/main" val="2129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SNAP Program Impacts: Benefits</a:t>
            </a:r>
          </a:p>
        </p:txBody>
      </p:sp>
      <p:sp>
        <p:nvSpPr>
          <p:cNvPr id="3" name="Content Placeholder 2"/>
          <p:cNvSpPr>
            <a:spLocks noGrp="1"/>
          </p:cNvSpPr>
          <p:nvPr>
            <p:ph idx="1"/>
          </p:nvPr>
        </p:nvSpPr>
        <p:spPr>
          <a:xfrm>
            <a:off x="838200" y="1528763"/>
            <a:ext cx="10515600" cy="4648200"/>
          </a:xfrm>
        </p:spPr>
        <p:txBody>
          <a:bodyPr>
            <a:normAutofit lnSpcReduction="10000"/>
          </a:bodyPr>
          <a:lstStyle/>
          <a:p>
            <a:r>
              <a:rPr lang="en-US" dirty="0"/>
              <a:t>SNAP is effective at enrolling eligible low-income Americans </a:t>
            </a:r>
          </a:p>
          <a:p>
            <a:pPr lvl="1">
              <a:buFont typeface="Courier New" panose="02070309020205020404" pitchFamily="49" charset="0"/>
              <a:buChar char="o"/>
            </a:pPr>
            <a:r>
              <a:rPr lang="en-US" dirty="0"/>
              <a:t>SNAP reaches more than 80% of eligible households</a:t>
            </a:r>
          </a:p>
          <a:p>
            <a:r>
              <a:rPr lang="en-US" dirty="0"/>
              <a:t>Research shows that SNAP is effective at reducing food insecurity</a:t>
            </a:r>
          </a:p>
          <a:p>
            <a:pPr lvl="1">
              <a:buFont typeface="Courier New" panose="02070309020205020404" pitchFamily="49" charset="0"/>
              <a:buChar char="o"/>
            </a:pPr>
            <a:r>
              <a:rPr lang="en-US" dirty="0"/>
              <a:t>SNAP reduces food insecurity by up to 30%</a:t>
            </a:r>
            <a:endParaRPr lang="en-US" baseline="30000" dirty="0"/>
          </a:p>
          <a:p>
            <a:pPr lvl="1">
              <a:buFont typeface="Courier New" panose="02070309020205020404" pitchFamily="49" charset="0"/>
              <a:buChar char="o"/>
            </a:pPr>
            <a:r>
              <a:rPr lang="en-US" dirty="0"/>
              <a:t>SNAP recipients consume fewer calories and diet quality decreases towards the end of the month as households exhaust their benefits</a:t>
            </a:r>
            <a:endParaRPr lang="en-US" baseline="30000" dirty="0"/>
          </a:p>
          <a:p>
            <a:r>
              <a:rPr lang="en-US" dirty="0"/>
              <a:t>SNAP improves child and adult health outcomes, including physical and mental health</a:t>
            </a:r>
            <a:endParaRPr lang="en-US" baseline="30000" dirty="0"/>
          </a:p>
          <a:p>
            <a:pPr lvl="1">
              <a:buFont typeface="Courier New" panose="02070309020205020404" pitchFamily="49" charset="0"/>
              <a:buChar char="o"/>
            </a:pPr>
            <a:r>
              <a:rPr lang="en-US" dirty="0"/>
              <a:t>1 study found that the rate of hospital admissions for uncontrolled diabetes among low-income individuals in California was 27% higher in the last week of the month</a:t>
            </a:r>
            <a:endParaRPr lang="en-US" baseline="30000" dirty="0"/>
          </a:p>
          <a:p>
            <a:r>
              <a:rPr lang="en-US" dirty="0"/>
              <a:t>SNAP helped lift 4.6 million Americans out of poverty in 2015</a:t>
            </a:r>
            <a:endParaRPr lang="en-US" baseline="30000" dirty="0"/>
          </a:p>
          <a:p>
            <a:endParaRPr lang="en-US" dirty="0"/>
          </a:p>
          <a:p>
            <a:endParaRPr lang="en-US" dirty="0"/>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61800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SNAP Program Impacts: Challenges</a:t>
            </a:r>
          </a:p>
        </p:txBody>
      </p:sp>
      <p:sp>
        <p:nvSpPr>
          <p:cNvPr id="3" name="Content Placeholder 2"/>
          <p:cNvSpPr>
            <a:spLocks noGrp="1"/>
          </p:cNvSpPr>
          <p:nvPr>
            <p:ph idx="1"/>
          </p:nvPr>
        </p:nvSpPr>
        <p:spPr>
          <a:xfrm>
            <a:off x="838200" y="1584955"/>
            <a:ext cx="7732363" cy="4363661"/>
          </a:xfrm>
        </p:spPr>
        <p:txBody>
          <a:bodyPr>
            <a:normAutofit fontScale="92500"/>
          </a:bodyPr>
          <a:lstStyle/>
          <a:p>
            <a:pPr>
              <a:lnSpc>
                <a:spcPct val="100000"/>
              </a:lnSpc>
              <a:spcBef>
                <a:spcPts val="0"/>
              </a:spcBef>
              <a:defRPr/>
            </a:pPr>
            <a:r>
              <a:rPr lang="en-US" dirty="0"/>
              <a:t>Studies on SNAP recipients’ diets show that compared to non-recipients, SNAP recipients have lower diet quality</a:t>
            </a:r>
            <a:endParaRPr lang="en-US" baseline="30000" dirty="0"/>
          </a:p>
          <a:p>
            <a:pPr>
              <a:lnSpc>
                <a:spcPct val="100000"/>
              </a:lnSpc>
              <a:spcBef>
                <a:spcPts val="0"/>
              </a:spcBef>
              <a:defRPr/>
            </a:pPr>
            <a:r>
              <a:rPr lang="en-US" dirty="0"/>
              <a:t>Many families receiving SNAP still report significant financial barriers to purchasing healthy food with their benefits</a:t>
            </a:r>
            <a:endParaRPr lang="en-US" baseline="30000" dirty="0"/>
          </a:p>
          <a:p>
            <a:pPr>
              <a:lnSpc>
                <a:spcPct val="100000"/>
              </a:lnSpc>
              <a:spcBef>
                <a:spcPts val="0"/>
              </a:spcBef>
              <a:defRPr/>
            </a:pPr>
            <a:r>
              <a:rPr lang="en-US" dirty="0"/>
              <a:t>SNAP only covers 43-60% of what it costs to consume a healthy diet consistent with federal dietary guidelines</a:t>
            </a:r>
          </a:p>
          <a:p>
            <a:pPr lvl="1">
              <a:lnSpc>
                <a:spcPct val="100000"/>
              </a:lnSpc>
              <a:spcBef>
                <a:spcPts val="0"/>
              </a:spcBef>
              <a:buFont typeface="Courier New" panose="02070309020205020404" pitchFamily="49" charset="0"/>
              <a:buChar char="o"/>
              <a:defRPr/>
            </a:pPr>
            <a:r>
              <a:rPr lang="en-US" dirty="0"/>
              <a:t>This takes into account the labor costs required to shop for food, prepare food, serve food, and clean up after meals</a:t>
            </a:r>
            <a:endParaRPr lang="en-US" baseline="30000" dirty="0"/>
          </a:p>
          <a:p>
            <a:endParaRPr lang="en-US" dirty="0"/>
          </a:p>
          <a:p>
            <a:endParaRPr lang="en-US" dirty="0"/>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a:blip r:embed="rId4"/>
          <a:stretch>
            <a:fillRect/>
          </a:stretch>
        </p:blipFill>
        <p:spPr>
          <a:xfrm>
            <a:off x="8722190" y="2402236"/>
            <a:ext cx="3261874" cy="2729101"/>
          </a:xfrm>
          <a:prstGeom prst="rect">
            <a:avLst/>
          </a:prstGeom>
        </p:spPr>
      </p:pic>
    </p:spTree>
    <p:extLst>
      <p:ext uri="{BB962C8B-B14F-4D97-AF65-F5344CB8AC3E}">
        <p14:creationId xmlns:p14="http://schemas.microsoft.com/office/powerpoint/2010/main" val="200120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Work Requirements for ABAWD</a:t>
            </a:r>
          </a:p>
        </p:txBody>
      </p:sp>
      <p:sp>
        <p:nvSpPr>
          <p:cNvPr id="3" name="Content Placeholder 2"/>
          <p:cNvSpPr>
            <a:spLocks noGrp="1"/>
          </p:cNvSpPr>
          <p:nvPr>
            <p:ph idx="1"/>
          </p:nvPr>
        </p:nvSpPr>
        <p:spPr>
          <a:xfrm>
            <a:off x="561473" y="1690688"/>
            <a:ext cx="10674563" cy="4486275"/>
          </a:xfrm>
        </p:spPr>
        <p:txBody>
          <a:bodyPr>
            <a:normAutofit lnSpcReduction="10000"/>
          </a:bodyPr>
          <a:lstStyle/>
          <a:p>
            <a:pPr lvl="0"/>
            <a:r>
              <a:rPr lang="en-US" sz="3000" dirty="0"/>
              <a:t>“Able-bodied adults without dependents” (ABAWD) are a category of SNAP recipients that are between the ages of 18-49 and are:</a:t>
            </a:r>
          </a:p>
          <a:p>
            <a:pPr lvl="1">
              <a:buFont typeface="Courier New" panose="02070309020205020404" pitchFamily="49" charset="0"/>
              <a:buChar char="o"/>
            </a:pPr>
            <a:r>
              <a:rPr lang="en-US" sz="2600" dirty="0"/>
              <a:t>Non-elderly</a:t>
            </a:r>
            <a:endParaRPr lang="en-US" sz="3000" dirty="0"/>
          </a:p>
          <a:p>
            <a:pPr lvl="1">
              <a:buFont typeface="Courier New" panose="02070309020205020404" pitchFamily="49" charset="0"/>
              <a:buChar char="o"/>
            </a:pPr>
            <a:r>
              <a:rPr lang="en-US" sz="2600" dirty="0"/>
              <a:t>Non-disabled</a:t>
            </a:r>
            <a:endParaRPr lang="en-US" sz="3000" dirty="0"/>
          </a:p>
          <a:p>
            <a:pPr lvl="1">
              <a:buFont typeface="Courier New" panose="02070309020205020404" pitchFamily="49" charset="0"/>
              <a:buChar char="o"/>
            </a:pPr>
            <a:r>
              <a:rPr lang="en-US" sz="2600" dirty="0"/>
              <a:t>Don’t have any dependents</a:t>
            </a:r>
          </a:p>
          <a:p>
            <a:pPr lvl="0"/>
            <a:r>
              <a:rPr lang="en-US" sz="3000" dirty="0"/>
              <a:t>ABAWDs are required to work 20 hours/week or be enrolled in a training program to participate in SNAP  </a:t>
            </a:r>
          </a:p>
          <a:p>
            <a:pPr lvl="1">
              <a:buFont typeface="Courier New" panose="02070309020205020404" pitchFamily="49" charset="0"/>
              <a:buChar char="o"/>
            </a:pPr>
            <a:r>
              <a:rPr lang="en-US" sz="2600" dirty="0"/>
              <a:t>If they don’t, they can only participate in the SNAP 3 months in a 3 year period</a:t>
            </a:r>
          </a:p>
          <a:p>
            <a:r>
              <a:rPr lang="en-US" sz="3200" dirty="0"/>
              <a:t>St</a:t>
            </a:r>
            <a:r>
              <a:rPr lang="en-US" sz="3000" dirty="0"/>
              <a:t>ates can request waivers for the time limit if they have a &gt;10% unemployment rates or have “insufficient jobs”</a:t>
            </a:r>
          </a:p>
          <a:p>
            <a:pPr>
              <a:buFont typeface="Courier New" panose="02070309020205020404" pitchFamily="49" charset="0"/>
              <a:buChar char="o"/>
            </a:pPr>
            <a:endParaRPr lang="en-US" sz="3200" dirty="0"/>
          </a:p>
        </p:txBody>
      </p:sp>
      <p:pic>
        <p:nvPicPr>
          <p:cNvPr id="5"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
        <p:nvSpPr>
          <p:cNvPr id="7" name="TextBox 6"/>
          <p:cNvSpPr txBox="1"/>
          <p:nvPr/>
        </p:nvSpPr>
        <p:spPr>
          <a:xfrm>
            <a:off x="2993088" y="6437590"/>
            <a:ext cx="11357812" cy="646331"/>
          </a:xfrm>
          <a:prstGeom prst="rect">
            <a:avLst/>
          </a:prstGeom>
          <a:noFill/>
        </p:spPr>
        <p:txBody>
          <a:bodyPr wrap="square" rtlCol="0">
            <a:spAutoFit/>
          </a:bodyPr>
          <a:lstStyle/>
          <a:p>
            <a:r>
              <a:rPr lang="en-US" sz="900" i="1"/>
              <a:t>Source:</a:t>
            </a:r>
          </a:p>
          <a:p>
            <a:r>
              <a:rPr lang="en-US" sz="900" dirty="0">
                <a:hlinkClick r:id="rId4"/>
              </a:rPr>
              <a:t> http://www.fns.usda.gov/snap/supplemental-nutrition-assistance-program-snap</a:t>
            </a:r>
            <a:endParaRPr lang="en-US" sz="900" i="1" dirty="0"/>
          </a:p>
          <a:p>
            <a:endParaRPr lang="en-US" dirty="0"/>
          </a:p>
        </p:txBody>
      </p:sp>
    </p:spTree>
    <p:extLst>
      <p:ext uri="{BB962C8B-B14F-4D97-AF65-F5344CB8AC3E}">
        <p14:creationId xmlns:p14="http://schemas.microsoft.com/office/powerpoint/2010/main" val="24955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a:xfrm>
            <a:off x="300019" y="1724819"/>
            <a:ext cx="10827526" cy="4351338"/>
          </a:xfrm>
        </p:spPr>
        <p:txBody>
          <a:bodyPr>
            <a:normAutofit/>
          </a:bodyPr>
          <a:lstStyle/>
          <a:p>
            <a:pPr lvl="1"/>
            <a:r>
              <a:rPr lang="en-US" sz="3600" dirty="0"/>
              <a:t>Intersection Between Nutrition Research &amp; Policy </a:t>
            </a:r>
          </a:p>
          <a:p>
            <a:pPr lvl="1"/>
            <a:r>
              <a:rPr lang="en-US" sz="3600" dirty="0"/>
              <a:t>The Farm Bill</a:t>
            </a:r>
          </a:p>
          <a:p>
            <a:pPr lvl="1"/>
            <a:r>
              <a:rPr lang="en-US" sz="3600" dirty="0"/>
              <a:t>Overview of SNAP</a:t>
            </a:r>
          </a:p>
          <a:p>
            <a:pPr lvl="1"/>
            <a:r>
              <a:rPr lang="en-US" sz="3600" dirty="0"/>
              <a:t>SNAP in the 2018 Farm Bill</a:t>
            </a:r>
          </a:p>
          <a:p>
            <a:pPr lvl="1"/>
            <a:r>
              <a:rPr lang="en-US" sz="3600" dirty="0"/>
              <a:t>Child Nutrition Reauthorization (2010; 2015, and ?)</a:t>
            </a:r>
          </a:p>
          <a:p>
            <a:pPr lvl="1"/>
            <a:r>
              <a:rPr lang="en-US" sz="3600" dirty="0"/>
              <a:t>Discuss the current policy threats to federal food assistance programs</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56591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264"/>
          </a:xfrm>
        </p:spPr>
        <p:txBody>
          <a:bodyPr/>
          <a:lstStyle/>
          <a:p>
            <a:r>
              <a:rPr lang="en-US" b="1" dirty="0"/>
              <a:t>Most Adults Receiving SNAP Do Work</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080" t="41510" r="18324" b="2478"/>
          <a:stretch/>
        </p:blipFill>
        <p:spPr>
          <a:xfrm>
            <a:off x="2121955" y="1291690"/>
            <a:ext cx="7242177" cy="5001904"/>
          </a:xfrm>
          <a:prstGeom prst="rect">
            <a:avLst/>
          </a:prstGeom>
        </p:spPr>
      </p:pic>
    </p:spTree>
    <p:extLst>
      <p:ext uri="{BB962C8B-B14F-4D97-AF65-F5344CB8AC3E}">
        <p14:creationId xmlns:p14="http://schemas.microsoft.com/office/powerpoint/2010/main" val="12583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2018 Farm Bill: Agriculture Improvement Act</a:t>
            </a:r>
            <a:br>
              <a:rPr lang="en-US" dirty="0"/>
            </a:br>
            <a:endParaRPr lang="en-US" b="1" dirty="0"/>
          </a:p>
        </p:txBody>
      </p:sp>
      <p:sp>
        <p:nvSpPr>
          <p:cNvPr id="3" name="Content Placeholder 2">
            <a:extLst>
              <a:ext uri="{FF2B5EF4-FFF2-40B4-BE49-F238E27FC236}">
                <a16:creationId xmlns:a16="http://schemas.microsoft.com/office/drawing/2014/main" id="{451D16D4-F7CB-FF49-AE43-A07135F8B477}"/>
              </a:ext>
            </a:extLst>
          </p:cNvPr>
          <p:cNvSpPr>
            <a:spLocks noGrp="1"/>
          </p:cNvSpPr>
          <p:nvPr>
            <p:ph idx="1"/>
          </p:nvPr>
        </p:nvSpPr>
        <p:spPr>
          <a:xfrm>
            <a:off x="838200" y="1511726"/>
            <a:ext cx="10515600" cy="4752595"/>
          </a:xfrm>
        </p:spPr>
        <p:txBody>
          <a:bodyPr>
            <a:normAutofit lnSpcReduction="10000"/>
          </a:bodyPr>
          <a:lstStyle/>
          <a:p>
            <a:r>
              <a:rPr lang="en-US" dirty="0"/>
              <a:t>In December President Trump signed the 2018 Farm Bill into law</a:t>
            </a:r>
          </a:p>
          <a:p>
            <a:r>
              <a:rPr lang="en-US" dirty="0"/>
              <a:t>SNAP remained largely unchanged</a:t>
            </a:r>
          </a:p>
          <a:p>
            <a:r>
              <a:rPr lang="en-US" dirty="0"/>
              <a:t>U.S. Department of Agriculture proposed a rule that would restrict states from getting waivers for SNAP work requirements</a:t>
            </a:r>
          </a:p>
          <a:p>
            <a:pPr lvl="1">
              <a:buFont typeface="Courier New" panose="02070309020205020404" pitchFamily="49" charset="0"/>
              <a:buChar char="o"/>
            </a:pPr>
            <a:r>
              <a:rPr lang="en-US" dirty="0"/>
              <a:t>States wouldn’t be able to get money for SNAP benefits for ABAWDS unless their state’s unemployment rate is greater than 7%</a:t>
            </a:r>
          </a:p>
          <a:p>
            <a:r>
              <a:rPr lang="en-US" dirty="0"/>
              <a:t>The U.S. Department of Agriculture’s </a:t>
            </a:r>
            <a:r>
              <a:rPr lang="en-US" dirty="0">
                <a:hlinkClick r:id="rId3"/>
              </a:rPr>
              <a:t>proposed rule </a:t>
            </a:r>
            <a:r>
              <a:rPr lang="en-US" dirty="0"/>
              <a:t>will have a 60 day public comment period (ending April 2, 2019)</a:t>
            </a:r>
          </a:p>
          <a:p>
            <a:r>
              <a:rPr lang="en-US" dirty="0"/>
              <a:t>Proposed rule could cut 755,000 low-income Americans from SNAP (50% of childless working-age adults do not live in an area with waivers), thus saving $15 billion over ten years.  </a:t>
            </a:r>
          </a:p>
          <a:p>
            <a:endParaRPr lang="en-US" dirty="0"/>
          </a:p>
          <a:p>
            <a:endParaRPr lang="en-US" dirty="0"/>
          </a:p>
          <a:p>
            <a:pPr lvl="1"/>
            <a:endParaRPr lang="en-US" dirty="0"/>
          </a:p>
          <a:p>
            <a:endParaRPr lang="en-US" dirty="0"/>
          </a:p>
          <a:p>
            <a:endParaRPr lang="en-US" dirty="0"/>
          </a:p>
          <a:p>
            <a:endParaRPr lang="en-US" dirty="0"/>
          </a:p>
        </p:txBody>
      </p:sp>
      <p:pic>
        <p:nvPicPr>
          <p:cNvPr id="5" name="Picture 2" descr="ttps://brand.ncsu.edu/assets/logos/ncstate-brick-4x1-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05214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95423" y="742535"/>
            <a:ext cx="9144000" cy="2387600"/>
          </a:xfrm>
        </p:spPr>
        <p:txBody>
          <a:bodyPr/>
          <a:lstStyle/>
          <a:p>
            <a:r>
              <a:rPr lang="en-US" sz="4400" b="1" dirty="0"/>
              <a:t>The Child Nutrition Reauthorization Act of 2010, 2015, and ?</a:t>
            </a:r>
          </a:p>
        </p:txBody>
      </p:sp>
      <p:pic>
        <p:nvPicPr>
          <p:cNvPr id="6" name="Picture 2" descr="ttps://brand.ncsu.edu/assets/logos/ncstate-brick-4x1-red.png">
            <a:extLst>
              <a:ext uri="{FF2B5EF4-FFF2-40B4-BE49-F238E27FC236}">
                <a16:creationId xmlns:a16="http://schemas.microsoft.com/office/drawing/2014/main" id="{AB9C9AC0-E95D-FB4A-89C0-650B47870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2B1B9B7-9742-A948-BAB4-BB1C3EE29B5B}"/>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9" name="Picture 2">
            <a:extLst>
              <a:ext uri="{FF2B5EF4-FFF2-40B4-BE49-F238E27FC236}">
                <a16:creationId xmlns:a16="http://schemas.microsoft.com/office/drawing/2014/main" id="{B953AA46-F4C2-3842-A655-27607340524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15" b="97970" l="2344" r="96875"/>
                    </a14:imgEffect>
                  </a14:imgLayer>
                </a14:imgProps>
              </a:ext>
              <a:ext uri="{28A0092B-C50C-407E-A947-70E740481C1C}">
                <a14:useLocalDpi xmlns:a14="http://schemas.microsoft.com/office/drawing/2010/main" val="0"/>
              </a:ext>
            </a:extLst>
          </a:blip>
          <a:srcRect/>
          <a:stretch>
            <a:fillRect/>
          </a:stretch>
        </p:blipFill>
        <p:spPr bwMode="auto">
          <a:xfrm>
            <a:off x="2312963" y="3508063"/>
            <a:ext cx="2667000" cy="205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1.bp.blogspot.com/-UpHfy_9v_KU/TdT-07V3n1I/AAAAAAAAFwc/Bu1bY7zcBb4/s1600/French%2Btoast%2Bagain.4.21.10%2B001.jpg">
            <a:extLst>
              <a:ext uri="{FF2B5EF4-FFF2-40B4-BE49-F238E27FC236}">
                <a16:creationId xmlns:a16="http://schemas.microsoft.com/office/drawing/2014/main" id="{89EF935C-2F37-B54A-A6B1-FBD6C19BB0F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917" b="95625" l="655" r="100000"/>
                    </a14:imgEffect>
                  </a14:imgLayer>
                </a14:imgProps>
              </a:ext>
              <a:ext uri="{28A0092B-C50C-407E-A947-70E740481C1C}">
                <a14:useLocalDpi xmlns:a14="http://schemas.microsoft.com/office/drawing/2010/main" val="0"/>
              </a:ext>
            </a:extLst>
          </a:blip>
          <a:srcRect/>
          <a:stretch>
            <a:fillRect/>
          </a:stretch>
        </p:blipFill>
        <p:spPr bwMode="auto">
          <a:xfrm>
            <a:off x="6469966" y="3415369"/>
            <a:ext cx="2800643" cy="220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CNR: Federal School Meal Programs</a:t>
            </a:r>
          </a:p>
        </p:txBody>
      </p:sp>
      <p:sp>
        <p:nvSpPr>
          <p:cNvPr id="3" name="Content Placeholder 2"/>
          <p:cNvSpPr>
            <a:spLocks noGrp="1"/>
          </p:cNvSpPr>
          <p:nvPr>
            <p:ph idx="1"/>
          </p:nvPr>
        </p:nvSpPr>
        <p:spPr>
          <a:xfrm>
            <a:off x="838200" y="1690688"/>
            <a:ext cx="10515600" cy="4746902"/>
          </a:xfrm>
        </p:spPr>
        <p:txBody>
          <a:bodyPr>
            <a:normAutofit fontScale="92500"/>
          </a:bodyPr>
          <a:lstStyle/>
          <a:p>
            <a:r>
              <a:rPr lang="en-US" sz="3000" dirty="0"/>
              <a:t>The USDA operates meal programs that provide food assistance to schools and childcare institutions that are reauthorized every 5 years</a:t>
            </a:r>
          </a:p>
          <a:p>
            <a:r>
              <a:rPr lang="en-US" sz="3000" dirty="0"/>
              <a:t>Programs include:</a:t>
            </a:r>
          </a:p>
          <a:p>
            <a:pPr lvl="1">
              <a:spcBef>
                <a:spcPts val="600"/>
              </a:spcBef>
              <a:spcAft>
                <a:spcPts val="600"/>
              </a:spcAft>
              <a:buFont typeface="Courier New" panose="02070309020205020404" pitchFamily="49" charset="0"/>
              <a:buChar char="o"/>
            </a:pPr>
            <a:r>
              <a:rPr lang="en-US" sz="2600" dirty="0"/>
              <a:t>National School Breakfast (NSLP) </a:t>
            </a:r>
          </a:p>
          <a:p>
            <a:pPr lvl="1">
              <a:spcBef>
                <a:spcPts val="600"/>
              </a:spcBef>
              <a:spcAft>
                <a:spcPts val="600"/>
              </a:spcAft>
              <a:buFont typeface="Courier New" panose="02070309020205020404" pitchFamily="49" charset="0"/>
              <a:buChar char="o"/>
            </a:pPr>
            <a:r>
              <a:rPr lang="en-US" sz="2600" dirty="0"/>
              <a:t>National School Lunch (NSBP)</a:t>
            </a:r>
          </a:p>
          <a:p>
            <a:pPr lvl="1">
              <a:spcBef>
                <a:spcPts val="600"/>
              </a:spcBef>
              <a:spcAft>
                <a:spcPts val="600"/>
              </a:spcAft>
              <a:buFont typeface="Courier New" panose="02070309020205020404" pitchFamily="49" charset="0"/>
              <a:buChar char="o"/>
            </a:pPr>
            <a:r>
              <a:rPr lang="en-US" sz="2600" dirty="0"/>
              <a:t>Fresh Fruit and Vegetable Program (FFVP) </a:t>
            </a:r>
          </a:p>
          <a:p>
            <a:pPr lvl="1" eaLnBrk="0" hangingPunct="0">
              <a:spcBef>
                <a:spcPts val="600"/>
              </a:spcBef>
              <a:spcAft>
                <a:spcPts val="600"/>
              </a:spcAft>
              <a:buFont typeface="Courier New" panose="02070309020205020404" pitchFamily="49" charset="0"/>
              <a:buChar char="o"/>
            </a:pPr>
            <a:r>
              <a:rPr lang="en-US" sz="2600" dirty="0"/>
              <a:t>Farm to School (FTS) </a:t>
            </a:r>
            <a:endParaRPr lang="en-US" sz="2600" dirty="0">
              <a:solidFill>
                <a:prstClr val="black"/>
              </a:solidFill>
            </a:endParaRPr>
          </a:p>
          <a:p>
            <a:pPr lvl="1" eaLnBrk="0" hangingPunct="0">
              <a:spcBef>
                <a:spcPts val="600"/>
              </a:spcBef>
              <a:spcAft>
                <a:spcPts val="600"/>
              </a:spcAft>
              <a:buFont typeface="Courier New" panose="02070309020205020404" pitchFamily="49" charset="0"/>
              <a:buChar char="o"/>
            </a:pPr>
            <a:r>
              <a:rPr lang="en-US" sz="2600" dirty="0">
                <a:solidFill>
                  <a:prstClr val="black"/>
                </a:solidFill>
              </a:rPr>
              <a:t>Summer Meals (SMP) </a:t>
            </a:r>
          </a:p>
          <a:p>
            <a:pPr lvl="1" eaLnBrk="0" hangingPunct="0">
              <a:spcBef>
                <a:spcPts val="600"/>
              </a:spcBef>
              <a:spcAft>
                <a:spcPts val="600"/>
              </a:spcAft>
              <a:buFont typeface="Courier New" panose="02070309020205020404" pitchFamily="49" charset="0"/>
              <a:buChar char="o"/>
            </a:pPr>
            <a:r>
              <a:rPr lang="en-US" sz="2600" dirty="0"/>
              <a:t>Child and Adult Care Food Program (CACFP)</a:t>
            </a:r>
            <a:endParaRPr lang="en-US" sz="2600" dirty="0">
              <a:solidFill>
                <a:prstClr val="black"/>
              </a:solidFill>
            </a:endParaRPr>
          </a:p>
          <a:p>
            <a:pPr lvl="1" eaLnBrk="0" hangingPunct="0">
              <a:spcBef>
                <a:spcPts val="600"/>
              </a:spcBef>
              <a:spcAft>
                <a:spcPts val="600"/>
              </a:spcAft>
              <a:buFont typeface="Courier New" panose="02070309020205020404" pitchFamily="49" charset="0"/>
              <a:buChar char="o"/>
            </a:pPr>
            <a:r>
              <a:rPr lang="en-US" sz="2600" dirty="0">
                <a:solidFill>
                  <a:prstClr val="black"/>
                </a:solidFill>
              </a:rPr>
              <a:t>Special Supplemental Program for Women, Infants and Children (WIC) </a:t>
            </a:r>
            <a:endParaRPr lang="en-US" sz="2600" dirty="0"/>
          </a:p>
        </p:txBody>
      </p:sp>
      <p:pic>
        <p:nvPicPr>
          <p:cNvPr id="6" name="Picture 2" descr="ttps://brand.ncsu.edu/assets/logos/ncstate-brick-4x1-red.png">
            <a:extLst>
              <a:ext uri="{FF2B5EF4-FFF2-40B4-BE49-F238E27FC236}">
                <a16:creationId xmlns:a16="http://schemas.microsoft.com/office/drawing/2014/main" id="{0256FD77-3D68-2340-9AF5-4F46CF48F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92E7CA-CEF4-784A-B205-6EC073F3B867}"/>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60763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National School Lunch Program</a:t>
            </a:r>
          </a:p>
        </p:txBody>
      </p:sp>
      <p:sp>
        <p:nvSpPr>
          <p:cNvPr id="3" name="Content Placeholder 2"/>
          <p:cNvSpPr>
            <a:spLocks noGrp="1"/>
          </p:cNvSpPr>
          <p:nvPr>
            <p:ph idx="1"/>
          </p:nvPr>
        </p:nvSpPr>
        <p:spPr>
          <a:xfrm>
            <a:off x="838200" y="1690687"/>
            <a:ext cx="10515600" cy="4695825"/>
          </a:xfrm>
        </p:spPr>
        <p:txBody>
          <a:bodyPr>
            <a:normAutofit fontScale="92500" lnSpcReduction="10000"/>
          </a:bodyPr>
          <a:lstStyle/>
          <a:p>
            <a:pPr marL="342900" lvl="1" indent="-342900">
              <a:buFont typeface="Arial" pitchFamily="34" charset="0"/>
              <a:buChar char="•"/>
            </a:pPr>
            <a:r>
              <a:rPr lang="en-US" sz="3200" dirty="0"/>
              <a:t>Founded in 1946 in response to military needs stemming from World War II</a:t>
            </a:r>
          </a:p>
          <a:p>
            <a:pPr marL="857250" lvl="2" indent="-457200">
              <a:buFont typeface="Courier New" panose="02070309020205020404" pitchFamily="49" charset="0"/>
              <a:buChar char="o"/>
            </a:pPr>
            <a:r>
              <a:rPr lang="en-US" sz="2800" dirty="0"/>
              <a:t>40% of young adults not qualified for service were malnourished </a:t>
            </a:r>
            <a:endParaRPr lang="en-US" sz="3200" dirty="0"/>
          </a:p>
          <a:p>
            <a:r>
              <a:rPr lang="en-US" sz="3200" dirty="0"/>
              <a:t>Schools participating in NSLP make decisions about how to design meals and set prices</a:t>
            </a:r>
          </a:p>
          <a:p>
            <a:pPr lvl="1">
              <a:buFont typeface="Courier New" panose="02070309020205020404" pitchFamily="49" charset="0"/>
              <a:buChar char="o"/>
            </a:pPr>
            <a:r>
              <a:rPr lang="en-US" sz="2800" dirty="0"/>
              <a:t>Schools receive cash subsidies and commodity foods from the USDA</a:t>
            </a:r>
          </a:p>
          <a:p>
            <a:r>
              <a:rPr lang="en-US" sz="3200" dirty="0"/>
              <a:t>USDA dictates operational rules and implementation process</a:t>
            </a:r>
          </a:p>
          <a:p>
            <a:r>
              <a:rPr lang="en-US" sz="3200" dirty="0"/>
              <a:t>Schools are allowed to sell </a:t>
            </a:r>
            <a:r>
              <a:rPr lang="en-US" sz="3200" i="1" dirty="0"/>
              <a:t>competitive foods</a:t>
            </a:r>
            <a:r>
              <a:rPr lang="en-US" sz="3200" dirty="0"/>
              <a:t>, which are sold outside of and in competition with the NSLP</a:t>
            </a:r>
          </a:p>
          <a:p>
            <a:pPr lvl="1">
              <a:buFont typeface="Courier New" panose="02070309020205020404" pitchFamily="49" charset="0"/>
              <a:buChar char="o"/>
            </a:pPr>
            <a:r>
              <a:rPr lang="en-US" sz="2800" dirty="0"/>
              <a:t>Examples: vending machines, student stores, </a:t>
            </a:r>
            <a:r>
              <a:rPr lang="en-US" sz="2800" dirty="0" err="1"/>
              <a:t>á</a:t>
            </a:r>
            <a:r>
              <a:rPr lang="en-US" sz="2800" dirty="0"/>
              <a:t> la carte items, fundraisers </a:t>
            </a:r>
          </a:p>
          <a:p>
            <a:endParaRPr lang="en-US" dirty="0"/>
          </a:p>
        </p:txBody>
      </p:sp>
      <p:pic>
        <p:nvPicPr>
          <p:cNvPr id="4" name="Picture 2" descr="ttps://brand.ncsu.edu/assets/logos/ncstate-brick-4x1-red.png">
            <a:extLst>
              <a:ext uri="{FF2B5EF4-FFF2-40B4-BE49-F238E27FC236}">
                <a16:creationId xmlns:a16="http://schemas.microsoft.com/office/drawing/2014/main" id="{9D03904B-5408-334A-A40F-8395FE098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1ECB25-AAF0-8849-AE60-54D443889A68}"/>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21300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Congress Committees Responsible for CNR</a:t>
            </a:r>
          </a:p>
        </p:txBody>
      </p:sp>
      <p:sp>
        <p:nvSpPr>
          <p:cNvPr id="3" name="Content Placeholder 2"/>
          <p:cNvSpPr>
            <a:spLocks noGrp="1"/>
          </p:cNvSpPr>
          <p:nvPr>
            <p:ph idx="1"/>
          </p:nvPr>
        </p:nvSpPr>
        <p:spPr/>
        <p:txBody>
          <a:bodyPr>
            <a:normAutofit/>
          </a:bodyPr>
          <a:lstStyle/>
          <a:p>
            <a:r>
              <a:rPr lang="en-US" sz="3200" dirty="0"/>
              <a:t>House of Representatives</a:t>
            </a:r>
          </a:p>
          <a:p>
            <a:pPr lvl="2">
              <a:buFont typeface="Courier New" panose="02070309020205020404" pitchFamily="49" charset="0"/>
              <a:buChar char="o"/>
            </a:pPr>
            <a:r>
              <a:rPr lang="en-US" sz="2800" dirty="0"/>
              <a:t>House Education and the Workforce's Subcommittee on Early Childhood, Elementary, and Secondary Education </a:t>
            </a:r>
          </a:p>
          <a:p>
            <a:r>
              <a:rPr lang="en-US" sz="3200" dirty="0"/>
              <a:t>Senate</a:t>
            </a:r>
          </a:p>
          <a:p>
            <a:pPr lvl="2">
              <a:buFont typeface="Courier New" panose="02070309020205020404" pitchFamily="49" charset="0"/>
              <a:buChar char="o"/>
            </a:pPr>
            <a:r>
              <a:rPr lang="en-US" sz="2800" dirty="0"/>
              <a:t>Senate Agriculture, Nutrition and Forestry's Subcommittee on Nutrition, Specialty Crops, Food and Agricultural Research has jurisdiction over the programs</a:t>
            </a:r>
          </a:p>
        </p:txBody>
      </p:sp>
      <p:pic>
        <p:nvPicPr>
          <p:cNvPr id="4" name="Picture 2" descr="ttps://brand.ncsu.edu/assets/logos/ncstate-brick-4x1-red.png">
            <a:extLst>
              <a:ext uri="{FF2B5EF4-FFF2-40B4-BE49-F238E27FC236}">
                <a16:creationId xmlns:a16="http://schemas.microsoft.com/office/drawing/2014/main" id="{DDF1D276-71EE-A54F-A9B7-B554DCE16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207CA0-3BEF-E94C-8221-D82C326D9787}"/>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50062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369748"/>
            <a:ext cx="11678653" cy="1325563"/>
          </a:xfrm>
        </p:spPr>
        <p:txBody>
          <a:bodyPr>
            <a:normAutofit/>
          </a:bodyPr>
          <a:lstStyle/>
          <a:p>
            <a:r>
              <a:rPr lang="en-US" b="1" dirty="0"/>
              <a:t>CNR 2010: Healthy, Hunger-Free Kids Act</a:t>
            </a:r>
          </a:p>
        </p:txBody>
      </p:sp>
      <p:sp>
        <p:nvSpPr>
          <p:cNvPr id="3" name="Content Placeholder 2"/>
          <p:cNvSpPr>
            <a:spLocks noGrp="1"/>
          </p:cNvSpPr>
          <p:nvPr>
            <p:ph idx="1"/>
          </p:nvPr>
        </p:nvSpPr>
        <p:spPr>
          <a:xfrm>
            <a:off x="734518" y="1825625"/>
            <a:ext cx="6715593" cy="4351338"/>
          </a:xfrm>
        </p:spPr>
        <p:txBody>
          <a:bodyPr>
            <a:normAutofit fontScale="92500" lnSpcReduction="20000"/>
          </a:bodyPr>
          <a:lstStyle/>
          <a:p>
            <a:r>
              <a:rPr lang="en-US" sz="3200" dirty="0"/>
              <a:t>To combat  rising childhood obesity rates Congress passed the Healthy, Hunger-Free Kids Act (HHFKA) of 2010</a:t>
            </a:r>
          </a:p>
          <a:p>
            <a:r>
              <a:rPr lang="en-US" sz="3200" dirty="0"/>
              <a:t>HHFKA developed stronger school nutrition standards </a:t>
            </a:r>
          </a:p>
          <a:p>
            <a:pPr lvl="0"/>
            <a:r>
              <a:rPr lang="en-US" sz="3200" dirty="0"/>
              <a:t>Was unanimously</a:t>
            </a:r>
            <a:r>
              <a:rPr lang="en-US" sz="3200" b="1" dirty="0"/>
              <a:t> </a:t>
            </a:r>
            <a:r>
              <a:rPr lang="en-US" sz="3200" dirty="0"/>
              <a:t>supported in the Senate and received bipartisan support in the House</a:t>
            </a:r>
          </a:p>
          <a:p>
            <a:pPr lvl="0"/>
            <a:r>
              <a:rPr lang="en-US" sz="3200" dirty="0"/>
              <a:t>Formally included policy, systems, and environmental change initiatives (PSE) in the SNAP-Ed program</a:t>
            </a:r>
          </a:p>
        </p:txBody>
      </p:sp>
      <p:sp>
        <p:nvSpPr>
          <p:cNvPr id="5" name="Slide Number Placeholder 4"/>
          <p:cNvSpPr>
            <a:spLocks noGrp="1"/>
          </p:cNvSpPr>
          <p:nvPr>
            <p:ph type="sldNum" sz="quarter" idx="12"/>
          </p:nvPr>
        </p:nvSpPr>
        <p:spPr/>
        <p:txBody>
          <a:bodyPr/>
          <a:lstStyle/>
          <a:p>
            <a:fld id="{38576973-0E0F-4664-838C-B8EE615B1E58}" type="slidenum">
              <a:rPr lang="en-US" smtClean="0"/>
              <a:t>26</a:t>
            </a:fld>
            <a:endParaRPr lang="en-US"/>
          </a:p>
        </p:txBody>
      </p:sp>
      <p:sp>
        <p:nvSpPr>
          <p:cNvPr id="4" name="TextBox 3"/>
          <p:cNvSpPr txBox="1"/>
          <p:nvPr/>
        </p:nvSpPr>
        <p:spPr>
          <a:xfrm>
            <a:off x="1524000" y="6564868"/>
            <a:ext cx="7924800" cy="369332"/>
          </a:xfrm>
          <a:prstGeom prst="rect">
            <a:avLst/>
          </a:prstGeom>
          <a:noFill/>
        </p:spPr>
        <p:txBody>
          <a:bodyPr wrap="square" rtlCol="0">
            <a:spAutoFit/>
          </a:bodyPr>
          <a:lstStyle/>
          <a:p>
            <a:r>
              <a:rPr lang="en-US" dirty="0"/>
              <a:t>*</a:t>
            </a:r>
          </a:p>
        </p:txBody>
      </p:sp>
      <p:pic>
        <p:nvPicPr>
          <p:cNvPr id="6" name="Picture 2" descr="ttps://brand.ncsu.edu/assets/logos/ncstate-brick-4x1-red.png">
            <a:extLst>
              <a:ext uri="{FF2B5EF4-FFF2-40B4-BE49-F238E27FC236}">
                <a16:creationId xmlns:a16="http://schemas.microsoft.com/office/drawing/2014/main" id="{32EE0D99-FDC6-7046-87E7-2C30308A9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AE33DD-023A-C144-B7EA-99A6201B9DF6}"/>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8" name="Picture 7" descr="healthy-kids_signing_LJ-0082.jpg">
            <a:extLst>
              <a:ext uri="{FF2B5EF4-FFF2-40B4-BE49-F238E27FC236}">
                <a16:creationId xmlns:a16="http://schemas.microsoft.com/office/drawing/2014/main" id="{C8E393EC-A0CA-4243-84F9-A5D14FD84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259" y="2278985"/>
            <a:ext cx="4341928" cy="2797804"/>
          </a:xfrm>
          <a:prstGeom prst="rect">
            <a:avLst/>
          </a:prstGeom>
        </p:spPr>
      </p:pic>
    </p:spTree>
    <p:extLst>
      <p:ext uri="{BB962C8B-B14F-4D97-AF65-F5344CB8AC3E}">
        <p14:creationId xmlns:p14="http://schemas.microsoft.com/office/powerpoint/2010/main" val="2048592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12806680" cy="1325563"/>
          </a:xfrm>
        </p:spPr>
        <p:txBody>
          <a:bodyPr>
            <a:noAutofit/>
          </a:bodyPr>
          <a:lstStyle/>
          <a:p>
            <a:pPr algn="ctr">
              <a:lnSpc>
                <a:spcPct val="100000"/>
              </a:lnSpc>
            </a:pPr>
            <a:r>
              <a:rPr lang="en-US" sz="3600" b="1" dirty="0"/>
              <a:t>Nutrition Standards Before &amp; After HHFKA Implementation</a:t>
            </a:r>
          </a:p>
        </p:txBody>
      </p:sp>
      <p:graphicFrame>
        <p:nvGraphicFramePr>
          <p:cNvPr id="4" name="Table 3"/>
          <p:cNvGraphicFramePr>
            <a:graphicFrameLocks noGrp="1"/>
          </p:cNvGraphicFramePr>
          <p:nvPr>
            <p:extLst>
              <p:ext uri="{D42A27DB-BD31-4B8C-83A1-F6EECF244321}">
                <p14:modId xmlns:p14="http://schemas.microsoft.com/office/powerpoint/2010/main" val="300767792"/>
              </p:ext>
            </p:extLst>
          </p:nvPr>
        </p:nvGraphicFramePr>
        <p:xfrm>
          <a:off x="613410" y="1147679"/>
          <a:ext cx="10965179" cy="5437533"/>
        </p:xfrm>
        <a:graphic>
          <a:graphicData uri="http://schemas.openxmlformats.org/drawingml/2006/table">
            <a:tbl>
              <a:tblPr firstRow="1" firstCol="1" bandRow="1">
                <a:tableStyleId>{5C22544A-7EE6-4342-B048-85BDC9FD1C3A}</a:tableStyleId>
              </a:tblPr>
              <a:tblGrid>
                <a:gridCol w="2164179">
                  <a:extLst>
                    <a:ext uri="{9D8B030D-6E8A-4147-A177-3AD203B41FA5}">
                      <a16:colId xmlns:a16="http://schemas.microsoft.com/office/drawing/2014/main" val="20000"/>
                    </a:ext>
                  </a:extLst>
                </a:gridCol>
                <a:gridCol w="3775293">
                  <a:extLst>
                    <a:ext uri="{9D8B030D-6E8A-4147-A177-3AD203B41FA5}">
                      <a16:colId xmlns:a16="http://schemas.microsoft.com/office/drawing/2014/main" val="20001"/>
                    </a:ext>
                  </a:extLst>
                </a:gridCol>
                <a:gridCol w="5025707">
                  <a:extLst>
                    <a:ext uri="{9D8B030D-6E8A-4147-A177-3AD203B41FA5}">
                      <a16:colId xmlns:a16="http://schemas.microsoft.com/office/drawing/2014/main" val="20002"/>
                    </a:ext>
                  </a:extLst>
                </a:gridCol>
              </a:tblGrid>
              <a:tr h="311959">
                <a:tc>
                  <a:txBody>
                    <a:bodyPr/>
                    <a:lstStyle/>
                    <a:p>
                      <a:pPr marL="0" marR="0">
                        <a:lnSpc>
                          <a:spcPct val="115000"/>
                        </a:lnSpc>
                        <a:spcBef>
                          <a:spcPts val="0"/>
                        </a:spcBef>
                        <a:spcAft>
                          <a:spcPts val="0"/>
                        </a:spcAft>
                      </a:pPr>
                      <a:r>
                        <a:rPr lang="en-US" sz="1600" dirty="0">
                          <a:effectLst/>
                          <a:latin typeface="+mj-lt"/>
                        </a:rPr>
                        <a:t>School Standard</a:t>
                      </a:r>
                      <a:endParaRPr lang="en-US" sz="16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mj-lt"/>
                        </a:rPr>
                        <a:t>Before HHFKA</a:t>
                      </a:r>
                      <a:endParaRPr lang="en-US" sz="16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mj-lt"/>
                        </a:rPr>
                        <a:t>After HHFKA</a:t>
                      </a:r>
                      <a:endParaRPr lang="en-US" sz="1600" dirty="0">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1066250">
                <a:tc>
                  <a:txBody>
                    <a:bodyPr/>
                    <a:lstStyle/>
                    <a:p>
                      <a:pPr marL="0" marR="0">
                        <a:lnSpc>
                          <a:spcPct val="115000"/>
                        </a:lnSpc>
                        <a:spcBef>
                          <a:spcPts val="0"/>
                        </a:spcBef>
                        <a:spcAft>
                          <a:spcPts val="0"/>
                        </a:spcAft>
                      </a:pPr>
                      <a:r>
                        <a:rPr lang="en-US" sz="1600" i="1" dirty="0">
                          <a:effectLst/>
                          <a:latin typeface="+mj-lt"/>
                        </a:rPr>
                        <a:t>Fruits and vegetables</a:t>
                      </a:r>
                    </a:p>
                    <a:p>
                      <a:pPr marL="0" marR="0">
                        <a:lnSpc>
                          <a:spcPct val="115000"/>
                        </a:lnSpc>
                        <a:spcBef>
                          <a:spcPts val="0"/>
                        </a:spcBef>
                        <a:spcAft>
                          <a:spcPts val="0"/>
                        </a:spcAft>
                      </a:pPr>
                      <a:r>
                        <a:rPr lang="en-US" sz="1600" i="1" dirty="0">
                          <a:effectLst/>
                          <a:latin typeface="+mj-lt"/>
                        </a:rPr>
                        <a:t>(F&amp;V)</a:t>
                      </a:r>
                      <a:endParaRPr lang="en-US" sz="1600" i="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Minimum amount of F&amp;V required, but no specifications to what type served</a:t>
                      </a:r>
                      <a:endParaRPr lang="en-US" sz="18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Increase the amount and variety of F&amp;V</a:t>
                      </a:r>
                      <a:r>
                        <a:rPr lang="en-US" sz="1800" baseline="0" dirty="0">
                          <a:effectLst/>
                          <a:latin typeface="+mj-lt"/>
                        </a:rPr>
                        <a:t> </a:t>
                      </a:r>
                      <a:r>
                        <a:rPr lang="en-US" sz="1800" dirty="0">
                          <a:effectLst/>
                          <a:latin typeface="+mj-lt"/>
                        </a:rPr>
                        <a:t>served; students </a:t>
                      </a:r>
                      <a:r>
                        <a:rPr lang="en-US" sz="1800" b="1" dirty="0">
                          <a:effectLst/>
                          <a:latin typeface="+mj-lt"/>
                        </a:rPr>
                        <a:t>required</a:t>
                      </a:r>
                      <a:r>
                        <a:rPr lang="en-US" sz="1800" dirty="0">
                          <a:effectLst/>
                          <a:latin typeface="+mj-lt"/>
                        </a:rPr>
                        <a:t> to select ½ serving of F&amp;V in</a:t>
                      </a:r>
                      <a:r>
                        <a:rPr lang="en-US" sz="1800" baseline="0" dirty="0">
                          <a:effectLst/>
                          <a:latin typeface="+mj-lt"/>
                        </a:rPr>
                        <a:t> order for school to receive federal reimbursement for meal</a:t>
                      </a:r>
                      <a:endParaRPr lang="en-US" sz="1800" dirty="0">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974840">
                <a:tc>
                  <a:txBody>
                    <a:bodyPr/>
                    <a:lstStyle/>
                    <a:p>
                      <a:pPr marL="0" marR="0">
                        <a:lnSpc>
                          <a:spcPct val="115000"/>
                        </a:lnSpc>
                        <a:spcBef>
                          <a:spcPts val="0"/>
                        </a:spcBef>
                        <a:spcAft>
                          <a:spcPts val="0"/>
                        </a:spcAft>
                      </a:pPr>
                      <a:r>
                        <a:rPr lang="en-US" sz="1600" i="1" dirty="0">
                          <a:effectLst/>
                          <a:latin typeface="+mj-lt"/>
                        </a:rPr>
                        <a:t>Whole-grain products</a:t>
                      </a:r>
                      <a:endParaRPr lang="en-US" sz="1600" i="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No requirements; schools encouraged to serve whole-grain products</a:t>
                      </a:r>
                      <a:endParaRPr lang="en-US" sz="18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All</a:t>
                      </a:r>
                      <a:r>
                        <a:rPr lang="en-US" sz="1800" baseline="0" dirty="0">
                          <a:effectLst/>
                          <a:latin typeface="+mj-lt"/>
                        </a:rPr>
                        <a:t> </a:t>
                      </a:r>
                      <a:r>
                        <a:rPr lang="en-US" sz="1800" dirty="0">
                          <a:effectLst/>
                          <a:latin typeface="+mj-lt"/>
                        </a:rPr>
                        <a:t>grains served must be whole grain rich (50%</a:t>
                      </a:r>
                      <a:r>
                        <a:rPr lang="en-US" sz="1800" baseline="0" dirty="0">
                          <a:effectLst/>
                          <a:latin typeface="+mj-lt"/>
                        </a:rPr>
                        <a:t> whole grains)</a:t>
                      </a:r>
                      <a:endParaRPr lang="en-US" sz="1800" dirty="0">
                        <a:effectLst/>
                        <a:latin typeface="+mj-lt"/>
                        <a:ea typeface="Calibri"/>
                        <a:cs typeface="Times New Roman"/>
                      </a:endParaRPr>
                    </a:p>
                  </a:txBody>
                  <a:tcPr marL="68580" marR="68580" marT="0" marB="0"/>
                </a:tc>
                <a:extLst>
                  <a:ext uri="{0D108BD9-81ED-4DB2-BD59-A6C34878D82A}">
                    <a16:rowId xmlns:a16="http://schemas.microsoft.com/office/drawing/2014/main" val="10002"/>
                  </a:ext>
                </a:extLst>
              </a:tr>
              <a:tr h="643400">
                <a:tc>
                  <a:txBody>
                    <a:bodyPr/>
                    <a:lstStyle/>
                    <a:p>
                      <a:pPr marL="0" marR="0">
                        <a:lnSpc>
                          <a:spcPct val="115000"/>
                        </a:lnSpc>
                        <a:spcBef>
                          <a:spcPts val="0"/>
                        </a:spcBef>
                        <a:spcAft>
                          <a:spcPts val="0"/>
                        </a:spcAft>
                      </a:pPr>
                      <a:r>
                        <a:rPr lang="en-US" sz="1600" i="1" dirty="0">
                          <a:effectLst/>
                          <a:latin typeface="+mj-lt"/>
                        </a:rPr>
                        <a:t>Milk</a:t>
                      </a:r>
                      <a:endParaRPr lang="en-US" sz="1600" i="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No requirements</a:t>
                      </a:r>
                      <a:endParaRPr lang="en-US" sz="18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Milk must be lower-fat, such as fat-free or low-fat</a:t>
                      </a:r>
                      <a:endParaRPr lang="en-US" sz="1800" dirty="0">
                        <a:effectLst/>
                        <a:latin typeface="+mj-lt"/>
                        <a:ea typeface="Calibri"/>
                        <a:cs typeface="Times New Roman"/>
                      </a:endParaRPr>
                    </a:p>
                  </a:txBody>
                  <a:tcPr marL="68580" marR="68580" marT="0" marB="0"/>
                </a:tc>
                <a:extLst>
                  <a:ext uri="{0D108BD9-81ED-4DB2-BD59-A6C34878D82A}">
                    <a16:rowId xmlns:a16="http://schemas.microsoft.com/office/drawing/2014/main" val="10003"/>
                  </a:ext>
                </a:extLst>
              </a:tr>
              <a:tr h="520962">
                <a:tc>
                  <a:txBody>
                    <a:bodyPr/>
                    <a:lstStyle/>
                    <a:p>
                      <a:pPr marL="0" marR="0">
                        <a:lnSpc>
                          <a:spcPct val="115000"/>
                        </a:lnSpc>
                        <a:spcBef>
                          <a:spcPts val="0"/>
                        </a:spcBef>
                        <a:spcAft>
                          <a:spcPts val="0"/>
                        </a:spcAft>
                      </a:pPr>
                      <a:r>
                        <a:rPr lang="en-US" sz="1600" i="1" dirty="0">
                          <a:effectLst/>
                          <a:latin typeface="+mj-lt"/>
                        </a:rPr>
                        <a:t>Sodium limits</a:t>
                      </a:r>
                      <a:endParaRPr lang="en-US" sz="1600" i="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No requirements</a:t>
                      </a:r>
                      <a:endParaRPr lang="en-US" sz="18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Lowered gradually in </a:t>
                      </a:r>
                      <a:r>
                        <a:rPr lang="en-US" sz="1800" baseline="0" dirty="0">
                          <a:effectLst/>
                          <a:latin typeface="+mj-lt"/>
                        </a:rPr>
                        <a:t>3 phases over : Target 1, Target 2, and Target 3</a:t>
                      </a:r>
                      <a:endParaRPr lang="en-US" sz="1800" dirty="0">
                        <a:effectLst/>
                        <a:latin typeface="+mj-lt"/>
                        <a:ea typeface="Calibri"/>
                        <a:cs typeface="Times New Roman"/>
                      </a:endParaRPr>
                    </a:p>
                  </a:txBody>
                  <a:tcPr marL="68580" marR="68580" marT="0" marB="0"/>
                </a:tc>
                <a:extLst>
                  <a:ext uri="{0D108BD9-81ED-4DB2-BD59-A6C34878D82A}">
                    <a16:rowId xmlns:a16="http://schemas.microsoft.com/office/drawing/2014/main" val="10004"/>
                  </a:ext>
                </a:extLst>
              </a:tr>
              <a:tr h="1828690">
                <a:tc>
                  <a:txBody>
                    <a:bodyPr/>
                    <a:lstStyle/>
                    <a:p>
                      <a:pPr marL="0" marR="0">
                        <a:lnSpc>
                          <a:spcPct val="115000"/>
                        </a:lnSpc>
                        <a:spcBef>
                          <a:spcPts val="0"/>
                        </a:spcBef>
                        <a:spcAft>
                          <a:spcPts val="0"/>
                        </a:spcAft>
                      </a:pPr>
                      <a:r>
                        <a:rPr lang="en-US" sz="1600" i="1" dirty="0">
                          <a:effectLst/>
                          <a:latin typeface="+mj-lt"/>
                        </a:rPr>
                        <a:t>Competitive foods</a:t>
                      </a:r>
                      <a:endParaRPr lang="en-US" sz="1600" i="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No requirements, with the exception of “foods of minimal nutritional value”</a:t>
                      </a:r>
                      <a:endParaRPr lang="en-US" sz="18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j-lt"/>
                        </a:rPr>
                        <a:t>Items must contain &gt;50% whole grains OR have them as the 1st ingredient OR have the 1st ingredient be fruits, vegetables, dairy or protein OR be a combination food that contains at least ¼ cup fruit and/or vegetable</a:t>
                      </a:r>
                      <a:endParaRPr lang="en-US" sz="1800" dirty="0">
                        <a:effectLst/>
                        <a:latin typeface="+mj-lt"/>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1086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HHFKA Exemptions &amp; Loopholes</a:t>
            </a:r>
          </a:p>
        </p:txBody>
      </p:sp>
      <p:graphicFrame>
        <p:nvGraphicFramePr>
          <p:cNvPr id="4" name="Table 3"/>
          <p:cNvGraphicFramePr>
            <a:graphicFrameLocks noGrp="1"/>
          </p:cNvGraphicFramePr>
          <p:nvPr>
            <p:extLst>
              <p:ext uri="{D42A27DB-BD31-4B8C-83A1-F6EECF244321}">
                <p14:modId xmlns:p14="http://schemas.microsoft.com/office/powerpoint/2010/main" val="4126344655"/>
              </p:ext>
            </p:extLst>
          </p:nvPr>
        </p:nvGraphicFramePr>
        <p:xfrm>
          <a:off x="1012136" y="1575694"/>
          <a:ext cx="5912854" cy="4639881"/>
        </p:xfrm>
        <a:graphic>
          <a:graphicData uri="http://schemas.openxmlformats.org/drawingml/2006/table">
            <a:tbl>
              <a:tblPr firstRow="1" firstCol="1" bandRow="1">
                <a:tableStyleId>{5C22544A-7EE6-4342-B048-85BDC9FD1C3A}</a:tableStyleId>
              </a:tblPr>
              <a:tblGrid>
                <a:gridCol w="1970952">
                  <a:extLst>
                    <a:ext uri="{9D8B030D-6E8A-4147-A177-3AD203B41FA5}">
                      <a16:colId xmlns:a16="http://schemas.microsoft.com/office/drawing/2014/main" val="20000"/>
                    </a:ext>
                  </a:extLst>
                </a:gridCol>
                <a:gridCol w="3941902">
                  <a:extLst>
                    <a:ext uri="{9D8B030D-6E8A-4147-A177-3AD203B41FA5}">
                      <a16:colId xmlns:a16="http://schemas.microsoft.com/office/drawing/2014/main" val="20001"/>
                    </a:ext>
                  </a:extLst>
                </a:gridCol>
              </a:tblGrid>
              <a:tr h="610054">
                <a:tc>
                  <a:txBody>
                    <a:bodyPr/>
                    <a:lstStyle/>
                    <a:p>
                      <a:pPr marL="0" marR="0">
                        <a:lnSpc>
                          <a:spcPct val="115000"/>
                        </a:lnSpc>
                        <a:spcBef>
                          <a:spcPts val="0"/>
                        </a:spcBef>
                        <a:spcAft>
                          <a:spcPts val="0"/>
                        </a:spcAft>
                      </a:pPr>
                      <a:r>
                        <a:rPr lang="en-US" sz="2400" dirty="0">
                          <a:effectLst/>
                        </a:rPr>
                        <a:t>Standard</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Exemptions/ Loopholes</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38529">
                <a:tc>
                  <a:txBody>
                    <a:bodyPr/>
                    <a:lstStyle/>
                    <a:p>
                      <a:pPr marL="0" marR="0">
                        <a:lnSpc>
                          <a:spcPct val="115000"/>
                        </a:lnSpc>
                        <a:spcBef>
                          <a:spcPts val="0"/>
                        </a:spcBef>
                        <a:spcAft>
                          <a:spcPts val="0"/>
                        </a:spcAft>
                      </a:pPr>
                      <a:r>
                        <a:rPr lang="en-US" sz="2000" i="1" dirty="0">
                          <a:effectLst/>
                        </a:rPr>
                        <a:t>Fruits and vegetables</a:t>
                      </a:r>
                      <a:endParaRPr lang="en-US" sz="2000" i="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100% Fruit juice and fruits packed in extra light or light syrup are counted as “fruit”</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10054">
                <a:tc>
                  <a:txBody>
                    <a:bodyPr/>
                    <a:lstStyle/>
                    <a:p>
                      <a:pPr marL="0" marR="0">
                        <a:lnSpc>
                          <a:spcPct val="115000"/>
                        </a:lnSpc>
                        <a:spcBef>
                          <a:spcPts val="0"/>
                        </a:spcBef>
                        <a:spcAft>
                          <a:spcPts val="0"/>
                        </a:spcAft>
                      </a:pPr>
                      <a:r>
                        <a:rPr lang="en-US" sz="2000" i="1">
                          <a:effectLst/>
                        </a:rPr>
                        <a:t>Milk</a:t>
                      </a:r>
                      <a:endParaRPr lang="en-US" sz="2000" i="1">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Fat-free flavored milk is permitted</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81244">
                <a:tc>
                  <a:txBody>
                    <a:bodyPr/>
                    <a:lstStyle/>
                    <a:p>
                      <a:pPr marL="0" marR="0">
                        <a:lnSpc>
                          <a:spcPct val="115000"/>
                        </a:lnSpc>
                        <a:spcBef>
                          <a:spcPts val="0"/>
                        </a:spcBef>
                        <a:spcAft>
                          <a:spcPts val="0"/>
                        </a:spcAft>
                      </a:pPr>
                      <a:r>
                        <a:rPr lang="en-US" sz="2000" i="1" dirty="0">
                          <a:effectLst/>
                        </a:rPr>
                        <a:t>Competitive foods</a:t>
                      </a:r>
                      <a:endParaRPr lang="en-US" sz="2000" i="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Combination foods that include ¼ cup fruit or vegetable can include pizza, mashed potatoes with gravy, Caesar salad, cheeseburgers, macaroni and cheese, corn dogs, </a:t>
                      </a:r>
                      <a:r>
                        <a:rPr lang="en-US" sz="2000" dirty="0" err="1">
                          <a:effectLst/>
                        </a:rPr>
                        <a:t>ect</a:t>
                      </a:r>
                      <a:r>
                        <a:rPr lang="en-US" sz="2000" dirty="0">
                          <a:effectLst/>
                        </a:rPr>
                        <a:t>.</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7" name="Picture 20" descr="http://a.hilanddairy.envoydev.com/sites/default/files/schoolmilk_ffchoco_8oz.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28" b="93972" l="36526" r="71047"/>
                    </a14:imgEffect>
                  </a14:imgLayer>
                </a14:imgProps>
              </a:ext>
              <a:ext uri="{28A0092B-C50C-407E-A947-70E740481C1C}">
                <a14:useLocalDpi xmlns:a14="http://schemas.microsoft.com/office/drawing/2010/main" val="0"/>
              </a:ext>
            </a:extLst>
          </a:blip>
          <a:srcRect l="36918" t="6617" r="28768" b="4665"/>
          <a:stretch/>
        </p:blipFill>
        <p:spPr bwMode="auto">
          <a:xfrm>
            <a:off x="7271281" y="3220475"/>
            <a:ext cx="850918" cy="1384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ttp://a.hilanddairy.envoydev.com/sites/default/files/schoolmilk_ffskim_8oz.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511" b="94681" l="35189" r="71047"/>
                    </a14:imgEffect>
                  </a14:imgLayer>
                </a14:imgProps>
              </a:ext>
              <a:ext uri="{28A0092B-C50C-407E-A947-70E740481C1C}">
                <a14:useLocalDpi xmlns:a14="http://schemas.microsoft.com/office/drawing/2010/main" val="0"/>
              </a:ext>
            </a:extLst>
          </a:blip>
          <a:srcRect l="35577" t="9364" r="28846" b="5071"/>
          <a:stretch/>
        </p:blipFill>
        <p:spPr bwMode="auto">
          <a:xfrm>
            <a:off x="9461643" y="3213669"/>
            <a:ext cx="919231" cy="13908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upload.wikimedia.org/wikipedia/commons/8/88/Bright_red_tomato_and_cross_section02.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873" b="79944" l="50125" r="92813"/>
                    </a14:imgEffect>
                  </a14:imgLayer>
                </a14:imgProps>
              </a:ext>
              <a:ext uri="{28A0092B-C50C-407E-A947-70E740481C1C}">
                <a14:useLocalDpi xmlns:a14="http://schemas.microsoft.com/office/drawing/2010/main" val="0"/>
              </a:ext>
            </a:extLst>
          </a:blip>
          <a:srcRect l="50000" t="6594" r="5775" b="17692"/>
          <a:stretch/>
        </p:blipFill>
        <p:spPr bwMode="auto">
          <a:xfrm>
            <a:off x="9433568" y="4972269"/>
            <a:ext cx="1087892" cy="1243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images.nymag.com/images/2/daily/2009/01/20090126_pizza_250x375.jpg"/>
          <p:cNvPicPr>
            <a:picLocks noChangeAspect="1" noChangeArrowheads="1"/>
          </p:cNvPicPr>
          <p:nvPr/>
        </p:nvPicPr>
        <p:blipFill rotWithShape="1">
          <a:blip r:embed="rId9">
            <a:extLst>
              <a:ext uri="{28A0092B-C50C-407E-A947-70E740481C1C}">
                <a14:useLocalDpi xmlns:a14="http://schemas.microsoft.com/office/drawing/2010/main" val="0"/>
              </a:ext>
            </a:extLst>
          </a:blip>
          <a:srcRect t="8311" b="6008"/>
          <a:stretch/>
        </p:blipFill>
        <p:spPr bwMode="auto">
          <a:xfrm>
            <a:off x="7092460" y="4863918"/>
            <a:ext cx="1184692" cy="1522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oneycrisp-Apple.jpg"/>
          <p:cNvPicPr>
            <a:picLocks noChangeAspect="1" noChangeArrowheads="1"/>
          </p:cNvPicPr>
          <p:nvPr/>
        </p:nvPicPr>
        <p:blipFill rotWithShape="1">
          <a:blip r:embed="rId10">
            <a:extLst>
              <a:ext uri="{28A0092B-C50C-407E-A947-70E740481C1C}">
                <a14:useLocalDpi xmlns:a14="http://schemas.microsoft.com/office/drawing/2010/main" val="0"/>
              </a:ext>
            </a:extLst>
          </a:blip>
          <a:srcRect l="6950" t="6143" r="4757"/>
          <a:stretch/>
        </p:blipFill>
        <p:spPr bwMode="auto">
          <a:xfrm>
            <a:off x="9267789" y="1676650"/>
            <a:ext cx="1085011" cy="1043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www.betterbeveragefinder.org/media/uploads/mott-s-100--apple-juice_ful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819" t="5834" r="6168" b="5333"/>
          <a:stretch/>
        </p:blipFill>
        <p:spPr bwMode="auto">
          <a:xfrm>
            <a:off x="7397260" y="1589752"/>
            <a:ext cx="665835" cy="1285603"/>
          </a:xfrm>
          <a:prstGeom prst="rect">
            <a:avLst/>
          </a:prstGeom>
          <a:noFill/>
          <a:extLst>
            <a:ext uri="{909E8E84-426E-40DD-AFC4-6F175D3DCCD1}">
              <a14:hiddenFill xmlns:a14="http://schemas.microsoft.com/office/drawing/2010/main">
                <a:solidFill>
                  <a:srgbClr val="FFFFFF"/>
                </a:solidFill>
              </a14:hiddenFill>
            </a:ext>
          </a:extLst>
        </p:spPr>
      </p:pic>
      <p:sp>
        <p:nvSpPr>
          <p:cNvPr id="5" name="Equal 4"/>
          <p:cNvSpPr/>
          <p:nvPr/>
        </p:nvSpPr>
        <p:spPr>
          <a:xfrm>
            <a:off x="8277152" y="1937471"/>
            <a:ext cx="762000" cy="521641"/>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Equal 13"/>
          <p:cNvSpPr/>
          <p:nvPr/>
        </p:nvSpPr>
        <p:spPr>
          <a:xfrm>
            <a:off x="8353352" y="3691832"/>
            <a:ext cx="762000" cy="521641"/>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qual 14"/>
          <p:cNvSpPr/>
          <p:nvPr/>
        </p:nvSpPr>
        <p:spPr>
          <a:xfrm>
            <a:off x="8386790" y="5333102"/>
            <a:ext cx="762000" cy="521641"/>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2" descr="ttps://brand.ncsu.edu/assets/logos/ncstate-brick-4x1-red.png">
            <a:extLst>
              <a:ext uri="{FF2B5EF4-FFF2-40B4-BE49-F238E27FC236}">
                <a16:creationId xmlns:a16="http://schemas.microsoft.com/office/drawing/2014/main" id="{439F0F6C-73EA-2C4D-92AB-0AF8A7E0FA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0DB77DB-43F8-714B-BC36-CE979A220543}"/>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07963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87089"/>
            <a:ext cx="10515600" cy="1325563"/>
          </a:xfrm>
        </p:spPr>
        <p:txBody>
          <a:bodyPr/>
          <a:lstStyle/>
          <a:p>
            <a:r>
              <a:rPr lang="en-US" b="1" dirty="0"/>
              <a:t>Arguments For &amp; Against HHFKA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4224539"/>
              </p:ext>
            </p:extLst>
          </p:nvPr>
        </p:nvGraphicFramePr>
        <p:xfrm>
          <a:off x="304800" y="1512652"/>
          <a:ext cx="11049000" cy="492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ttps://brand.ncsu.edu/assets/logos/ncstate-brick-4x1-red.png">
            <a:extLst>
              <a:ext uri="{FF2B5EF4-FFF2-40B4-BE49-F238E27FC236}">
                <a16:creationId xmlns:a16="http://schemas.microsoft.com/office/drawing/2014/main" id="{1A625117-CB69-3844-AF96-55B261C6E3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22DFC7-D4E3-3B4C-B501-8EE827D4A1F3}"/>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354058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What Policymakers Do</a:t>
            </a:r>
          </a:p>
        </p:txBody>
      </p:sp>
      <p:sp>
        <p:nvSpPr>
          <p:cNvPr id="3" name="Content Placeholder 2"/>
          <p:cNvSpPr>
            <a:spLocks noGrp="1"/>
          </p:cNvSpPr>
          <p:nvPr>
            <p:ph idx="1"/>
          </p:nvPr>
        </p:nvSpPr>
        <p:spPr/>
        <p:txBody>
          <a:bodyPr>
            <a:normAutofit/>
          </a:bodyPr>
          <a:lstStyle/>
          <a:p>
            <a:r>
              <a:rPr lang="en-US" sz="3600" dirty="0"/>
              <a:t>Policymakers are individuals elected or appointed to office at some level of government</a:t>
            </a:r>
          </a:p>
          <a:p>
            <a:pPr lvl="1"/>
            <a:r>
              <a:rPr lang="en-US" sz="2800" dirty="0"/>
              <a:t>Includes executive branch chiefs of staff and staff assistants</a:t>
            </a:r>
          </a:p>
          <a:p>
            <a:r>
              <a:rPr lang="en-US" sz="3600" dirty="0"/>
              <a:t>Sell, argue, and advocate for specific interest issues</a:t>
            </a:r>
          </a:p>
          <a:p>
            <a:pPr lvl="1"/>
            <a:r>
              <a:rPr lang="en-US" sz="2800" dirty="0"/>
              <a:t>Interests are often shorter term and keyed to election cycles</a:t>
            </a:r>
          </a:p>
          <a:p>
            <a:r>
              <a:rPr lang="en-US" sz="3600" dirty="0"/>
              <a:t>Make decisions that are often the result of compromise</a:t>
            </a:r>
          </a:p>
          <a:p>
            <a:pPr lvl="1"/>
            <a:endParaRPr lang="en-US" dirty="0"/>
          </a:p>
        </p:txBody>
      </p:sp>
      <p:sp>
        <p:nvSpPr>
          <p:cNvPr id="4" name="Slide Number Placeholder 3"/>
          <p:cNvSpPr>
            <a:spLocks noGrp="1"/>
          </p:cNvSpPr>
          <p:nvPr>
            <p:ph type="sldNum" sz="quarter" idx="12"/>
          </p:nvPr>
        </p:nvSpPr>
        <p:spPr/>
        <p:txBody>
          <a:bodyPr/>
          <a:lstStyle/>
          <a:p>
            <a:fld id="{38576973-0E0F-4664-838C-B8EE615B1E58}" type="slidenum">
              <a:rPr lang="en-US" smtClean="0"/>
              <a:t>3</a:t>
            </a:fld>
            <a:endParaRPr lang="en-US"/>
          </a:p>
        </p:txBody>
      </p:sp>
      <p:sp>
        <p:nvSpPr>
          <p:cNvPr id="5" name="Content Placeholder 2"/>
          <p:cNvSpPr txBox="1">
            <a:spLocks/>
          </p:cNvSpPr>
          <p:nvPr/>
        </p:nvSpPr>
        <p:spPr bwMode="auto">
          <a:xfrm>
            <a:off x="3063026" y="6366494"/>
            <a:ext cx="3745738" cy="4915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75000"/>
              <a:defRPr/>
            </a:pPr>
            <a:r>
              <a:rPr lang="en-US" sz="1200" kern="0" dirty="0">
                <a:latin typeface="+mj-lt"/>
              </a:rPr>
              <a:t>Brownson et. al. Researchers and policy makers: travelers in parallel universes. Am J </a:t>
            </a:r>
            <a:r>
              <a:rPr lang="en-US" sz="1200" kern="0" dirty="0" err="1">
                <a:latin typeface="+mj-lt"/>
              </a:rPr>
              <a:t>Prev</a:t>
            </a:r>
            <a:r>
              <a:rPr lang="en-US" sz="1200" kern="0" dirty="0">
                <a:latin typeface="+mj-lt"/>
              </a:rPr>
              <a:t> Med 2006</a:t>
            </a:r>
          </a:p>
          <a:p>
            <a:pPr marL="342900" indent="-342900" eaLnBrk="0" fontAlgn="base" hangingPunct="0">
              <a:spcBef>
                <a:spcPct val="20000"/>
              </a:spcBef>
              <a:spcAft>
                <a:spcPct val="0"/>
              </a:spcAft>
              <a:buClr>
                <a:schemeClr val="accent1"/>
              </a:buClr>
              <a:buSzPct val="75000"/>
              <a:buFont typeface="Monotype Sorts" pitchFamily="-106" charset="2"/>
              <a:buChar char="l"/>
              <a:defRPr/>
            </a:pPr>
            <a:endParaRPr lang="en-US" sz="3200" kern="0" dirty="0"/>
          </a:p>
        </p:txBody>
      </p:sp>
      <p:pic>
        <p:nvPicPr>
          <p:cNvPr id="6" name="Picture 8" descr="http://kmbeing.files.wordpress.com/2011/03/science-policy.jpeg?w=630"/>
          <p:cNvPicPr>
            <a:picLocks noChangeAspect="1" noChangeArrowheads="1"/>
          </p:cNvPicPr>
          <p:nvPr/>
        </p:nvPicPr>
        <p:blipFill rotWithShape="1">
          <a:blip r:embed="rId3">
            <a:extLst>
              <a:ext uri="{28A0092B-C50C-407E-A947-70E740481C1C}">
                <a14:useLocalDpi xmlns:a14="http://schemas.microsoft.com/office/drawing/2010/main" val="0"/>
              </a:ext>
            </a:extLst>
          </a:blip>
          <a:srcRect b="6455"/>
          <a:stretch/>
        </p:blipFill>
        <p:spPr bwMode="auto">
          <a:xfrm>
            <a:off x="10309533" y="0"/>
            <a:ext cx="169489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tps://brand.ncsu.edu/assets/logos/ncstate-brick-4x1-red.png">
            <a:extLst>
              <a:ext uri="{FF2B5EF4-FFF2-40B4-BE49-F238E27FC236}">
                <a16:creationId xmlns:a16="http://schemas.microsoft.com/office/drawing/2014/main" id="{D8292A86-13D4-B04F-8F5E-9D2D66D6A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C53FF7-55CA-B64A-9D0F-2E62032BC244}"/>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626500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2016 CNR in the Senate</a:t>
            </a:r>
          </a:p>
        </p:txBody>
      </p:sp>
      <p:sp>
        <p:nvSpPr>
          <p:cNvPr id="3" name="Content Placeholder 2"/>
          <p:cNvSpPr>
            <a:spLocks noGrp="1"/>
          </p:cNvSpPr>
          <p:nvPr>
            <p:ph idx="1"/>
          </p:nvPr>
        </p:nvSpPr>
        <p:spPr/>
        <p:txBody>
          <a:bodyPr>
            <a:normAutofit/>
          </a:bodyPr>
          <a:lstStyle/>
          <a:p>
            <a:r>
              <a:rPr lang="en-US" dirty="0">
                <a:solidFill>
                  <a:schemeClr val="tx1"/>
                </a:solidFill>
              </a:rPr>
              <a:t>Senate Committee approved their version of Child Nutrition Reauthorization called “Improving Child Nutrition Integrity and Access Act of 2016”</a:t>
            </a:r>
          </a:p>
          <a:p>
            <a:r>
              <a:rPr lang="en-US" dirty="0">
                <a:solidFill>
                  <a:schemeClr val="tx1"/>
                </a:solidFill>
              </a:rPr>
              <a:t>Generally, nutrition standards from 2010 remain intact, except for the following:</a:t>
            </a:r>
          </a:p>
          <a:p>
            <a:pPr lvl="1">
              <a:buFont typeface="Courier New" panose="02070309020205020404" pitchFamily="49" charset="0"/>
              <a:buChar char="o"/>
            </a:pPr>
            <a:r>
              <a:rPr lang="en-US" dirty="0"/>
              <a:t>HFFKA rules requiring all grains be 100% whole grain rich has been scaled back to 80% whole grain rich HHFKA rules required all grains served to be “whole grain rich”</a:t>
            </a:r>
          </a:p>
          <a:p>
            <a:pPr lvl="1">
              <a:buFont typeface="Courier New" panose="02070309020205020404" pitchFamily="49" charset="0"/>
              <a:buChar char="o"/>
            </a:pPr>
            <a:r>
              <a:rPr lang="en-US" dirty="0"/>
              <a:t>Schools get more time to implement sodium Target 2 limits, and there is a hold on the final sodium target limits until further research</a:t>
            </a:r>
          </a:p>
        </p:txBody>
      </p:sp>
      <p:sp>
        <p:nvSpPr>
          <p:cNvPr id="5" name="Slide Number Placeholder 4">
            <a:extLst>
              <a:ext uri="{FF2B5EF4-FFF2-40B4-BE49-F238E27FC236}">
                <a16:creationId xmlns:a16="http://schemas.microsoft.com/office/drawing/2014/main" id="{BB94F8E8-1A34-FF48-A6C5-E55A8388752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76973-0E0F-4664-838C-B8EE615B1E58}" type="slidenum">
              <a:rPr lang="en-US" smtClean="0"/>
              <a:pPr/>
              <a:t>30</a:t>
            </a:fld>
            <a:endParaRPr lang="en-US"/>
          </a:p>
        </p:txBody>
      </p:sp>
      <p:sp>
        <p:nvSpPr>
          <p:cNvPr id="6" name="TextBox 5">
            <a:extLst>
              <a:ext uri="{FF2B5EF4-FFF2-40B4-BE49-F238E27FC236}">
                <a16:creationId xmlns:a16="http://schemas.microsoft.com/office/drawing/2014/main" id="{4C08E33A-9255-7C4A-A516-25B287368E6F}"/>
              </a:ext>
            </a:extLst>
          </p:cNvPr>
          <p:cNvSpPr txBox="1"/>
          <p:nvPr/>
        </p:nvSpPr>
        <p:spPr>
          <a:xfrm>
            <a:off x="1524000" y="6564868"/>
            <a:ext cx="7924800" cy="369332"/>
          </a:xfrm>
          <a:prstGeom prst="rect">
            <a:avLst/>
          </a:prstGeom>
          <a:noFill/>
        </p:spPr>
        <p:txBody>
          <a:bodyPr wrap="square" rtlCol="0">
            <a:spAutoFit/>
          </a:bodyPr>
          <a:lstStyle/>
          <a:p>
            <a:r>
              <a:rPr lang="en-US" dirty="0"/>
              <a:t>*</a:t>
            </a:r>
          </a:p>
        </p:txBody>
      </p:sp>
      <p:pic>
        <p:nvPicPr>
          <p:cNvPr id="7" name="Picture 2" descr="ttps://brand.ncsu.edu/assets/logos/ncstate-brick-4x1-red.png">
            <a:extLst>
              <a:ext uri="{FF2B5EF4-FFF2-40B4-BE49-F238E27FC236}">
                <a16:creationId xmlns:a16="http://schemas.microsoft.com/office/drawing/2014/main" id="{6B2CBE2E-0886-1144-93EE-4A08DA1AD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D097D05-BF6B-3942-BCBD-2B1C9D12D44A}"/>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84965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2016 CNR in the House</a:t>
            </a:r>
          </a:p>
        </p:txBody>
      </p:sp>
      <p:sp>
        <p:nvSpPr>
          <p:cNvPr id="3" name="Content Placeholder 2"/>
          <p:cNvSpPr>
            <a:spLocks noGrp="1"/>
          </p:cNvSpPr>
          <p:nvPr>
            <p:ph idx="1"/>
          </p:nvPr>
        </p:nvSpPr>
        <p:spPr>
          <a:xfrm>
            <a:off x="838200" y="1501953"/>
            <a:ext cx="10515600" cy="5124372"/>
          </a:xfrm>
        </p:spPr>
        <p:txBody>
          <a:bodyPr>
            <a:normAutofit lnSpcReduction="10000"/>
          </a:bodyPr>
          <a:lstStyle/>
          <a:p>
            <a:r>
              <a:rPr lang="en-US" sz="3200" dirty="0">
                <a:solidFill>
                  <a:schemeClr val="tx1"/>
                </a:solidFill>
              </a:rPr>
              <a:t>House Committee approved their version of Child Nutrition Reauthorization “Improving Child Nutrition and Education Act of 2016”</a:t>
            </a:r>
          </a:p>
          <a:p>
            <a:r>
              <a:rPr lang="en-US" sz="3200" dirty="0">
                <a:solidFill>
                  <a:schemeClr val="tx1"/>
                </a:solidFill>
              </a:rPr>
              <a:t>Introduced some of the following changes:</a:t>
            </a:r>
          </a:p>
          <a:p>
            <a:pPr lvl="1">
              <a:buFont typeface="Courier New" panose="02070309020205020404" pitchFamily="49" charset="0"/>
              <a:buChar char="o"/>
            </a:pPr>
            <a:r>
              <a:rPr lang="en-US" sz="2800" dirty="0"/>
              <a:t>Scales back 100% whole grain rich to 80% whole grain </a:t>
            </a:r>
            <a:r>
              <a:rPr lang="en-US" sz="2800" dirty="0" err="1"/>
              <a:t>rach</a:t>
            </a:r>
            <a:endParaRPr lang="en-US" sz="2800" dirty="0"/>
          </a:p>
          <a:p>
            <a:pPr lvl="1">
              <a:buFont typeface="Courier New" panose="02070309020205020404" pitchFamily="49" charset="0"/>
              <a:buChar char="o"/>
            </a:pPr>
            <a:r>
              <a:rPr lang="en-US" sz="2800" dirty="0"/>
              <a:t>Schools get more time to implement sodium Target 2 limits, and there is a hold on the final sodium target limits until further research</a:t>
            </a:r>
          </a:p>
          <a:p>
            <a:pPr lvl="1">
              <a:buFont typeface="Courier New" panose="02070309020205020404" pitchFamily="49" charset="0"/>
              <a:buChar char="o"/>
            </a:pPr>
            <a:r>
              <a:rPr lang="en-US" sz="2800" dirty="0"/>
              <a:t>Requires USDA to review and update federal nutrition standards every 3 years </a:t>
            </a:r>
          </a:p>
          <a:p>
            <a:pPr lvl="1">
              <a:buFont typeface="Courier New" panose="02070309020205020404" pitchFamily="49" charset="0"/>
              <a:buChar char="o"/>
            </a:pPr>
            <a:r>
              <a:rPr lang="en-US" sz="2800" dirty="0"/>
              <a:t>Repeals ban on student bake sales </a:t>
            </a:r>
          </a:p>
          <a:p>
            <a:pPr lvl="1">
              <a:buFont typeface="Courier New" panose="02070309020205020404" pitchFamily="49" charset="0"/>
              <a:buChar char="o"/>
            </a:pPr>
            <a:r>
              <a:rPr lang="en-US" sz="2800" dirty="0"/>
              <a:t>FFVP is no longer required to offer “fresh” produce</a:t>
            </a:r>
          </a:p>
          <a:p>
            <a:pPr lvl="1">
              <a:buFont typeface="Courier New" panose="02070309020205020404" pitchFamily="49" charset="0"/>
              <a:buChar char="o"/>
            </a:pPr>
            <a:endParaRPr lang="en-US" sz="1800" dirty="0"/>
          </a:p>
          <a:p>
            <a:pPr lvl="1"/>
            <a:endParaRPr lang="en-US" sz="1800" dirty="0"/>
          </a:p>
          <a:p>
            <a:pPr lvl="1"/>
            <a:endParaRPr lang="en-US" sz="1800" dirty="0"/>
          </a:p>
        </p:txBody>
      </p:sp>
      <p:sp>
        <p:nvSpPr>
          <p:cNvPr id="5" name="Slide Number Placeholder 4">
            <a:extLst>
              <a:ext uri="{FF2B5EF4-FFF2-40B4-BE49-F238E27FC236}">
                <a16:creationId xmlns:a16="http://schemas.microsoft.com/office/drawing/2014/main" id="{579F2812-200E-1D44-871F-AA229B13B9A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76973-0E0F-4664-838C-B8EE615B1E58}" type="slidenum">
              <a:rPr lang="en-US" smtClean="0"/>
              <a:pPr/>
              <a:t>31</a:t>
            </a:fld>
            <a:endParaRPr lang="en-US"/>
          </a:p>
        </p:txBody>
      </p:sp>
      <p:sp>
        <p:nvSpPr>
          <p:cNvPr id="6" name="TextBox 5">
            <a:extLst>
              <a:ext uri="{FF2B5EF4-FFF2-40B4-BE49-F238E27FC236}">
                <a16:creationId xmlns:a16="http://schemas.microsoft.com/office/drawing/2014/main" id="{8D1F1423-C1A0-3144-8538-C1924DEB12C1}"/>
              </a:ext>
            </a:extLst>
          </p:cNvPr>
          <p:cNvSpPr txBox="1"/>
          <p:nvPr/>
        </p:nvSpPr>
        <p:spPr>
          <a:xfrm>
            <a:off x="1524000" y="6564868"/>
            <a:ext cx="7924800" cy="369332"/>
          </a:xfrm>
          <a:prstGeom prst="rect">
            <a:avLst/>
          </a:prstGeom>
          <a:noFill/>
        </p:spPr>
        <p:txBody>
          <a:bodyPr wrap="square" rtlCol="0">
            <a:spAutoFit/>
          </a:bodyPr>
          <a:lstStyle/>
          <a:p>
            <a:r>
              <a:rPr lang="en-US" dirty="0"/>
              <a:t>*</a:t>
            </a:r>
          </a:p>
        </p:txBody>
      </p:sp>
      <p:pic>
        <p:nvPicPr>
          <p:cNvPr id="7" name="Picture 2" descr="ttps://brand.ncsu.edu/assets/logos/ncstate-brick-4x1-red.png">
            <a:extLst>
              <a:ext uri="{FF2B5EF4-FFF2-40B4-BE49-F238E27FC236}">
                <a16:creationId xmlns:a16="http://schemas.microsoft.com/office/drawing/2014/main" id="{34B8A422-7E08-1A45-82B2-11CDE1F91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D8F92D-A1C3-9141-9192-D37D64E03F59}"/>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154914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2019 CNR Updates</a:t>
            </a:r>
          </a:p>
        </p:txBody>
      </p:sp>
      <p:sp>
        <p:nvSpPr>
          <p:cNvPr id="3" name="Content Placeholder 2"/>
          <p:cNvSpPr>
            <a:spLocks noGrp="1"/>
          </p:cNvSpPr>
          <p:nvPr>
            <p:ph idx="1"/>
          </p:nvPr>
        </p:nvSpPr>
        <p:spPr>
          <a:xfrm>
            <a:off x="838200" y="1640958"/>
            <a:ext cx="10515600" cy="4981298"/>
          </a:xfrm>
        </p:spPr>
        <p:txBody>
          <a:bodyPr>
            <a:normAutofit lnSpcReduction="10000"/>
          </a:bodyPr>
          <a:lstStyle/>
          <a:p>
            <a:r>
              <a:rPr lang="en-US" sz="3200" dirty="0"/>
              <a:t>Was never reauthorized (Congress defaulted to 2010 guidelines)</a:t>
            </a:r>
          </a:p>
          <a:p>
            <a:r>
              <a:rPr lang="en-US" sz="3200" dirty="0"/>
              <a:t>Rumors are that Congress might take this issue up in 2019; more likely to focus on it in 2020</a:t>
            </a:r>
          </a:p>
          <a:p>
            <a:r>
              <a:rPr lang="en-US" sz="3200" dirty="0"/>
              <a:t>USDA’s finalized rule to HHFKA in 2018 (effective 2020):</a:t>
            </a:r>
          </a:p>
          <a:p>
            <a:pPr lvl="1">
              <a:buFont typeface="Courier New" panose="02070309020205020404" pitchFamily="49" charset="0"/>
              <a:buChar char="o"/>
            </a:pPr>
            <a:r>
              <a:rPr lang="en-US" sz="2800" dirty="0"/>
              <a:t>100% whole grain rich requirements scaled back to 50% whole grain rich</a:t>
            </a:r>
          </a:p>
          <a:p>
            <a:pPr lvl="1">
              <a:buFont typeface="Courier New" panose="02070309020205020404" pitchFamily="49" charset="0"/>
              <a:buChar char="o"/>
            </a:pPr>
            <a:r>
              <a:rPr lang="en-US" sz="2800" dirty="0"/>
              <a:t>Delays requirement to lower sodium levels in school meals to 2024-2025 and eliminates Target 3 for sodium levels</a:t>
            </a:r>
          </a:p>
          <a:p>
            <a:pPr lvl="1">
              <a:buFont typeface="Courier New" panose="02070309020205020404" pitchFamily="49" charset="0"/>
              <a:buChar char="o"/>
            </a:pPr>
            <a:r>
              <a:rPr lang="en-US" sz="2800" dirty="0"/>
              <a:t>Allows schools to serve 1% flavored milk (instead of non-fat flavored milk)</a:t>
            </a:r>
          </a:p>
        </p:txBody>
      </p:sp>
      <p:sp>
        <p:nvSpPr>
          <p:cNvPr id="5" name="Slide Number Placeholder 4"/>
          <p:cNvSpPr>
            <a:spLocks noGrp="1"/>
          </p:cNvSpPr>
          <p:nvPr>
            <p:ph type="sldNum" sz="quarter" idx="12"/>
          </p:nvPr>
        </p:nvSpPr>
        <p:spPr/>
        <p:txBody>
          <a:bodyPr/>
          <a:lstStyle/>
          <a:p>
            <a:fld id="{38576973-0E0F-4664-838C-B8EE615B1E58}" type="slidenum">
              <a:rPr lang="en-US" smtClean="0"/>
              <a:t>32</a:t>
            </a:fld>
            <a:endParaRPr lang="en-US"/>
          </a:p>
        </p:txBody>
      </p:sp>
      <p:sp>
        <p:nvSpPr>
          <p:cNvPr id="4" name="TextBox 3"/>
          <p:cNvSpPr txBox="1"/>
          <p:nvPr/>
        </p:nvSpPr>
        <p:spPr>
          <a:xfrm>
            <a:off x="1524000" y="6564868"/>
            <a:ext cx="7924800" cy="369332"/>
          </a:xfrm>
          <a:prstGeom prst="rect">
            <a:avLst/>
          </a:prstGeom>
          <a:noFill/>
        </p:spPr>
        <p:txBody>
          <a:bodyPr wrap="square" rtlCol="0">
            <a:spAutoFit/>
          </a:bodyPr>
          <a:lstStyle/>
          <a:p>
            <a:r>
              <a:rPr lang="en-US" dirty="0"/>
              <a:t>*</a:t>
            </a:r>
          </a:p>
        </p:txBody>
      </p:sp>
      <p:pic>
        <p:nvPicPr>
          <p:cNvPr id="6" name="Picture 2" descr="ttps://brand.ncsu.edu/assets/logos/ncstate-brick-4x1-red.png">
            <a:extLst>
              <a:ext uri="{FF2B5EF4-FFF2-40B4-BE49-F238E27FC236}">
                <a16:creationId xmlns:a16="http://schemas.microsoft.com/office/drawing/2014/main" id="{32EE0D99-FDC6-7046-87E7-2C30308A9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AE33DD-023A-C144-B7EA-99A6201B9DF6}"/>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70453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884"/>
            <a:ext cx="11855548" cy="1325563"/>
          </a:xfrm>
        </p:spPr>
        <p:txBody>
          <a:bodyPr>
            <a:normAutofit/>
          </a:bodyPr>
          <a:lstStyle/>
          <a:p>
            <a:r>
              <a:rPr lang="en-US" b="1" dirty="0"/>
              <a:t>Federal Nutrition Legislation: It’s All Connected!</a:t>
            </a:r>
          </a:p>
        </p:txBody>
      </p:sp>
      <p:sp>
        <p:nvSpPr>
          <p:cNvPr id="5" name="Slide Number Placeholder 4"/>
          <p:cNvSpPr>
            <a:spLocks noGrp="1"/>
          </p:cNvSpPr>
          <p:nvPr>
            <p:ph type="sldNum" sz="quarter" idx="12"/>
          </p:nvPr>
        </p:nvSpPr>
        <p:spPr/>
        <p:txBody>
          <a:bodyPr/>
          <a:lstStyle/>
          <a:p>
            <a:fld id="{38576973-0E0F-4664-838C-B8EE615B1E58}" type="slidenum">
              <a:rPr lang="en-US" smtClean="0"/>
              <a:t>33</a:t>
            </a:fld>
            <a:endParaRPr lang="en-US"/>
          </a:p>
        </p:txBody>
      </p:sp>
      <p:sp>
        <p:nvSpPr>
          <p:cNvPr id="4" name="TextBox 3"/>
          <p:cNvSpPr txBox="1"/>
          <p:nvPr/>
        </p:nvSpPr>
        <p:spPr>
          <a:xfrm>
            <a:off x="1524000" y="6564868"/>
            <a:ext cx="7924800" cy="369332"/>
          </a:xfrm>
          <a:prstGeom prst="rect">
            <a:avLst/>
          </a:prstGeom>
          <a:noFill/>
        </p:spPr>
        <p:txBody>
          <a:bodyPr wrap="square" rtlCol="0">
            <a:spAutoFit/>
          </a:bodyPr>
          <a:lstStyle/>
          <a:p>
            <a:r>
              <a:rPr lang="en-US" dirty="0"/>
              <a:t>*</a:t>
            </a:r>
          </a:p>
        </p:txBody>
      </p:sp>
      <p:pic>
        <p:nvPicPr>
          <p:cNvPr id="6" name="Picture 2" descr="ttps://brand.ncsu.edu/assets/logos/ncstate-brick-4x1-red.png">
            <a:extLst>
              <a:ext uri="{FF2B5EF4-FFF2-40B4-BE49-F238E27FC236}">
                <a16:creationId xmlns:a16="http://schemas.microsoft.com/office/drawing/2014/main" id="{32EE0D99-FDC6-7046-87E7-2C30308A9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AE33DD-023A-C144-B7EA-99A6201B9DF6}"/>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graphicFrame>
        <p:nvGraphicFramePr>
          <p:cNvPr id="10" name="Diagram 9">
            <a:extLst>
              <a:ext uri="{FF2B5EF4-FFF2-40B4-BE49-F238E27FC236}">
                <a16:creationId xmlns:a16="http://schemas.microsoft.com/office/drawing/2014/main" id="{2AD76C74-4797-2244-85AB-0121744F601A}"/>
              </a:ext>
            </a:extLst>
          </p:cNvPr>
          <p:cNvGraphicFramePr/>
          <p:nvPr>
            <p:extLst>
              <p:ext uri="{D42A27DB-BD31-4B8C-83A1-F6EECF244321}">
                <p14:modId xmlns:p14="http://schemas.microsoft.com/office/powerpoint/2010/main" val="3454312628"/>
              </p:ext>
            </p:extLst>
          </p:nvPr>
        </p:nvGraphicFramePr>
        <p:xfrm>
          <a:off x="-689317" y="1082562"/>
          <a:ext cx="1288131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4216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5"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7" name="Picture 6">
            <a:extLst>
              <a:ext uri="{FF2B5EF4-FFF2-40B4-BE49-F238E27FC236}">
                <a16:creationId xmlns:a16="http://schemas.microsoft.com/office/drawing/2014/main" id="{BA4D8E3C-B793-E548-BB0B-538CECEEA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18" y="1308367"/>
            <a:ext cx="2954339" cy="5078146"/>
          </a:xfrm>
          <a:prstGeom prst="rect">
            <a:avLst/>
          </a:prstGeom>
        </p:spPr>
      </p:pic>
    </p:spTree>
    <p:extLst>
      <p:ext uri="{BB962C8B-B14F-4D97-AF65-F5344CB8AC3E}">
        <p14:creationId xmlns:p14="http://schemas.microsoft.com/office/powerpoint/2010/main" val="87798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24000" y="5"/>
            <a:ext cx="9144000" cy="5229225"/>
          </a:xfrm>
          <a:prstGeom prst="rect">
            <a:avLst/>
          </a:prstGeom>
          <a:solidFill>
            <a:srgbClr val="66CCFF"/>
          </a:solidFill>
          <a:ln w="9525">
            <a:solidFill>
              <a:schemeClr val="folHlink"/>
            </a:solidFill>
            <a:miter lim="800000"/>
            <a:headEnd/>
            <a:tailEnd/>
          </a:ln>
        </p:spPr>
        <p:txBody>
          <a:bodyPr wrap="none" anchor="ctr"/>
          <a:lstStyle/>
          <a:p>
            <a:pPr defTabSz="457200"/>
            <a:endParaRPr lang="en-AU" sz="2100">
              <a:solidFill>
                <a:prstClr val="black"/>
              </a:solidFill>
              <a:latin typeface="+mj-lt"/>
            </a:endParaRPr>
          </a:p>
        </p:txBody>
      </p:sp>
      <p:graphicFrame>
        <p:nvGraphicFramePr>
          <p:cNvPr id="27651" name="Object 3"/>
          <p:cNvGraphicFramePr>
            <a:graphicFrameLocks noChangeAspect="1"/>
          </p:cNvGraphicFramePr>
          <p:nvPr>
            <p:extLst/>
          </p:nvPr>
        </p:nvGraphicFramePr>
        <p:xfrm>
          <a:off x="2279650" y="620713"/>
          <a:ext cx="1797050" cy="2590800"/>
        </p:xfrm>
        <a:graphic>
          <a:graphicData uri="http://schemas.openxmlformats.org/presentationml/2006/ole">
            <mc:AlternateContent xmlns:mc="http://schemas.openxmlformats.org/markup-compatibility/2006">
              <mc:Choice xmlns:v="urn:schemas-microsoft-com:vml" Requires="v">
                <p:oleObj spid="_x0000_s1041" name="Clip" r:id="rId4" imgW="2082600" imgH="3003480" progId="">
                  <p:embed/>
                </p:oleObj>
              </mc:Choice>
              <mc:Fallback>
                <p:oleObj name="Clip" r:id="rId4" imgW="2082600" imgH="3003480" progId="">
                  <p:embed/>
                  <p:pic>
                    <p:nvPicPr>
                      <p:cNvPr id="27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620713"/>
                        <a:ext cx="179705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ChangeArrowheads="1"/>
          </p:cNvSpPr>
          <p:nvPr/>
        </p:nvSpPr>
        <p:spPr bwMode="auto">
          <a:xfrm>
            <a:off x="1524000" y="5229230"/>
            <a:ext cx="9144000" cy="1628775"/>
          </a:xfrm>
          <a:prstGeom prst="rect">
            <a:avLst/>
          </a:prstGeom>
          <a:solidFill>
            <a:srgbClr val="008000"/>
          </a:solidFill>
          <a:ln w="9525">
            <a:solidFill>
              <a:schemeClr val="tx1"/>
            </a:solidFill>
            <a:miter lim="800000"/>
            <a:headEnd/>
            <a:tailEnd/>
          </a:ln>
        </p:spPr>
        <p:txBody>
          <a:bodyPr wrap="none" anchor="ctr"/>
          <a:lstStyle/>
          <a:p>
            <a:pPr defTabSz="457200"/>
            <a:endParaRPr lang="en-US" sz="2100" dirty="0">
              <a:solidFill>
                <a:prstClr val="black"/>
              </a:solidFill>
              <a:latin typeface="+mj-lt"/>
            </a:endParaRPr>
          </a:p>
          <a:p>
            <a:pPr defTabSz="457200"/>
            <a:endParaRPr lang="en-US" sz="2100" dirty="0">
              <a:solidFill>
                <a:prstClr val="black"/>
              </a:solidFill>
              <a:latin typeface="+mj-lt"/>
            </a:endParaRPr>
          </a:p>
          <a:p>
            <a:pPr defTabSz="457200"/>
            <a:endParaRPr lang="en-US" sz="2100" dirty="0">
              <a:solidFill>
                <a:prstClr val="black"/>
              </a:solidFill>
              <a:latin typeface="+mj-lt"/>
            </a:endParaRPr>
          </a:p>
          <a:p>
            <a:pPr defTabSz="457200"/>
            <a:r>
              <a:rPr lang="en-US" sz="1400" dirty="0">
                <a:solidFill>
                  <a:prstClr val="black"/>
                </a:solidFill>
                <a:latin typeface="+mj-lt"/>
              </a:rPr>
              <a:t>Credit: Ross </a:t>
            </a:r>
            <a:r>
              <a:rPr lang="en-US" sz="1400" dirty="0" err="1">
                <a:solidFill>
                  <a:prstClr val="black"/>
                </a:solidFill>
                <a:latin typeface="+mj-lt"/>
              </a:rPr>
              <a:t>Brownson</a:t>
            </a:r>
            <a:r>
              <a:rPr lang="en-US" sz="1400" dirty="0">
                <a:solidFill>
                  <a:prstClr val="black"/>
                </a:solidFill>
                <a:latin typeface="+mj-lt"/>
              </a:rPr>
              <a:t>, Jonathan Lomas, former director, </a:t>
            </a:r>
          </a:p>
          <a:p>
            <a:pPr defTabSz="457200"/>
            <a:r>
              <a:rPr lang="en-US" sz="1400" dirty="0">
                <a:solidFill>
                  <a:prstClr val="black"/>
                </a:solidFill>
                <a:latin typeface="+mj-lt"/>
              </a:rPr>
              <a:t>Health Services Research Foundation in Canada. </a:t>
            </a:r>
          </a:p>
        </p:txBody>
      </p:sp>
      <p:grpSp>
        <p:nvGrpSpPr>
          <p:cNvPr id="2" name="Group 5"/>
          <p:cNvGrpSpPr>
            <a:grpSpLocks/>
          </p:cNvGrpSpPr>
          <p:nvPr/>
        </p:nvGrpSpPr>
        <p:grpSpPr bwMode="auto">
          <a:xfrm>
            <a:off x="3600524" y="1399580"/>
            <a:ext cx="1460500" cy="831098"/>
            <a:chOff x="1519" y="754"/>
            <a:chExt cx="920" cy="818"/>
          </a:xfrm>
        </p:grpSpPr>
        <p:sp>
          <p:nvSpPr>
            <p:cNvPr id="1040" name="AutoShape 6"/>
            <p:cNvSpPr>
              <a:spLocks noChangeArrowheads="1"/>
            </p:cNvSpPr>
            <p:nvPr/>
          </p:nvSpPr>
          <p:spPr bwMode="auto">
            <a:xfrm>
              <a:off x="1519" y="754"/>
              <a:ext cx="726" cy="816"/>
            </a:xfrm>
            <a:prstGeom prst="wedgeRectCallout">
              <a:avLst>
                <a:gd name="adj1" fmla="val -44079"/>
                <a:gd name="adj2" fmla="val 68870"/>
              </a:avLst>
            </a:prstGeom>
            <a:solidFill>
              <a:schemeClr val="bg1"/>
            </a:solidFill>
            <a:ln w="9525">
              <a:solidFill>
                <a:schemeClr val="tx1"/>
              </a:solidFill>
              <a:miter lim="800000"/>
              <a:headEnd/>
              <a:tailEnd/>
            </a:ln>
          </p:spPr>
          <p:txBody>
            <a:bodyPr/>
            <a:lstStyle/>
            <a:p>
              <a:pPr defTabSz="457200"/>
              <a:endParaRPr lang="en-AU" sz="2100">
                <a:solidFill>
                  <a:prstClr val="black"/>
                </a:solidFill>
                <a:latin typeface="+mj-lt"/>
              </a:endParaRPr>
            </a:p>
          </p:txBody>
        </p:sp>
        <p:sp>
          <p:nvSpPr>
            <p:cNvPr id="1041" name="Text Box 7"/>
            <p:cNvSpPr txBox="1">
              <a:spLocks noChangeArrowheads="1"/>
            </p:cNvSpPr>
            <p:nvPr/>
          </p:nvSpPr>
          <p:spPr bwMode="auto">
            <a:xfrm>
              <a:off x="1565" y="845"/>
              <a:ext cx="874" cy="727"/>
            </a:xfrm>
            <a:prstGeom prst="rect">
              <a:avLst/>
            </a:prstGeom>
            <a:noFill/>
            <a:ln w="9525">
              <a:noFill/>
              <a:miter lim="800000"/>
              <a:headEnd/>
              <a:tailEnd/>
            </a:ln>
          </p:spPr>
          <p:txBody>
            <a:bodyPr>
              <a:spAutoFit/>
            </a:bodyPr>
            <a:lstStyle/>
            <a:p>
              <a:pPr defTabSz="457200"/>
              <a:r>
                <a:rPr lang="en-GB" sz="2100" dirty="0">
                  <a:solidFill>
                    <a:prstClr val="black"/>
                  </a:solidFill>
                  <a:latin typeface="+mj-lt"/>
                </a:rPr>
                <a:t>Where am I?</a:t>
              </a:r>
            </a:p>
          </p:txBody>
        </p:sp>
      </p:grpSp>
      <p:sp>
        <p:nvSpPr>
          <p:cNvPr id="1030" name="AutoShape 8"/>
          <p:cNvSpPr>
            <a:spLocks noChangeArrowheads="1"/>
          </p:cNvSpPr>
          <p:nvPr/>
        </p:nvSpPr>
        <p:spPr bwMode="auto">
          <a:xfrm>
            <a:off x="8112128" y="5229230"/>
            <a:ext cx="1285875" cy="1628775"/>
          </a:xfrm>
          <a:prstGeom prst="parallelogram">
            <a:avLst>
              <a:gd name="adj" fmla="val 25000"/>
            </a:avLst>
          </a:prstGeom>
          <a:solidFill>
            <a:srgbClr val="000099"/>
          </a:solidFill>
          <a:ln w="9525">
            <a:solidFill>
              <a:schemeClr val="tx1"/>
            </a:solidFill>
            <a:miter lim="800000"/>
            <a:headEnd/>
            <a:tailEnd/>
          </a:ln>
        </p:spPr>
        <p:txBody>
          <a:bodyPr wrap="none" anchor="ctr"/>
          <a:lstStyle/>
          <a:p>
            <a:pPr defTabSz="457200"/>
            <a:endParaRPr lang="en-US" sz="2100">
              <a:solidFill>
                <a:prstClr val="black"/>
              </a:solidFill>
              <a:latin typeface="+mj-lt"/>
            </a:endParaRPr>
          </a:p>
        </p:txBody>
      </p:sp>
      <p:pic>
        <p:nvPicPr>
          <p:cNvPr id="1031" name="Picture 9"/>
          <p:cNvPicPr>
            <a:picLocks noChangeAspect="1" noChangeArrowheads="1"/>
          </p:cNvPicPr>
          <p:nvPr/>
        </p:nvPicPr>
        <p:blipFill>
          <a:blip r:embed="rId6" cstate="print"/>
          <a:srcRect/>
          <a:stretch>
            <a:fillRect/>
          </a:stretch>
        </p:blipFill>
        <p:spPr bwMode="auto">
          <a:xfrm>
            <a:off x="8759825" y="4508500"/>
            <a:ext cx="1276350" cy="1219200"/>
          </a:xfrm>
          <a:prstGeom prst="rect">
            <a:avLst/>
          </a:prstGeom>
          <a:noFill/>
          <a:ln w="9525">
            <a:noFill/>
            <a:miter lim="800000"/>
            <a:headEnd/>
            <a:tailEnd/>
          </a:ln>
        </p:spPr>
      </p:pic>
      <p:sp>
        <p:nvSpPr>
          <p:cNvPr id="27658" name="AutoShape 10"/>
          <p:cNvSpPr>
            <a:spLocks noChangeArrowheads="1"/>
          </p:cNvSpPr>
          <p:nvPr/>
        </p:nvSpPr>
        <p:spPr bwMode="auto">
          <a:xfrm flipH="1">
            <a:off x="7104064" y="2507677"/>
            <a:ext cx="1800225" cy="1778000"/>
          </a:xfrm>
          <a:prstGeom prst="wedgeRectCallout">
            <a:avLst>
              <a:gd name="adj1" fmla="val -46389"/>
              <a:gd name="adj2" fmla="val 60699"/>
            </a:avLst>
          </a:prstGeom>
          <a:solidFill>
            <a:schemeClr val="bg1"/>
          </a:solidFill>
          <a:ln w="9525">
            <a:solidFill>
              <a:schemeClr val="tx1"/>
            </a:solidFill>
            <a:miter lim="800000"/>
            <a:headEnd/>
            <a:tailEnd/>
          </a:ln>
        </p:spPr>
        <p:txBody>
          <a:bodyPr/>
          <a:lstStyle/>
          <a:p>
            <a:pPr defTabSz="457200"/>
            <a:r>
              <a:rPr lang="en-GB" sz="2100">
                <a:solidFill>
                  <a:prstClr val="black"/>
                </a:solidFill>
                <a:latin typeface="+mj-lt"/>
              </a:rPr>
              <a:t>You’re 30 metres above the ground in a balloon</a:t>
            </a:r>
          </a:p>
        </p:txBody>
      </p:sp>
      <p:sp>
        <p:nvSpPr>
          <p:cNvPr id="27659" name="AutoShape 11"/>
          <p:cNvSpPr>
            <a:spLocks noChangeArrowheads="1"/>
          </p:cNvSpPr>
          <p:nvPr/>
        </p:nvSpPr>
        <p:spPr bwMode="auto">
          <a:xfrm>
            <a:off x="3643026" y="1304531"/>
            <a:ext cx="1998661" cy="791373"/>
          </a:xfrm>
          <a:prstGeom prst="wedgeRectCallout">
            <a:avLst>
              <a:gd name="adj1" fmla="val -45236"/>
              <a:gd name="adj2" fmla="val 79444"/>
            </a:avLst>
          </a:prstGeom>
          <a:solidFill>
            <a:schemeClr val="bg1"/>
          </a:solidFill>
          <a:ln w="9525">
            <a:solidFill>
              <a:schemeClr val="tx1"/>
            </a:solidFill>
            <a:miter lim="800000"/>
            <a:headEnd/>
            <a:tailEnd/>
          </a:ln>
        </p:spPr>
        <p:txBody>
          <a:bodyPr/>
          <a:lstStyle/>
          <a:p>
            <a:pPr defTabSz="457200"/>
            <a:r>
              <a:rPr lang="en-GB" sz="2100" dirty="0">
                <a:solidFill>
                  <a:prstClr val="black"/>
                </a:solidFill>
                <a:latin typeface="+mj-lt"/>
              </a:rPr>
              <a:t>You must be a researcher</a:t>
            </a:r>
          </a:p>
        </p:txBody>
      </p:sp>
      <p:sp>
        <p:nvSpPr>
          <p:cNvPr id="27660" name="AutoShape 12"/>
          <p:cNvSpPr>
            <a:spLocks noChangeArrowheads="1"/>
          </p:cNvSpPr>
          <p:nvPr/>
        </p:nvSpPr>
        <p:spPr bwMode="auto">
          <a:xfrm>
            <a:off x="7751764" y="2708275"/>
            <a:ext cx="1296987" cy="1512888"/>
          </a:xfrm>
          <a:prstGeom prst="wedgeRectCallout">
            <a:avLst>
              <a:gd name="adj1" fmla="val 73745"/>
              <a:gd name="adj2" fmla="val 83370"/>
            </a:avLst>
          </a:prstGeom>
          <a:solidFill>
            <a:schemeClr val="bg1"/>
          </a:solidFill>
          <a:ln w="9525">
            <a:solidFill>
              <a:schemeClr val="tx1"/>
            </a:solidFill>
            <a:miter lim="800000"/>
            <a:headEnd/>
            <a:tailEnd/>
          </a:ln>
        </p:spPr>
        <p:txBody>
          <a:bodyPr/>
          <a:lstStyle/>
          <a:p>
            <a:pPr defTabSz="457200"/>
            <a:r>
              <a:rPr lang="en-GB" sz="2100">
                <a:solidFill>
                  <a:prstClr val="black"/>
                </a:solidFill>
                <a:latin typeface="+mj-lt"/>
              </a:rPr>
              <a:t>Yes. How  did you know?</a:t>
            </a:r>
          </a:p>
        </p:txBody>
      </p:sp>
      <p:sp>
        <p:nvSpPr>
          <p:cNvPr id="27661" name="AutoShape 13"/>
          <p:cNvSpPr>
            <a:spLocks noChangeArrowheads="1"/>
          </p:cNvSpPr>
          <p:nvPr/>
        </p:nvSpPr>
        <p:spPr bwMode="auto">
          <a:xfrm>
            <a:off x="4187828" y="275155"/>
            <a:ext cx="2160587" cy="1949450"/>
          </a:xfrm>
          <a:prstGeom prst="wedgeRectCallout">
            <a:avLst>
              <a:gd name="adj1" fmla="val -80787"/>
              <a:gd name="adj2" fmla="val 66806"/>
            </a:avLst>
          </a:prstGeom>
          <a:solidFill>
            <a:schemeClr val="bg1"/>
          </a:solidFill>
          <a:ln w="9525">
            <a:solidFill>
              <a:schemeClr val="tx1"/>
            </a:solidFill>
            <a:miter lim="800000"/>
            <a:headEnd/>
            <a:tailEnd/>
          </a:ln>
        </p:spPr>
        <p:txBody>
          <a:bodyPr/>
          <a:lstStyle/>
          <a:p>
            <a:pPr defTabSz="457200"/>
            <a:r>
              <a:rPr lang="en-GB" sz="2100" dirty="0">
                <a:solidFill>
                  <a:prstClr val="black"/>
                </a:solidFill>
                <a:latin typeface="+mj-lt"/>
              </a:rPr>
              <a:t>Because what you told me is absolutely correct but completely useless</a:t>
            </a:r>
          </a:p>
        </p:txBody>
      </p:sp>
      <p:sp>
        <p:nvSpPr>
          <p:cNvPr id="27662" name="AutoShape 14"/>
          <p:cNvSpPr>
            <a:spLocks noChangeArrowheads="1"/>
          </p:cNvSpPr>
          <p:nvPr/>
        </p:nvSpPr>
        <p:spPr bwMode="auto">
          <a:xfrm>
            <a:off x="7104063" y="2875757"/>
            <a:ext cx="1727200" cy="1177925"/>
          </a:xfrm>
          <a:prstGeom prst="wedgeRectCallout">
            <a:avLst>
              <a:gd name="adj1" fmla="val 77204"/>
              <a:gd name="adj2" fmla="val 86014"/>
            </a:avLst>
          </a:prstGeom>
          <a:solidFill>
            <a:schemeClr val="bg1"/>
          </a:solidFill>
          <a:ln w="9525">
            <a:solidFill>
              <a:schemeClr val="tx1"/>
            </a:solidFill>
            <a:miter lim="800000"/>
            <a:headEnd/>
            <a:tailEnd/>
          </a:ln>
        </p:spPr>
        <p:txBody>
          <a:bodyPr/>
          <a:lstStyle/>
          <a:p>
            <a:pPr defTabSz="457200"/>
            <a:r>
              <a:rPr lang="en-GB" sz="2100" dirty="0">
                <a:solidFill>
                  <a:prstClr val="black"/>
                </a:solidFill>
                <a:latin typeface="+mj-lt"/>
              </a:rPr>
              <a:t>You must be a policy maker</a:t>
            </a:r>
          </a:p>
        </p:txBody>
      </p:sp>
      <p:sp>
        <p:nvSpPr>
          <p:cNvPr id="27663" name="AutoShape 15"/>
          <p:cNvSpPr>
            <a:spLocks noChangeArrowheads="1"/>
          </p:cNvSpPr>
          <p:nvPr/>
        </p:nvSpPr>
        <p:spPr bwMode="auto">
          <a:xfrm>
            <a:off x="4079875" y="476250"/>
            <a:ext cx="1295400" cy="1473200"/>
          </a:xfrm>
          <a:prstGeom prst="wedgeRectCallout">
            <a:avLst>
              <a:gd name="adj1" fmla="val -106986"/>
              <a:gd name="adj2" fmla="val 99782"/>
            </a:avLst>
          </a:prstGeom>
          <a:solidFill>
            <a:schemeClr val="bg1"/>
          </a:solidFill>
          <a:ln w="9525">
            <a:solidFill>
              <a:schemeClr val="tx1"/>
            </a:solidFill>
            <a:miter lim="800000"/>
            <a:headEnd/>
            <a:tailEnd/>
          </a:ln>
        </p:spPr>
        <p:txBody>
          <a:bodyPr/>
          <a:lstStyle/>
          <a:p>
            <a:pPr defTabSz="457200"/>
            <a:r>
              <a:rPr lang="en-GB" sz="2100" dirty="0">
                <a:solidFill>
                  <a:prstClr val="black"/>
                </a:solidFill>
                <a:latin typeface="+mj-lt"/>
              </a:rPr>
              <a:t>Yes, how did you know?</a:t>
            </a:r>
          </a:p>
        </p:txBody>
      </p:sp>
      <p:sp>
        <p:nvSpPr>
          <p:cNvPr id="27664" name="AutoShape 16"/>
          <p:cNvSpPr>
            <a:spLocks noChangeArrowheads="1"/>
          </p:cNvSpPr>
          <p:nvPr/>
        </p:nvSpPr>
        <p:spPr bwMode="auto">
          <a:xfrm>
            <a:off x="6600828" y="1628777"/>
            <a:ext cx="2592387" cy="2592387"/>
          </a:xfrm>
          <a:prstGeom prst="wedgeRectCallout">
            <a:avLst>
              <a:gd name="adj1" fmla="val 62736"/>
              <a:gd name="adj2" fmla="val 67148"/>
            </a:avLst>
          </a:prstGeom>
          <a:solidFill>
            <a:schemeClr val="bg1"/>
          </a:solidFill>
          <a:ln w="9525">
            <a:solidFill>
              <a:schemeClr val="tx1"/>
            </a:solidFill>
            <a:miter lim="800000"/>
            <a:headEnd/>
            <a:tailEnd/>
          </a:ln>
        </p:spPr>
        <p:txBody>
          <a:bodyPr/>
          <a:lstStyle/>
          <a:p>
            <a:pPr defTabSz="457200"/>
            <a:r>
              <a:rPr lang="en-GB" sz="2100" dirty="0">
                <a:solidFill>
                  <a:prstClr val="black"/>
                </a:solidFill>
                <a:latin typeface="+mj-lt"/>
              </a:rPr>
              <a:t>Because you don’t know where you are, you don’t know where you’re going, and now you’re blaming me</a:t>
            </a:r>
          </a:p>
        </p:txBody>
      </p:sp>
      <p:sp>
        <p:nvSpPr>
          <p:cNvPr id="27665" name="Text Box 17"/>
          <p:cNvSpPr txBox="1">
            <a:spLocks noChangeArrowheads="1"/>
          </p:cNvSpPr>
          <p:nvPr/>
        </p:nvSpPr>
        <p:spPr bwMode="auto">
          <a:xfrm>
            <a:off x="3432178" y="476250"/>
            <a:ext cx="5832475" cy="923330"/>
          </a:xfrm>
          <a:prstGeom prst="rect">
            <a:avLst/>
          </a:prstGeom>
          <a:noFill/>
          <a:ln w="9525">
            <a:noFill/>
            <a:miter lim="800000"/>
            <a:headEnd/>
            <a:tailEnd/>
          </a:ln>
        </p:spPr>
        <p:txBody>
          <a:bodyPr>
            <a:spAutoFit/>
          </a:bodyPr>
          <a:lstStyle/>
          <a:p>
            <a:pPr defTabSz="457200"/>
            <a:r>
              <a:rPr lang="en-GB" sz="4800" i="1" dirty="0">
                <a:solidFill>
                  <a:prstClr val="black"/>
                </a:solidFill>
              </a:rPr>
              <a:t>The P</a:t>
            </a:r>
            <a:r>
              <a:rPr lang="en-GB" sz="5400" i="1" dirty="0">
                <a:solidFill>
                  <a:prstClr val="black"/>
                </a:solidFill>
              </a:rPr>
              <a:t>roblem</a:t>
            </a:r>
            <a:endParaRPr lang="en-GB" sz="2100" i="1" dirty="0">
              <a:solidFill>
                <a:prstClr val="black"/>
              </a:solidFill>
            </a:endParaRPr>
          </a:p>
        </p:txBody>
      </p:sp>
      <p:sp>
        <p:nvSpPr>
          <p:cNvPr id="3" name="Slide Number Placeholder 2"/>
          <p:cNvSpPr>
            <a:spLocks noGrp="1"/>
          </p:cNvSpPr>
          <p:nvPr>
            <p:ph type="sldNum" sz="quarter" idx="12"/>
          </p:nvPr>
        </p:nvSpPr>
        <p:spPr/>
        <p:txBody>
          <a:bodyPr/>
          <a:lstStyle/>
          <a:p>
            <a:fld id="{38576973-0E0F-4664-838C-B8EE615B1E58}" type="slidenum">
              <a:rPr lang="en-US" sz="2100">
                <a:latin typeface="+mj-lt"/>
              </a:rPr>
              <a:t>4</a:t>
            </a:fld>
            <a:endParaRPr lang="en-US" sz="2100">
              <a:latin typeface="+mj-lt"/>
            </a:endParaRPr>
          </a:p>
        </p:txBody>
      </p:sp>
    </p:spTree>
    <p:extLst>
      <p:ext uri="{BB962C8B-B14F-4D97-AF65-F5344CB8AC3E}">
        <p14:creationId xmlns:p14="http://schemas.microsoft.com/office/powerpoint/2010/main" val="69317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65"/>
                                        </p:tgtEl>
                                        <p:attrNameLst>
                                          <p:attrName>style.visibility</p:attrName>
                                        </p:attrNameLst>
                                      </p:cBhvr>
                                      <p:to>
                                        <p:strVal val="visible"/>
                                      </p:to>
                                    </p:set>
                                  </p:childTnLst>
                                  <p:subTnLst>
                                    <p:set>
                                      <p:cBhvr override="childStyle">
                                        <p:cTn dur="1" fill="hold" display="0" masterRel="nextClick" afterEffect="1"/>
                                        <p:tgtEl>
                                          <p:spTgt spid="27665"/>
                                        </p:tgtEl>
                                        <p:attrNameLst>
                                          <p:attrName>style.visibility</p:attrName>
                                        </p:attrNameLst>
                                      </p:cBhvr>
                                      <p:to>
                                        <p:strVal val="hidden"/>
                                      </p:to>
                                    </p:set>
                                  </p:subTnLst>
                                </p:cTn>
                              </p:par>
                            </p:childTnLst>
                          </p:cTn>
                        </p:par>
                        <p:par>
                          <p:cTn id="7" fill="hold">
                            <p:stCondLst>
                              <p:cond delay="500"/>
                            </p:stCondLst>
                            <p:childTnLst>
                              <p:par>
                                <p:cTn id="8" presetID="7" presetClass="entr" presetSubtype="8" fill="hold" nodeType="afterEffect">
                                  <p:stCondLst>
                                    <p:cond delay="1000"/>
                                  </p:stCondLst>
                                  <p:childTnLst>
                                    <p:set>
                                      <p:cBhvr>
                                        <p:cTn id="9" dur="1" fill="hold">
                                          <p:stCondLst>
                                            <p:cond delay="0"/>
                                          </p:stCondLst>
                                        </p:cTn>
                                        <p:tgtEl>
                                          <p:spTgt spid="27651"/>
                                        </p:tgtEl>
                                        <p:attrNameLst>
                                          <p:attrName>style.visibility</p:attrName>
                                        </p:attrNameLst>
                                      </p:cBhvr>
                                      <p:to>
                                        <p:strVal val="visible"/>
                                      </p:to>
                                    </p:set>
                                    <p:anim calcmode="lin" valueType="num">
                                      <p:cBhvr additive="base">
                                        <p:cTn id="10" dur="3000" fill="hold"/>
                                        <p:tgtEl>
                                          <p:spTgt spid="27651"/>
                                        </p:tgtEl>
                                        <p:attrNameLst>
                                          <p:attrName>ppt_x</p:attrName>
                                        </p:attrNameLst>
                                      </p:cBhvr>
                                      <p:tavLst>
                                        <p:tav tm="0">
                                          <p:val>
                                            <p:strVal val="0-#ppt_w/2"/>
                                          </p:val>
                                        </p:tav>
                                        <p:tav tm="100000">
                                          <p:val>
                                            <p:strVal val="#ppt_x"/>
                                          </p:val>
                                        </p:tav>
                                      </p:tavLst>
                                    </p:anim>
                                    <p:anim calcmode="lin" valueType="num">
                                      <p:cBhvr additive="base">
                                        <p:cTn id="11" dur="30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658"/>
                                        </p:tgtEl>
                                        <p:attrNameLst>
                                          <p:attrName>style.visibility</p:attrName>
                                        </p:attrNameLst>
                                      </p:cBhvr>
                                      <p:to>
                                        <p:strVal val="visible"/>
                                      </p:to>
                                    </p:set>
                                  </p:childTnLst>
                                  <p:subTnLst>
                                    <p:set>
                                      <p:cBhvr override="childStyle">
                                        <p:cTn dur="1" fill="hold" display="0" masterRel="nextClick" afterEffect="1"/>
                                        <p:tgtEl>
                                          <p:spTgt spid="2765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659"/>
                                        </p:tgtEl>
                                        <p:attrNameLst>
                                          <p:attrName>style.visibility</p:attrName>
                                        </p:attrNameLst>
                                      </p:cBhvr>
                                      <p:to>
                                        <p:strVal val="visible"/>
                                      </p:to>
                                    </p:set>
                                  </p:childTnLst>
                                  <p:subTnLst>
                                    <p:set>
                                      <p:cBhvr override="childStyle">
                                        <p:cTn dur="1" fill="hold" display="0" masterRel="nextClick" afterEffect="1"/>
                                        <p:tgtEl>
                                          <p:spTgt spid="2765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7660"/>
                                        </p:tgtEl>
                                        <p:attrNameLst>
                                          <p:attrName>style.visibility</p:attrName>
                                        </p:attrNameLst>
                                      </p:cBhvr>
                                      <p:to>
                                        <p:strVal val="visible"/>
                                      </p:to>
                                    </p:set>
                                  </p:childTnLst>
                                  <p:subTnLst>
                                    <p:set>
                                      <p:cBhvr override="childStyle">
                                        <p:cTn dur="1" fill="hold" display="0" masterRel="nextClick" afterEffect="1"/>
                                        <p:tgtEl>
                                          <p:spTgt spid="2766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7661"/>
                                        </p:tgtEl>
                                        <p:attrNameLst>
                                          <p:attrName>style.visibility</p:attrName>
                                        </p:attrNameLst>
                                      </p:cBhvr>
                                      <p:to>
                                        <p:strVal val="visible"/>
                                      </p:to>
                                    </p:set>
                                  </p:childTnLst>
                                  <p:subTnLst>
                                    <p:set>
                                      <p:cBhvr override="childStyle">
                                        <p:cTn dur="1" fill="hold" display="0" masterRel="nextClick" afterEffect="1"/>
                                        <p:tgtEl>
                                          <p:spTgt spid="2766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7662"/>
                                        </p:tgtEl>
                                        <p:attrNameLst>
                                          <p:attrName>style.visibility</p:attrName>
                                        </p:attrNameLst>
                                      </p:cBhvr>
                                      <p:to>
                                        <p:strVal val="visible"/>
                                      </p:to>
                                    </p:set>
                                  </p:childTnLst>
                                  <p:subTnLst>
                                    <p:set>
                                      <p:cBhvr override="childStyle">
                                        <p:cTn dur="1" fill="hold" display="0" masterRel="nextClick" afterEffect="1"/>
                                        <p:tgtEl>
                                          <p:spTgt spid="2766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7663"/>
                                        </p:tgtEl>
                                        <p:attrNameLst>
                                          <p:attrName>style.visibility</p:attrName>
                                        </p:attrNameLst>
                                      </p:cBhvr>
                                      <p:to>
                                        <p:strVal val="visible"/>
                                      </p:to>
                                    </p:set>
                                  </p:childTnLst>
                                  <p:subTnLst>
                                    <p:set>
                                      <p:cBhvr override="childStyle">
                                        <p:cTn dur="1" fill="hold" display="0" masterRel="nextClick" afterEffect="1"/>
                                        <p:tgtEl>
                                          <p:spTgt spid="27663"/>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7664"/>
                                        </p:tgtEl>
                                        <p:attrNameLst>
                                          <p:attrName>style.visibility</p:attrName>
                                        </p:attrNameLst>
                                      </p:cBhvr>
                                      <p:to>
                                        <p:strVal val="visible"/>
                                      </p:to>
                                    </p:set>
                                  </p:childTnLst>
                                  <p:subTnLst>
                                    <p:set>
                                      <p:cBhvr override="childStyle">
                                        <p:cTn dur="1" fill="hold" display="0" masterRel="nextClick" afterEffect="1"/>
                                        <p:tgtEl>
                                          <p:spTgt spid="276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autoUpdateAnimBg="0"/>
      <p:bldP spid="27659" grpId="0" animBg="1" autoUpdateAnimBg="0"/>
      <p:bldP spid="27660" grpId="0" animBg="1" autoUpdateAnimBg="0"/>
      <p:bldP spid="27661" grpId="0" animBg="1" autoUpdateAnimBg="0"/>
      <p:bldP spid="27662" grpId="0" animBg="1" autoUpdateAnimBg="0"/>
      <p:bldP spid="27663" grpId="0" animBg="1" autoUpdateAnimBg="0"/>
      <p:bldP spid="27664" grpId="0" animBg="1" autoUpdateAnimBg="0"/>
      <p:bldP spid="2766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b="1" dirty="0"/>
              <a:t>What is Policy?</a:t>
            </a:r>
          </a:p>
        </p:txBody>
      </p:sp>
      <p:sp>
        <p:nvSpPr>
          <p:cNvPr id="13315" name="Rectangle 3"/>
          <p:cNvSpPr>
            <a:spLocks noGrp="1" noChangeArrowheads="1"/>
          </p:cNvSpPr>
          <p:nvPr>
            <p:ph idx="1"/>
          </p:nvPr>
        </p:nvSpPr>
        <p:spPr>
          <a:xfrm>
            <a:off x="838200" y="1704891"/>
            <a:ext cx="10515600" cy="4351338"/>
          </a:xfrm>
          <a:noFill/>
        </p:spPr>
        <p:txBody>
          <a:bodyPr/>
          <a:lstStyle/>
          <a:p>
            <a:r>
              <a:rPr lang="en-US" dirty="0">
                <a:solidFill>
                  <a:schemeClr val="tx1"/>
                </a:solidFill>
              </a:rPr>
              <a:t>Policies are “laws, regulations, formal and informal rules and understandings that are adopted on a collective basis to guide individual and collective behavior” </a:t>
            </a:r>
          </a:p>
        </p:txBody>
      </p:sp>
      <p:sp>
        <p:nvSpPr>
          <p:cNvPr id="2" name="Slide Number Placeholder 1"/>
          <p:cNvSpPr>
            <a:spLocks noGrp="1"/>
          </p:cNvSpPr>
          <p:nvPr>
            <p:ph type="sldNum" sz="quarter" idx="12"/>
          </p:nvPr>
        </p:nvSpPr>
        <p:spPr/>
        <p:txBody>
          <a:bodyPr/>
          <a:lstStyle/>
          <a:p>
            <a:fld id="{38576973-0E0F-4664-838C-B8EE615B1E58}" type="slidenum">
              <a:rPr lang="en-US" smtClean="0"/>
              <a:t>5</a:t>
            </a:fld>
            <a:endParaRPr lang="en-US"/>
          </a:p>
        </p:txBody>
      </p:sp>
      <p:sp>
        <p:nvSpPr>
          <p:cNvPr id="3" name="TextBox 2"/>
          <p:cNvSpPr txBox="1"/>
          <p:nvPr/>
        </p:nvSpPr>
        <p:spPr>
          <a:xfrm>
            <a:off x="3093227" y="6437590"/>
            <a:ext cx="4095364" cy="461665"/>
          </a:xfrm>
          <a:prstGeom prst="rect">
            <a:avLst/>
          </a:prstGeom>
          <a:noFill/>
        </p:spPr>
        <p:txBody>
          <a:bodyPr wrap="square" rtlCol="0">
            <a:spAutoFit/>
          </a:bodyPr>
          <a:lstStyle/>
          <a:p>
            <a:r>
              <a:rPr lang="en-US" sz="1200" dirty="0">
                <a:latin typeface="+mj-lt"/>
              </a:rPr>
              <a:t>Dan E. Beauchamp &amp; Bonnie </a:t>
            </a:r>
            <a:r>
              <a:rPr lang="en-US" sz="1200" dirty="0" err="1">
                <a:latin typeface="+mj-lt"/>
              </a:rPr>
              <a:t>Steinbock</a:t>
            </a:r>
            <a:r>
              <a:rPr lang="en-US" sz="1200" dirty="0">
                <a:latin typeface="+mj-lt"/>
              </a:rPr>
              <a:t>.  New Ethics for the Public Health. Oxford University Press: 1999.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181" r="12757" b="13678"/>
          <a:stretch/>
        </p:blipFill>
        <p:spPr>
          <a:xfrm>
            <a:off x="3406949" y="2962970"/>
            <a:ext cx="5202621" cy="3174499"/>
          </a:xfrm>
          <a:prstGeom prst="rect">
            <a:avLst/>
          </a:prstGeom>
        </p:spPr>
      </p:pic>
      <p:pic>
        <p:nvPicPr>
          <p:cNvPr id="7" name="Picture 2" descr="ttps://brand.ncsu.edu/assets/logos/ncstate-brick-4x1-red.png">
            <a:extLst>
              <a:ext uri="{FF2B5EF4-FFF2-40B4-BE49-F238E27FC236}">
                <a16:creationId xmlns:a16="http://schemas.microsoft.com/office/drawing/2014/main" id="{73F4C2DB-A159-9248-A3B7-C4B34239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F8903B-0A08-ED43-A396-469372D78507}"/>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5450928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noAutofit/>
          </a:bodyPr>
          <a:lstStyle/>
          <a:p>
            <a:pPr>
              <a:lnSpc>
                <a:spcPct val="100000"/>
              </a:lnSpc>
            </a:pPr>
            <a:r>
              <a:rPr lang="en-US" b="1" dirty="0"/>
              <a:t>What do policy makers want/need </a:t>
            </a:r>
            <a:r>
              <a:rPr lang="en-US" b="1"/>
              <a:t>from researchers?</a:t>
            </a:r>
            <a:endParaRPr lang="en-US" b="1" dirty="0"/>
          </a:p>
        </p:txBody>
      </p:sp>
      <p:sp>
        <p:nvSpPr>
          <p:cNvPr id="5" name="Rectangle 3"/>
          <p:cNvSpPr>
            <a:spLocks noGrp="1" noChangeArrowheads="1"/>
          </p:cNvSpPr>
          <p:nvPr>
            <p:ph idx="1"/>
          </p:nvPr>
        </p:nvSpPr>
        <p:spPr>
          <a:noFill/>
        </p:spPr>
        <p:txBody>
          <a:bodyPr>
            <a:normAutofit/>
          </a:bodyPr>
          <a:lstStyle/>
          <a:p>
            <a:r>
              <a:rPr lang="en-US" sz="4000" dirty="0"/>
              <a:t>Policymakers want answers to the following questions:</a:t>
            </a:r>
          </a:p>
          <a:p>
            <a:pPr marL="914400" lvl="1" indent="-514350">
              <a:buFont typeface="+mj-lt"/>
              <a:buAutoNum type="arabicPeriod"/>
            </a:pPr>
            <a:r>
              <a:rPr lang="en-US" sz="3200" dirty="0"/>
              <a:t>Is there a problem  (what fuels it)?</a:t>
            </a:r>
          </a:p>
          <a:p>
            <a:pPr marL="914400" lvl="1" indent="-514350">
              <a:buFont typeface="+mj-lt"/>
              <a:buAutoNum type="arabicPeriod"/>
            </a:pPr>
            <a:r>
              <a:rPr lang="en-US" sz="3200" dirty="0"/>
              <a:t>Do we know how to fix it (intervention)?</a:t>
            </a:r>
          </a:p>
          <a:p>
            <a:pPr marL="914400" lvl="1" indent="-514350">
              <a:buFont typeface="+mj-lt"/>
              <a:buAutoNum type="arabicPeriod"/>
            </a:pPr>
            <a:r>
              <a:rPr lang="en-US" sz="3200" dirty="0"/>
              <a:t>How much will it cost (financially, politically)?</a:t>
            </a:r>
          </a:p>
          <a:p>
            <a:pPr marL="0" indent="0">
              <a:buNone/>
            </a:pPr>
            <a:endParaRPr lang="en-US" dirty="0"/>
          </a:p>
        </p:txBody>
      </p:sp>
      <p:sp>
        <p:nvSpPr>
          <p:cNvPr id="2" name="Slide Number Placeholder 1"/>
          <p:cNvSpPr>
            <a:spLocks noGrp="1"/>
          </p:cNvSpPr>
          <p:nvPr>
            <p:ph type="sldNum" sz="quarter" idx="12"/>
          </p:nvPr>
        </p:nvSpPr>
        <p:spPr/>
        <p:txBody>
          <a:bodyPr/>
          <a:lstStyle/>
          <a:p>
            <a:fld id="{38576973-0E0F-4664-838C-B8EE615B1E58}" type="slidenum">
              <a:rPr lang="en-US" smtClean="0"/>
              <a:t>6</a:t>
            </a:fld>
            <a:endParaRPr lang="en-US"/>
          </a:p>
        </p:txBody>
      </p:sp>
      <p:sp>
        <p:nvSpPr>
          <p:cNvPr id="6" name="Content Placeholder 2"/>
          <p:cNvSpPr txBox="1">
            <a:spLocks/>
          </p:cNvSpPr>
          <p:nvPr/>
        </p:nvSpPr>
        <p:spPr bwMode="auto">
          <a:xfrm>
            <a:off x="3184081" y="6404463"/>
            <a:ext cx="4223638" cy="34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75000"/>
              <a:defRPr/>
            </a:pPr>
            <a:r>
              <a:rPr lang="en-US" sz="1200" kern="0" dirty="0">
                <a:latin typeface="+mj-lt"/>
              </a:rPr>
              <a:t>Brownson et. al. Researchers and policy makers: travelers in parallel universes. Am J </a:t>
            </a:r>
            <a:r>
              <a:rPr lang="en-US" sz="1200" kern="0" dirty="0" err="1">
                <a:latin typeface="+mj-lt"/>
              </a:rPr>
              <a:t>Prev</a:t>
            </a:r>
            <a:r>
              <a:rPr lang="en-US" sz="1200" kern="0" dirty="0">
                <a:latin typeface="+mj-lt"/>
              </a:rPr>
              <a:t> Med 2006</a:t>
            </a:r>
          </a:p>
          <a:p>
            <a:pPr marL="342900" indent="-342900" eaLnBrk="0" fontAlgn="base" hangingPunct="0">
              <a:spcBef>
                <a:spcPct val="20000"/>
              </a:spcBef>
              <a:spcAft>
                <a:spcPct val="0"/>
              </a:spcAft>
              <a:buClr>
                <a:schemeClr val="accent1"/>
              </a:buClr>
              <a:buSzPct val="75000"/>
              <a:buFont typeface="Monotype Sorts" pitchFamily="-106" charset="2"/>
              <a:buChar char="l"/>
              <a:defRPr/>
            </a:pPr>
            <a:endParaRPr lang="en-US" sz="3200" kern="0" dirty="0"/>
          </a:p>
        </p:txBody>
      </p:sp>
      <p:pic>
        <p:nvPicPr>
          <p:cNvPr id="7" name="Picture 2" descr="ttps://brand.ncsu.edu/assets/logos/ncstate-brick-4x1-red.png">
            <a:extLst>
              <a:ext uri="{FF2B5EF4-FFF2-40B4-BE49-F238E27FC236}">
                <a16:creationId xmlns:a16="http://schemas.microsoft.com/office/drawing/2014/main" id="{A07829E2-EDDD-1D44-8459-B9CFEBE41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05163B-6976-4A47-A7E8-0FC11AF3C44F}"/>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9" name="Picture 2" descr="ttps://brand.ncsu.edu/assets/logos/ncstate-brick-4x1-red.png">
            <a:extLst>
              <a:ext uri="{FF2B5EF4-FFF2-40B4-BE49-F238E27FC236}">
                <a16:creationId xmlns:a16="http://schemas.microsoft.com/office/drawing/2014/main" id="{F35B558F-C621-1340-A3FD-315979E49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59" y="65389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2BB212-27B3-394E-97C0-4B9472A730E6}"/>
              </a:ext>
            </a:extLst>
          </p:cNvPr>
          <p:cNvSpPr txBox="1"/>
          <p:nvPr/>
        </p:nvSpPr>
        <p:spPr>
          <a:xfrm>
            <a:off x="7128945" y="65899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39698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4400" b="1" dirty="0"/>
              <a:t>Translating Research to Policy: The Challenges</a:t>
            </a:r>
            <a:br>
              <a:rPr lang="en-US" sz="3600" dirty="0"/>
            </a:br>
            <a:endParaRPr lang="en-US" sz="3600" dirty="0"/>
          </a:p>
        </p:txBody>
      </p:sp>
      <p:sp>
        <p:nvSpPr>
          <p:cNvPr id="8" name="Content Placeholder 7">
            <a:extLst>
              <a:ext uri="{FF2B5EF4-FFF2-40B4-BE49-F238E27FC236}">
                <a16:creationId xmlns:a16="http://schemas.microsoft.com/office/drawing/2014/main" id="{A8816DA0-BF15-4049-9F4D-8E364AA72F80}"/>
              </a:ext>
            </a:extLst>
          </p:cNvPr>
          <p:cNvSpPr>
            <a:spLocks noGrp="1"/>
          </p:cNvSpPr>
          <p:nvPr>
            <p:ph idx="1"/>
          </p:nvPr>
        </p:nvSpPr>
        <p:spPr/>
        <p:txBody>
          <a:bodyPr>
            <a:normAutofit/>
          </a:bodyPr>
          <a:lstStyle/>
          <a:p>
            <a:pPr>
              <a:spcBef>
                <a:spcPct val="20000"/>
              </a:spcBef>
              <a:buClr>
                <a:schemeClr val="accent1"/>
              </a:buClr>
              <a:buSzPct val="75000"/>
            </a:pPr>
            <a:r>
              <a:rPr lang="en-US" sz="3200" dirty="0"/>
              <a:t>Poor timing</a:t>
            </a:r>
          </a:p>
          <a:p>
            <a:pPr>
              <a:spcBef>
                <a:spcPct val="20000"/>
              </a:spcBef>
              <a:buClr>
                <a:schemeClr val="accent1"/>
              </a:buClr>
              <a:buSzPct val="75000"/>
            </a:pPr>
            <a:r>
              <a:rPr lang="en-US" sz="3200" dirty="0"/>
              <a:t>Ambiguous findings </a:t>
            </a:r>
          </a:p>
          <a:p>
            <a:pPr>
              <a:spcBef>
                <a:spcPct val="20000"/>
              </a:spcBef>
              <a:buClr>
                <a:schemeClr val="accent1"/>
              </a:buClr>
              <a:buSzPct val="75000"/>
            </a:pPr>
            <a:r>
              <a:rPr lang="en-US" sz="3200" dirty="0"/>
              <a:t>Balancing objectivity and advocacy</a:t>
            </a:r>
          </a:p>
          <a:p>
            <a:pPr>
              <a:spcBef>
                <a:spcPct val="20000"/>
              </a:spcBef>
              <a:buClr>
                <a:schemeClr val="accent1"/>
              </a:buClr>
              <a:buSzPct val="75000"/>
            </a:pPr>
            <a:r>
              <a:rPr lang="en-US" sz="3200" dirty="0"/>
              <a:t>Lack of relevant data</a:t>
            </a:r>
          </a:p>
          <a:p>
            <a:pPr>
              <a:spcBef>
                <a:spcPct val="20000"/>
              </a:spcBef>
              <a:buClr>
                <a:schemeClr val="accent1"/>
              </a:buClr>
              <a:buSzPct val="75000"/>
            </a:pPr>
            <a:r>
              <a:rPr lang="en-US" sz="3200" dirty="0"/>
              <a:t>Mismatch of randomized thinking with  nonrandom problems</a:t>
            </a:r>
          </a:p>
        </p:txBody>
      </p:sp>
      <p:sp>
        <p:nvSpPr>
          <p:cNvPr id="2" name="Slide Number Placeholder 1"/>
          <p:cNvSpPr>
            <a:spLocks noGrp="1"/>
          </p:cNvSpPr>
          <p:nvPr>
            <p:ph type="sldNum" sz="quarter" idx="12"/>
          </p:nvPr>
        </p:nvSpPr>
        <p:spPr/>
        <p:txBody>
          <a:bodyPr/>
          <a:lstStyle/>
          <a:p>
            <a:fld id="{38576973-0E0F-4664-838C-B8EE615B1E58}" type="slidenum">
              <a:rPr lang="en-US" smtClean="0"/>
              <a:t>7</a:t>
            </a:fld>
            <a:endParaRPr lang="en-US"/>
          </a:p>
        </p:txBody>
      </p:sp>
      <p:sp>
        <p:nvSpPr>
          <p:cNvPr id="24579" name="Rectangle 4"/>
          <p:cNvSpPr>
            <a:spLocks noChangeArrowheads="1"/>
          </p:cNvSpPr>
          <p:nvPr/>
        </p:nvSpPr>
        <p:spPr bwMode="auto">
          <a:xfrm>
            <a:off x="2339544" y="1828800"/>
            <a:ext cx="7653867" cy="4419600"/>
          </a:xfrm>
          <a:prstGeom prst="rect">
            <a:avLst/>
          </a:prstGeom>
          <a:noFill/>
          <a:ln w="9525">
            <a:noFill/>
            <a:miter lim="800000"/>
            <a:headEnd/>
            <a:tailEnd/>
          </a:ln>
        </p:spPr>
        <p:txBody>
          <a:bodyPr lIns="92075" tIns="46038" rIns="92075" bIns="46038"/>
          <a:lstStyle/>
          <a:p>
            <a:pPr marL="514350" indent="-514350">
              <a:spcBef>
                <a:spcPct val="20000"/>
              </a:spcBef>
              <a:buClr>
                <a:schemeClr val="accent1"/>
              </a:buClr>
              <a:buSzPct val="75000"/>
              <a:buFont typeface="+mj-lt"/>
              <a:buAutoNum type="arabicPeriod"/>
            </a:pPr>
            <a:endParaRPr lang="en-US" sz="3200" dirty="0">
              <a:latin typeface="+mj-lt"/>
            </a:endParaRPr>
          </a:p>
        </p:txBody>
      </p:sp>
      <p:sp>
        <p:nvSpPr>
          <p:cNvPr id="4" name="Content Placeholder 2"/>
          <p:cNvSpPr txBox="1">
            <a:spLocks/>
          </p:cNvSpPr>
          <p:nvPr/>
        </p:nvSpPr>
        <p:spPr bwMode="auto">
          <a:xfrm>
            <a:off x="3099581" y="6386513"/>
            <a:ext cx="4285957" cy="3429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75000"/>
              <a:defRPr/>
            </a:pPr>
            <a:r>
              <a:rPr lang="en-US" sz="1200" kern="0" dirty="0">
                <a:latin typeface="+mj-lt"/>
              </a:rPr>
              <a:t>Brownson et. al. Researchers and policy makers: travelers in parallel universes. Am J </a:t>
            </a:r>
            <a:r>
              <a:rPr lang="en-US" sz="1200" kern="0" dirty="0" err="1">
                <a:latin typeface="+mj-lt"/>
              </a:rPr>
              <a:t>Prev</a:t>
            </a:r>
            <a:r>
              <a:rPr lang="en-US" sz="1200" kern="0" dirty="0">
                <a:latin typeface="+mj-lt"/>
              </a:rPr>
              <a:t> Med 2006</a:t>
            </a:r>
          </a:p>
          <a:p>
            <a:pPr marL="342900" indent="-342900" eaLnBrk="0" fontAlgn="base" hangingPunct="0">
              <a:spcBef>
                <a:spcPct val="20000"/>
              </a:spcBef>
              <a:spcAft>
                <a:spcPct val="0"/>
              </a:spcAft>
              <a:buClr>
                <a:schemeClr val="accent1"/>
              </a:buClr>
              <a:buSzPct val="75000"/>
              <a:buFont typeface="Monotype Sorts" pitchFamily="-106" charset="2"/>
              <a:buChar char="l"/>
              <a:defRPr/>
            </a:pPr>
            <a:endParaRPr lang="en-US" sz="3200" kern="0" dirty="0"/>
          </a:p>
        </p:txBody>
      </p:sp>
      <p:pic>
        <p:nvPicPr>
          <p:cNvPr id="6" name="Picture 2" descr="ttps://brand.ncsu.edu/assets/logos/ncstate-brick-4x1-red.png">
            <a:extLst>
              <a:ext uri="{FF2B5EF4-FFF2-40B4-BE49-F238E27FC236}">
                <a16:creationId xmlns:a16="http://schemas.microsoft.com/office/drawing/2014/main" id="{1206A736-496C-5049-996D-460CC80A3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29133B-8417-3644-A37C-35E9D3B4F574}"/>
              </a:ext>
            </a:extLst>
          </p:cNvPr>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spTree>
    <p:extLst>
      <p:ext uri="{BB962C8B-B14F-4D97-AF65-F5344CB8AC3E}">
        <p14:creationId xmlns:p14="http://schemas.microsoft.com/office/powerpoint/2010/main" val="27430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167"/>
            <a:ext cx="10515600" cy="1325563"/>
          </a:xfrm>
        </p:spPr>
        <p:txBody>
          <a:bodyPr/>
          <a:lstStyle/>
          <a:p>
            <a:r>
              <a:rPr lang="en-US" b="1" dirty="0"/>
              <a:t>What is the Farm Bill?</a:t>
            </a:r>
          </a:p>
        </p:txBody>
      </p:sp>
      <p:sp>
        <p:nvSpPr>
          <p:cNvPr id="3" name="Content Placeholder 2"/>
          <p:cNvSpPr>
            <a:spLocks noGrp="1"/>
          </p:cNvSpPr>
          <p:nvPr>
            <p:ph idx="1"/>
          </p:nvPr>
        </p:nvSpPr>
        <p:spPr>
          <a:xfrm>
            <a:off x="838201" y="1665843"/>
            <a:ext cx="7661358" cy="4351338"/>
          </a:xfrm>
        </p:spPr>
        <p:txBody>
          <a:bodyPr>
            <a:normAutofit/>
          </a:bodyPr>
          <a:lstStyle/>
          <a:p>
            <a:r>
              <a:rPr lang="en-US" dirty="0"/>
              <a:t>Law that governs agricultural, nutrition, and food assistance programs </a:t>
            </a:r>
          </a:p>
          <a:p>
            <a:r>
              <a:rPr lang="en-US" dirty="0"/>
              <a:t>Passed every 5 years by Congress (known as the “Reauthorization process”)</a:t>
            </a:r>
          </a:p>
          <a:p>
            <a:r>
              <a:rPr lang="en-US" dirty="0"/>
              <a:t>Administered by the U.S. Department of Agriculture</a:t>
            </a:r>
          </a:p>
          <a:p>
            <a:r>
              <a:rPr lang="en-US" dirty="0"/>
              <a:t>Topics include food assistance programs, commodity crop prices, conservation, research, rural development, bioenergy &amp; foreign food aid</a:t>
            </a:r>
          </a:p>
          <a:p>
            <a:endParaRPr lang="en-US" dirty="0"/>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386513"/>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37590"/>
            <a:ext cx="5215456" cy="369332"/>
          </a:xfrm>
          <a:prstGeom prst="rect">
            <a:avLst/>
          </a:prstGeom>
          <a:noFill/>
        </p:spPr>
        <p:txBody>
          <a:bodyPr wrap="square" lIns="91440" tIns="45720" rIns="91440" bIns="45720" rtlCol="0">
            <a:spAutoFit/>
          </a:bodyPr>
          <a:lstStyle/>
          <a:p>
            <a:r>
              <a:rPr lang="en-US" dirty="0">
                <a:solidFill>
                  <a:srgbClr val="BD0204"/>
                </a:solidFill>
                <a:latin typeface="Avenir Book"/>
                <a:cs typeface="Avenir Book"/>
              </a:rPr>
              <a:t>Department of Agricultural and Human Sciences</a:t>
            </a:r>
          </a:p>
        </p:txBody>
      </p:sp>
      <p:pic>
        <p:nvPicPr>
          <p:cNvPr id="6" name="Picture 5"/>
          <p:cNvPicPr>
            <a:picLocks noChangeAspect="1"/>
          </p:cNvPicPr>
          <p:nvPr/>
        </p:nvPicPr>
        <p:blipFill>
          <a:blip r:embed="rId4"/>
          <a:stretch>
            <a:fillRect/>
          </a:stretch>
        </p:blipFill>
        <p:spPr>
          <a:xfrm>
            <a:off x="8499559" y="2725149"/>
            <a:ext cx="3420946" cy="2273613"/>
          </a:xfrm>
          <a:prstGeom prst="rect">
            <a:avLst/>
          </a:prstGeom>
        </p:spPr>
      </p:pic>
    </p:spTree>
    <p:extLst>
      <p:ext uri="{BB962C8B-B14F-4D97-AF65-F5344CB8AC3E}">
        <p14:creationId xmlns:p14="http://schemas.microsoft.com/office/powerpoint/2010/main" val="90648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20" y="176696"/>
            <a:ext cx="10515600" cy="786063"/>
          </a:xfrm>
        </p:spPr>
        <p:txBody>
          <a:bodyPr>
            <a:normAutofit/>
          </a:bodyPr>
          <a:lstStyle/>
          <a:p>
            <a:r>
              <a:rPr lang="en-US" dirty="0">
                <a:latin typeface="+mn-lt"/>
              </a:rPr>
              <a:t>Farm Bill Reauthorization Process</a:t>
            </a:r>
          </a:p>
        </p:txBody>
      </p:sp>
      <p:pic>
        <p:nvPicPr>
          <p:cNvPr id="4" name="Picture 2" descr="ttps://brand.ncsu.edu/assets/logos/ncstate-brick-4x1-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 y="6418597"/>
            <a:ext cx="2995329" cy="47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545" y="6469674"/>
            <a:ext cx="5215456" cy="369332"/>
          </a:xfrm>
          <a:prstGeom prst="rect">
            <a:avLst/>
          </a:prstGeom>
          <a:noFill/>
        </p:spPr>
        <p:txBody>
          <a:bodyPr wrap="square" lIns="91440" tIns="45720" rIns="91440" bIns="45720" rtlCol="0">
            <a:spAutoFit/>
          </a:bodyPr>
          <a:lstStyle/>
          <a:p>
            <a:r>
              <a:rPr lang="en-US" dirty="0">
                <a:solidFill>
                  <a:srgbClr val="BD0204"/>
                </a:solidFill>
                <a:cs typeface="Avenir Book"/>
              </a:rPr>
              <a:t>Department of Agricultural and Human Sciences</a:t>
            </a:r>
          </a:p>
        </p:txBody>
      </p:sp>
      <p:sp>
        <p:nvSpPr>
          <p:cNvPr id="59" name="TextBox 58"/>
          <p:cNvSpPr txBox="1"/>
          <p:nvPr/>
        </p:nvSpPr>
        <p:spPr>
          <a:xfrm>
            <a:off x="2533983" y="1142999"/>
            <a:ext cx="12192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Farm Bill Hearings</a:t>
            </a:r>
          </a:p>
        </p:txBody>
      </p:sp>
      <p:sp>
        <p:nvSpPr>
          <p:cNvPr id="60" name="TextBox 59"/>
          <p:cNvSpPr txBox="1"/>
          <p:nvPr/>
        </p:nvSpPr>
        <p:spPr>
          <a:xfrm>
            <a:off x="2409376" y="1998242"/>
            <a:ext cx="14097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Referred to Ag Committees</a:t>
            </a:r>
          </a:p>
        </p:txBody>
      </p:sp>
      <p:sp>
        <p:nvSpPr>
          <p:cNvPr id="61" name="TextBox 60"/>
          <p:cNvSpPr txBox="1"/>
          <p:nvPr/>
        </p:nvSpPr>
        <p:spPr>
          <a:xfrm>
            <a:off x="2041653" y="3889484"/>
            <a:ext cx="1072944"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Floor consideration</a:t>
            </a:r>
          </a:p>
        </p:txBody>
      </p:sp>
      <p:sp>
        <p:nvSpPr>
          <p:cNvPr id="62" name="TextBox 61"/>
          <p:cNvSpPr txBox="1"/>
          <p:nvPr/>
        </p:nvSpPr>
        <p:spPr>
          <a:xfrm>
            <a:off x="2447484" y="4780243"/>
            <a:ext cx="5969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Vote “Yes”</a:t>
            </a:r>
          </a:p>
        </p:txBody>
      </p:sp>
      <p:sp>
        <p:nvSpPr>
          <p:cNvPr id="63" name="TextBox 62"/>
          <p:cNvSpPr txBox="1"/>
          <p:nvPr/>
        </p:nvSpPr>
        <p:spPr>
          <a:xfrm>
            <a:off x="3505063" y="4804144"/>
            <a:ext cx="55880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Vote “No”</a:t>
            </a:r>
          </a:p>
        </p:txBody>
      </p:sp>
      <p:sp>
        <p:nvSpPr>
          <p:cNvPr id="64" name="TextBox 63"/>
          <p:cNvSpPr txBox="1"/>
          <p:nvPr/>
        </p:nvSpPr>
        <p:spPr>
          <a:xfrm>
            <a:off x="2329644" y="5666470"/>
            <a:ext cx="1794752"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Referred to Conference Committee</a:t>
            </a:r>
          </a:p>
        </p:txBody>
      </p:sp>
      <p:cxnSp>
        <p:nvCxnSpPr>
          <p:cNvPr id="67" name="Straight Arrow Connector 66"/>
          <p:cNvCxnSpPr/>
          <p:nvPr/>
        </p:nvCxnSpPr>
        <p:spPr>
          <a:xfrm>
            <a:off x="3114226" y="1604301"/>
            <a:ext cx="0" cy="37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44376" y="2459907"/>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2701476" y="2459907"/>
            <a:ext cx="342900" cy="353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701445" y="4364993"/>
            <a:ext cx="833681" cy="40912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2686525" y="4371298"/>
            <a:ext cx="7663" cy="402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745934" y="5235785"/>
            <a:ext cx="11510" cy="421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13591" y="1142999"/>
            <a:ext cx="1884846"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Conference Committee Approves Bill</a:t>
            </a:r>
          </a:p>
        </p:txBody>
      </p:sp>
      <p:sp>
        <p:nvSpPr>
          <p:cNvPr id="77" name="TextBox 76"/>
          <p:cNvSpPr txBox="1"/>
          <p:nvPr/>
        </p:nvSpPr>
        <p:spPr>
          <a:xfrm>
            <a:off x="6054222" y="2005832"/>
            <a:ext cx="5969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Yes</a:t>
            </a:r>
          </a:p>
        </p:txBody>
      </p:sp>
      <p:sp>
        <p:nvSpPr>
          <p:cNvPr id="78" name="TextBox 77"/>
          <p:cNvSpPr txBox="1"/>
          <p:nvPr/>
        </p:nvSpPr>
        <p:spPr>
          <a:xfrm>
            <a:off x="6797172" y="2005832"/>
            <a:ext cx="5588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No</a:t>
            </a:r>
          </a:p>
        </p:txBody>
      </p:sp>
      <p:cxnSp>
        <p:nvCxnSpPr>
          <p:cNvPr id="79" name="Straight Arrow Connector 78"/>
          <p:cNvCxnSpPr/>
          <p:nvPr/>
        </p:nvCxnSpPr>
        <p:spPr>
          <a:xfrm>
            <a:off x="6651122" y="1639787"/>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308222" y="1639787"/>
            <a:ext cx="342900" cy="353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80798" y="2795892"/>
            <a:ext cx="1456267"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Full Congress: Floor consideration</a:t>
            </a:r>
          </a:p>
        </p:txBody>
      </p:sp>
      <p:sp>
        <p:nvSpPr>
          <p:cNvPr id="82" name="TextBox 81"/>
          <p:cNvSpPr txBox="1"/>
          <p:nvPr/>
        </p:nvSpPr>
        <p:spPr>
          <a:xfrm>
            <a:off x="5532069" y="3694455"/>
            <a:ext cx="1045632"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Passed w/ amendments</a:t>
            </a:r>
          </a:p>
        </p:txBody>
      </p:sp>
      <p:sp>
        <p:nvSpPr>
          <p:cNvPr id="83" name="TextBox 82"/>
          <p:cNvSpPr txBox="1"/>
          <p:nvPr/>
        </p:nvSpPr>
        <p:spPr>
          <a:xfrm>
            <a:off x="6703803" y="3694454"/>
            <a:ext cx="1017059"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Passed w/o amendments</a:t>
            </a:r>
          </a:p>
        </p:txBody>
      </p:sp>
      <p:cxnSp>
        <p:nvCxnSpPr>
          <p:cNvPr id="84" name="Straight Arrow Connector 83"/>
          <p:cNvCxnSpPr/>
          <p:nvPr/>
        </p:nvCxnSpPr>
        <p:spPr>
          <a:xfrm>
            <a:off x="6608932" y="3257557"/>
            <a:ext cx="563562" cy="364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6197768" y="3257557"/>
            <a:ext cx="411164" cy="37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196675" y="1373831"/>
            <a:ext cx="0" cy="4523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141974" y="5897303"/>
            <a:ext cx="105470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739547" y="1150619"/>
            <a:ext cx="12192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President Vote</a:t>
            </a:r>
          </a:p>
        </p:txBody>
      </p:sp>
      <p:sp>
        <p:nvSpPr>
          <p:cNvPr id="90" name="TextBox 89"/>
          <p:cNvSpPr txBox="1"/>
          <p:nvPr/>
        </p:nvSpPr>
        <p:spPr>
          <a:xfrm>
            <a:off x="8533597" y="1815296"/>
            <a:ext cx="797454"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Approve </a:t>
            </a:r>
          </a:p>
        </p:txBody>
      </p:sp>
      <p:sp>
        <p:nvSpPr>
          <p:cNvPr id="91" name="TextBox 90"/>
          <p:cNvSpPr txBox="1"/>
          <p:nvPr/>
        </p:nvSpPr>
        <p:spPr>
          <a:xfrm>
            <a:off x="9555522" y="1815296"/>
            <a:ext cx="5588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Veto</a:t>
            </a:r>
          </a:p>
        </p:txBody>
      </p:sp>
      <p:cxnSp>
        <p:nvCxnSpPr>
          <p:cNvPr id="92" name="Straight Arrow Connector 91"/>
          <p:cNvCxnSpPr/>
          <p:nvPr/>
        </p:nvCxnSpPr>
        <p:spPr>
          <a:xfrm>
            <a:off x="9349147" y="1427618"/>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9006247" y="1427618"/>
            <a:ext cx="342900" cy="35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6200000" flipH="1">
            <a:off x="6940326" y="5179443"/>
            <a:ext cx="470155" cy="16367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009101" y="1281499"/>
            <a:ext cx="8226" cy="495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017327" y="1281499"/>
            <a:ext cx="722220" cy="7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880798" y="4626275"/>
            <a:ext cx="1737776"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Reconciled between both bodies</a:t>
            </a:r>
          </a:p>
        </p:txBody>
      </p:sp>
      <p:cxnSp>
        <p:nvCxnSpPr>
          <p:cNvPr id="98" name="Straight Arrow Connector 97"/>
          <p:cNvCxnSpPr/>
          <p:nvPr/>
        </p:nvCxnSpPr>
        <p:spPr>
          <a:xfrm flipH="1">
            <a:off x="6069978" y="4137428"/>
            <a:ext cx="11004" cy="488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058597" y="5485723"/>
            <a:ext cx="5969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Yes</a:t>
            </a:r>
          </a:p>
        </p:txBody>
      </p:sp>
      <p:sp>
        <p:nvSpPr>
          <p:cNvPr id="100" name="TextBox 99"/>
          <p:cNvSpPr txBox="1"/>
          <p:nvPr/>
        </p:nvSpPr>
        <p:spPr>
          <a:xfrm>
            <a:off x="6801547" y="5485723"/>
            <a:ext cx="558800"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No</a:t>
            </a:r>
          </a:p>
        </p:txBody>
      </p:sp>
      <p:cxnSp>
        <p:nvCxnSpPr>
          <p:cNvPr id="101" name="Straight Arrow Connector 100"/>
          <p:cNvCxnSpPr/>
          <p:nvPr/>
        </p:nvCxnSpPr>
        <p:spPr>
          <a:xfrm>
            <a:off x="6697978" y="5095148"/>
            <a:ext cx="412750" cy="35336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6355078" y="5095148"/>
            <a:ext cx="342900" cy="353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711982" y="3973796"/>
            <a:ext cx="2817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972508" y="2834026"/>
            <a:ext cx="1126625"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House Ag Committee Drafts Bill </a:t>
            </a:r>
          </a:p>
        </p:txBody>
      </p:sp>
      <p:sp>
        <p:nvSpPr>
          <p:cNvPr id="106" name="TextBox 105"/>
          <p:cNvSpPr txBox="1"/>
          <p:nvPr/>
        </p:nvSpPr>
        <p:spPr>
          <a:xfrm>
            <a:off x="3225727" y="2843093"/>
            <a:ext cx="1227010"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Senate Ag Committee Drafts Bill </a:t>
            </a:r>
          </a:p>
        </p:txBody>
      </p:sp>
      <p:cxnSp>
        <p:nvCxnSpPr>
          <p:cNvPr id="107" name="Straight Arrow Connector 106"/>
          <p:cNvCxnSpPr/>
          <p:nvPr/>
        </p:nvCxnSpPr>
        <p:spPr>
          <a:xfrm>
            <a:off x="2669521" y="3480357"/>
            <a:ext cx="0" cy="37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30937" y="3506051"/>
            <a:ext cx="0" cy="376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291939" y="3889484"/>
            <a:ext cx="103849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dirty="0">
                <a:cs typeface="Times New Roman" panose="02020603050405020304" pitchFamily="18" charset="0"/>
              </a:rPr>
              <a:t>Floor consideration</a:t>
            </a:r>
          </a:p>
        </p:txBody>
      </p:sp>
      <p:cxnSp>
        <p:nvCxnSpPr>
          <p:cNvPr id="110" name="Straight Arrow Connector 109"/>
          <p:cNvCxnSpPr>
            <a:stCxn id="109" idx="2"/>
          </p:cNvCxnSpPr>
          <p:nvPr/>
        </p:nvCxnSpPr>
        <p:spPr>
          <a:xfrm flipH="1">
            <a:off x="3051642" y="4351149"/>
            <a:ext cx="759542" cy="4133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808540" y="4384834"/>
            <a:ext cx="15511" cy="399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196675" y="1377275"/>
            <a:ext cx="609245" cy="8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6329488" y="2282831"/>
            <a:ext cx="9332" cy="499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79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8126</TotalTime>
  <Words>5296</Words>
  <Application>Microsoft Macintosh PowerPoint</Application>
  <PresentationFormat>Widescreen</PresentationFormat>
  <Paragraphs>403</Paragraphs>
  <Slides>34</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Avenir Book</vt:lpstr>
      <vt:lpstr>Calibri</vt:lpstr>
      <vt:lpstr>Calibri Light</vt:lpstr>
      <vt:lpstr>Courier New</vt:lpstr>
      <vt:lpstr>Mangal</vt:lpstr>
      <vt:lpstr>Monotype Sorts</vt:lpstr>
      <vt:lpstr>Times New Roman</vt:lpstr>
      <vt:lpstr>Office Theme</vt:lpstr>
      <vt:lpstr>Clip</vt:lpstr>
      <vt:lpstr>Updates on Federal Food and Nutrition Programs – How Will it Affect the RD Profession?</vt:lpstr>
      <vt:lpstr>Agenda</vt:lpstr>
      <vt:lpstr>What Policymakers Do</vt:lpstr>
      <vt:lpstr>PowerPoint Presentation</vt:lpstr>
      <vt:lpstr>What is Policy?</vt:lpstr>
      <vt:lpstr>What do policy makers want/need from researchers?</vt:lpstr>
      <vt:lpstr>Translating Research to Policy: The Challenges </vt:lpstr>
      <vt:lpstr>What is the Farm Bill?</vt:lpstr>
      <vt:lpstr>Farm Bill Reauthorization Process</vt:lpstr>
      <vt:lpstr>Farm Bill Spending by Major Programs</vt:lpstr>
      <vt:lpstr>Nutrition Assistance Programs in the Farm Bill</vt:lpstr>
      <vt:lpstr>What is SNAP?</vt:lpstr>
      <vt:lpstr>Brief History of SNAP</vt:lpstr>
      <vt:lpstr>How is SNAP Funded? </vt:lpstr>
      <vt:lpstr>Current SNAP Eligibility Requirements</vt:lpstr>
      <vt:lpstr>How Much Do Most SNAP Recipients Receive?</vt:lpstr>
      <vt:lpstr>SNAP Program Impacts: Benefits</vt:lpstr>
      <vt:lpstr>SNAP Program Impacts: Challenges</vt:lpstr>
      <vt:lpstr>Current Work Requirements for ABAWD</vt:lpstr>
      <vt:lpstr>Most Adults Receiving SNAP Do Work</vt:lpstr>
      <vt:lpstr>2018 Farm Bill: Agriculture Improvement Act </vt:lpstr>
      <vt:lpstr>The Child Nutrition Reauthorization Act of 2010, 2015, and ?</vt:lpstr>
      <vt:lpstr>CNR: Federal School Meal Programs</vt:lpstr>
      <vt:lpstr>National School Lunch Program</vt:lpstr>
      <vt:lpstr>Congress Committees Responsible for CNR</vt:lpstr>
      <vt:lpstr>CNR 2010: Healthy, Hunger-Free Kids Act</vt:lpstr>
      <vt:lpstr>Nutrition Standards Before &amp; After HHFKA Implementation</vt:lpstr>
      <vt:lpstr>HHFKA Exemptions &amp; Loopholes</vt:lpstr>
      <vt:lpstr>Arguments For &amp; Against HHFKA</vt:lpstr>
      <vt:lpstr>2016 CNR in the Senate</vt:lpstr>
      <vt:lpstr>2016 CNR in the House</vt:lpstr>
      <vt:lpstr>2019 CNR Updates</vt:lpstr>
      <vt:lpstr>Federal Nutrition Legislation: It’s All Connected!</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Bill 101</dc:title>
  <dc:creator>Lindsey Haynes-Maslow</dc:creator>
  <cp:lastModifiedBy>Lindsey Haynes-Maslow</cp:lastModifiedBy>
  <cp:revision>117</cp:revision>
  <cp:lastPrinted>2019-02-03T21:47:03Z</cp:lastPrinted>
  <dcterms:created xsi:type="dcterms:W3CDTF">2017-05-19T12:33:50Z</dcterms:created>
  <dcterms:modified xsi:type="dcterms:W3CDTF">2019-02-17T15:40:44Z</dcterms:modified>
</cp:coreProperties>
</file>