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864" r:id="rId1"/>
  </p:sldMasterIdLst>
  <p:notesMasterIdLst>
    <p:notesMasterId r:id="rId79"/>
  </p:notesMasterIdLst>
  <p:handoutMasterIdLst>
    <p:handoutMasterId r:id="rId80"/>
  </p:handoutMasterIdLst>
  <p:sldIdLst>
    <p:sldId id="306" r:id="rId2"/>
    <p:sldId id="571" r:id="rId3"/>
    <p:sldId id="538" r:id="rId4"/>
    <p:sldId id="540" r:id="rId5"/>
    <p:sldId id="587" r:id="rId6"/>
    <p:sldId id="557" r:id="rId7"/>
    <p:sldId id="392" r:id="rId8"/>
    <p:sldId id="394" r:id="rId9"/>
    <p:sldId id="399" r:id="rId10"/>
    <p:sldId id="400" r:id="rId11"/>
    <p:sldId id="545" r:id="rId12"/>
    <p:sldId id="403" r:id="rId13"/>
    <p:sldId id="483" r:id="rId14"/>
    <p:sldId id="546" r:id="rId15"/>
    <p:sldId id="405" r:id="rId16"/>
    <p:sldId id="449" r:id="rId17"/>
    <p:sldId id="419" r:id="rId18"/>
    <p:sldId id="547" r:id="rId19"/>
    <p:sldId id="548" r:id="rId20"/>
    <p:sldId id="549" r:id="rId21"/>
    <p:sldId id="550" r:id="rId22"/>
    <p:sldId id="551" r:id="rId23"/>
    <p:sldId id="552" r:id="rId24"/>
    <p:sldId id="553" r:id="rId25"/>
    <p:sldId id="520" r:id="rId26"/>
    <p:sldId id="445" r:id="rId27"/>
    <p:sldId id="448" r:id="rId28"/>
    <p:sldId id="257" r:id="rId29"/>
    <p:sldId id="258" r:id="rId30"/>
    <p:sldId id="259" r:id="rId31"/>
    <p:sldId id="260" r:id="rId32"/>
    <p:sldId id="261" r:id="rId33"/>
    <p:sldId id="262" r:id="rId34"/>
    <p:sldId id="554" r:id="rId35"/>
    <p:sldId id="555" r:id="rId36"/>
    <p:sldId id="452" r:id="rId37"/>
    <p:sldId id="431" r:id="rId38"/>
    <p:sldId id="526" r:id="rId39"/>
    <p:sldId id="433" r:id="rId40"/>
    <p:sldId id="537" r:id="rId41"/>
    <p:sldId id="435" r:id="rId42"/>
    <p:sldId id="583" r:id="rId43"/>
    <p:sldId id="467" r:id="rId44"/>
    <p:sldId id="511" r:id="rId45"/>
    <p:sldId id="556" r:id="rId46"/>
    <p:sldId id="543" r:id="rId47"/>
    <p:sldId id="544" r:id="rId48"/>
    <p:sldId id="468" r:id="rId49"/>
    <p:sldId id="584" r:id="rId50"/>
    <p:sldId id="558" r:id="rId51"/>
    <p:sldId id="573" r:id="rId52"/>
    <p:sldId id="559" r:id="rId53"/>
    <p:sldId id="560" r:id="rId54"/>
    <p:sldId id="256" r:id="rId55"/>
    <p:sldId id="561" r:id="rId56"/>
    <p:sldId id="563" r:id="rId57"/>
    <p:sldId id="574" r:id="rId58"/>
    <p:sldId id="575" r:id="rId59"/>
    <p:sldId id="570" r:id="rId60"/>
    <p:sldId id="572" r:id="rId61"/>
    <p:sldId id="585" r:id="rId62"/>
    <p:sldId id="564" r:id="rId63"/>
    <p:sldId id="565" r:id="rId64"/>
    <p:sldId id="566" r:id="rId65"/>
    <p:sldId id="567" r:id="rId66"/>
    <p:sldId id="568" r:id="rId67"/>
    <p:sldId id="586" r:id="rId68"/>
    <p:sldId id="569" r:id="rId69"/>
    <p:sldId id="576" r:id="rId70"/>
    <p:sldId id="577" r:id="rId71"/>
    <p:sldId id="578" r:id="rId72"/>
    <p:sldId id="579" r:id="rId73"/>
    <p:sldId id="580" r:id="rId74"/>
    <p:sldId id="581" r:id="rId75"/>
    <p:sldId id="582" r:id="rId76"/>
    <p:sldId id="512" r:id="rId77"/>
    <p:sldId id="542" r:id="rId78"/>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Helvetica"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Helvetica"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Helvetica"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Helvetic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2"/>
    <p:restoredTop sz="67216"/>
  </p:normalViewPr>
  <p:slideViewPr>
    <p:cSldViewPr>
      <p:cViewPr varScale="1">
        <p:scale>
          <a:sx n="75" d="100"/>
          <a:sy n="75" d="100"/>
        </p:scale>
        <p:origin x="24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3F6007-DC44-2141-B8E5-94CDFDBE3859}" type="doc">
      <dgm:prSet loTypeId="urn:microsoft.com/office/officeart/2005/8/layout/cycle3" loCatId="" qsTypeId="urn:microsoft.com/office/officeart/2005/8/quickstyle/simple2" qsCatId="simple" csTypeId="urn:microsoft.com/office/officeart/2005/8/colors/accent3_2" csCatId="accent3" phldr="1"/>
      <dgm:spPr/>
      <dgm:t>
        <a:bodyPr/>
        <a:lstStyle/>
        <a:p>
          <a:endParaRPr lang="en-US"/>
        </a:p>
      </dgm:t>
    </dgm:pt>
    <dgm:pt modelId="{041B4833-9A42-974F-84D3-7EF57AEDA305}">
      <dgm:prSet phldrT="[Text]" custT="1"/>
      <dgm:spPr/>
      <dgm:t>
        <a:bodyPr/>
        <a:lstStyle/>
        <a:p>
          <a:r>
            <a:rPr lang="en-US" sz="2200" b="1" dirty="0">
              <a:latin typeface="Arial"/>
              <a:cs typeface="Arial"/>
            </a:rPr>
            <a:t>Obesity/Weight-Based Stigma</a:t>
          </a:r>
        </a:p>
      </dgm:t>
    </dgm:pt>
    <dgm:pt modelId="{65B16B57-C2BC-0B4A-89CD-86CE34647DF6}" type="parTrans" cxnId="{1796CE43-397C-D04B-BB5D-F2C7A273D35A}">
      <dgm:prSet/>
      <dgm:spPr/>
      <dgm:t>
        <a:bodyPr/>
        <a:lstStyle/>
        <a:p>
          <a:endParaRPr lang="en-US"/>
        </a:p>
      </dgm:t>
    </dgm:pt>
    <dgm:pt modelId="{173EF241-9800-BB49-AA6C-478920874493}" type="sibTrans" cxnId="{1796CE43-397C-D04B-BB5D-F2C7A273D35A}">
      <dgm:prSet/>
      <dgm:spPr/>
      <dgm:t>
        <a:bodyPr/>
        <a:lstStyle/>
        <a:p>
          <a:endParaRPr lang="en-US"/>
        </a:p>
      </dgm:t>
    </dgm:pt>
    <dgm:pt modelId="{734F52CC-AFD9-824F-8B4A-2ED6EC731A9D}">
      <dgm:prSet phldrT="[Text]" custT="1"/>
      <dgm:spPr/>
      <dgm:t>
        <a:bodyPr/>
        <a:lstStyle/>
        <a:p>
          <a:r>
            <a:rPr lang="en-US" sz="2600" b="1" dirty="0">
              <a:latin typeface="Arial"/>
              <a:cs typeface="Arial"/>
            </a:rPr>
            <a:t>Stress</a:t>
          </a:r>
        </a:p>
      </dgm:t>
    </dgm:pt>
    <dgm:pt modelId="{BAB76B9F-73A3-3F48-9EB6-22578F5EDCFC}" type="parTrans" cxnId="{DC62B767-6FB2-1642-81DF-EFD8246927D4}">
      <dgm:prSet/>
      <dgm:spPr/>
      <dgm:t>
        <a:bodyPr/>
        <a:lstStyle/>
        <a:p>
          <a:endParaRPr lang="en-US"/>
        </a:p>
      </dgm:t>
    </dgm:pt>
    <dgm:pt modelId="{29CC136B-1734-FD4E-B658-03A7336F500A}" type="sibTrans" cxnId="{DC62B767-6FB2-1642-81DF-EFD8246927D4}">
      <dgm:prSet/>
      <dgm:spPr/>
      <dgm:t>
        <a:bodyPr/>
        <a:lstStyle/>
        <a:p>
          <a:endParaRPr lang="en-US"/>
        </a:p>
      </dgm:t>
    </dgm:pt>
    <dgm:pt modelId="{F66B4743-97E5-174E-98B6-F682A8806163}">
      <dgm:prSet phldrT="[Text]" custT="1"/>
      <dgm:spPr/>
      <dgm:t>
        <a:bodyPr/>
        <a:lstStyle/>
        <a:p>
          <a:r>
            <a:rPr lang="en-US" sz="2200" b="1" dirty="0">
              <a:latin typeface="Arial"/>
              <a:cs typeface="Arial"/>
            </a:rPr>
            <a:t>1. Increased Cortisol</a:t>
          </a:r>
        </a:p>
        <a:p>
          <a:r>
            <a:rPr lang="en-US" sz="2200" b="1" dirty="0">
              <a:latin typeface="Arial"/>
              <a:cs typeface="Arial"/>
            </a:rPr>
            <a:t>2. Increased Eating</a:t>
          </a:r>
        </a:p>
      </dgm:t>
    </dgm:pt>
    <dgm:pt modelId="{1AB23DE7-1A16-B24D-A424-0530553216D1}" type="parTrans" cxnId="{565652F0-D3F4-A64C-BB57-10A526298BA0}">
      <dgm:prSet/>
      <dgm:spPr/>
      <dgm:t>
        <a:bodyPr/>
        <a:lstStyle/>
        <a:p>
          <a:endParaRPr lang="en-US"/>
        </a:p>
      </dgm:t>
    </dgm:pt>
    <dgm:pt modelId="{62DE9629-4F36-394B-B2A7-1579D634C0FA}" type="sibTrans" cxnId="{565652F0-D3F4-A64C-BB57-10A526298BA0}">
      <dgm:prSet/>
      <dgm:spPr/>
      <dgm:t>
        <a:bodyPr/>
        <a:lstStyle/>
        <a:p>
          <a:endParaRPr lang="en-US"/>
        </a:p>
      </dgm:t>
    </dgm:pt>
    <dgm:pt modelId="{0D972164-8B26-024E-A8D8-441F65CC4ECB}">
      <dgm:prSet phldrT="[Text]" custT="1"/>
      <dgm:spPr/>
      <dgm:t>
        <a:bodyPr/>
        <a:lstStyle/>
        <a:p>
          <a:r>
            <a:rPr lang="en-US" sz="2600" b="1" dirty="0">
              <a:latin typeface="Arial"/>
              <a:cs typeface="Arial"/>
            </a:rPr>
            <a:t>Weight Gain</a:t>
          </a:r>
        </a:p>
      </dgm:t>
    </dgm:pt>
    <dgm:pt modelId="{C0558999-0AE7-CC45-88D6-2FE779393610}" type="parTrans" cxnId="{CE166E79-9383-D14A-BAA1-5980D63B3109}">
      <dgm:prSet/>
      <dgm:spPr/>
      <dgm:t>
        <a:bodyPr/>
        <a:lstStyle/>
        <a:p>
          <a:endParaRPr lang="en-US"/>
        </a:p>
      </dgm:t>
    </dgm:pt>
    <dgm:pt modelId="{E5D95CC2-9366-CF4B-BF66-76F52F2365CF}" type="sibTrans" cxnId="{CE166E79-9383-D14A-BAA1-5980D63B3109}">
      <dgm:prSet/>
      <dgm:spPr/>
      <dgm:t>
        <a:bodyPr/>
        <a:lstStyle/>
        <a:p>
          <a:endParaRPr lang="en-US"/>
        </a:p>
      </dgm:t>
    </dgm:pt>
    <dgm:pt modelId="{12F2A039-D371-C743-ACD7-B2A0D51AACCE}" type="pres">
      <dgm:prSet presAssocID="{843F6007-DC44-2141-B8E5-94CDFDBE3859}" presName="Name0" presStyleCnt="0">
        <dgm:presLayoutVars>
          <dgm:dir/>
          <dgm:resizeHandles val="exact"/>
        </dgm:presLayoutVars>
      </dgm:prSet>
      <dgm:spPr/>
    </dgm:pt>
    <dgm:pt modelId="{D260260E-C24E-6F47-86F0-1DDD58ACD69E}" type="pres">
      <dgm:prSet presAssocID="{843F6007-DC44-2141-B8E5-94CDFDBE3859}" presName="cycle" presStyleCnt="0"/>
      <dgm:spPr/>
    </dgm:pt>
    <dgm:pt modelId="{6B9F69A0-13E6-8246-A0D3-6E7A05BE5768}" type="pres">
      <dgm:prSet presAssocID="{041B4833-9A42-974F-84D3-7EF57AEDA305}" presName="nodeFirstNode" presStyleLbl="node1" presStyleIdx="0" presStyleCnt="4" custScaleX="79907" custScaleY="63718">
        <dgm:presLayoutVars>
          <dgm:bulletEnabled val="1"/>
        </dgm:presLayoutVars>
      </dgm:prSet>
      <dgm:spPr/>
    </dgm:pt>
    <dgm:pt modelId="{CD0EC3DB-9681-CA4F-8F04-A1CC1D1049C4}" type="pres">
      <dgm:prSet presAssocID="{173EF241-9800-BB49-AA6C-478920874493}" presName="sibTransFirstNode" presStyleLbl="bgShp" presStyleIdx="0" presStyleCnt="1"/>
      <dgm:spPr/>
    </dgm:pt>
    <dgm:pt modelId="{49FE7FB2-8A0E-AE4C-B145-32AFF7A36C80}" type="pres">
      <dgm:prSet presAssocID="{734F52CC-AFD9-824F-8B4A-2ED6EC731A9D}" presName="nodeFollowingNodes" presStyleLbl="node1" presStyleIdx="1" presStyleCnt="4" custScaleX="68411" custScaleY="63718" custRadScaleRad="119023">
        <dgm:presLayoutVars>
          <dgm:bulletEnabled val="1"/>
        </dgm:presLayoutVars>
      </dgm:prSet>
      <dgm:spPr/>
    </dgm:pt>
    <dgm:pt modelId="{04C8A50A-5C7C-E348-B501-EB2BBCFA7DF3}" type="pres">
      <dgm:prSet presAssocID="{F66B4743-97E5-174E-98B6-F682A8806163}" presName="nodeFollowingNodes" presStyleLbl="node1" presStyleIdx="2" presStyleCnt="4" custScaleX="98115" custScaleY="63718" custRadScaleRad="116723" custRadScaleInc="564">
        <dgm:presLayoutVars>
          <dgm:bulletEnabled val="1"/>
        </dgm:presLayoutVars>
      </dgm:prSet>
      <dgm:spPr/>
    </dgm:pt>
    <dgm:pt modelId="{27DD86A5-599B-E341-82F5-CA4A7C16F69C}" type="pres">
      <dgm:prSet presAssocID="{0D972164-8B26-024E-A8D8-441F65CC4ECB}" presName="nodeFollowingNodes" presStyleLbl="node1" presStyleIdx="3" presStyleCnt="4" custScaleX="68411" custScaleY="63718" custRadScaleRad="124815">
        <dgm:presLayoutVars>
          <dgm:bulletEnabled val="1"/>
        </dgm:presLayoutVars>
      </dgm:prSet>
      <dgm:spPr/>
    </dgm:pt>
  </dgm:ptLst>
  <dgm:cxnLst>
    <dgm:cxn modelId="{8A6A3D2F-A175-034E-943A-D00334CB5EC6}" type="presOf" srcId="{F66B4743-97E5-174E-98B6-F682A8806163}" destId="{04C8A50A-5C7C-E348-B501-EB2BBCFA7DF3}" srcOrd="0" destOrd="0" presId="urn:microsoft.com/office/officeart/2005/8/layout/cycle3"/>
    <dgm:cxn modelId="{1796CE43-397C-D04B-BB5D-F2C7A273D35A}" srcId="{843F6007-DC44-2141-B8E5-94CDFDBE3859}" destId="{041B4833-9A42-974F-84D3-7EF57AEDA305}" srcOrd="0" destOrd="0" parTransId="{65B16B57-C2BC-0B4A-89CD-86CE34647DF6}" sibTransId="{173EF241-9800-BB49-AA6C-478920874493}"/>
    <dgm:cxn modelId="{38AB2B58-D086-B14B-8EC9-66A0C7F623D4}" type="presOf" srcId="{041B4833-9A42-974F-84D3-7EF57AEDA305}" destId="{6B9F69A0-13E6-8246-A0D3-6E7A05BE5768}" srcOrd="0" destOrd="0" presId="urn:microsoft.com/office/officeart/2005/8/layout/cycle3"/>
    <dgm:cxn modelId="{E760E560-BD6A-1445-8CBC-3B12ECAD2D43}" type="presOf" srcId="{843F6007-DC44-2141-B8E5-94CDFDBE3859}" destId="{12F2A039-D371-C743-ACD7-B2A0D51AACCE}" srcOrd="0" destOrd="0" presId="urn:microsoft.com/office/officeart/2005/8/layout/cycle3"/>
    <dgm:cxn modelId="{DC62B767-6FB2-1642-81DF-EFD8246927D4}" srcId="{843F6007-DC44-2141-B8E5-94CDFDBE3859}" destId="{734F52CC-AFD9-824F-8B4A-2ED6EC731A9D}" srcOrd="1" destOrd="0" parTransId="{BAB76B9F-73A3-3F48-9EB6-22578F5EDCFC}" sibTransId="{29CC136B-1734-FD4E-B658-03A7336F500A}"/>
    <dgm:cxn modelId="{CE166E79-9383-D14A-BAA1-5980D63B3109}" srcId="{843F6007-DC44-2141-B8E5-94CDFDBE3859}" destId="{0D972164-8B26-024E-A8D8-441F65CC4ECB}" srcOrd="3" destOrd="0" parTransId="{C0558999-0AE7-CC45-88D6-2FE779393610}" sibTransId="{E5D95CC2-9366-CF4B-BF66-76F52F2365CF}"/>
    <dgm:cxn modelId="{267CB58C-262A-BB4A-A892-2B7AA5687750}" type="presOf" srcId="{173EF241-9800-BB49-AA6C-478920874493}" destId="{CD0EC3DB-9681-CA4F-8F04-A1CC1D1049C4}" srcOrd="0" destOrd="0" presId="urn:microsoft.com/office/officeart/2005/8/layout/cycle3"/>
    <dgm:cxn modelId="{3A7BF9C7-1152-E948-804A-1E7F5ADBF97A}" type="presOf" srcId="{0D972164-8B26-024E-A8D8-441F65CC4ECB}" destId="{27DD86A5-599B-E341-82F5-CA4A7C16F69C}" srcOrd="0" destOrd="0" presId="urn:microsoft.com/office/officeart/2005/8/layout/cycle3"/>
    <dgm:cxn modelId="{0C06F5DC-80CD-B142-9688-8FC028362251}" type="presOf" srcId="{734F52CC-AFD9-824F-8B4A-2ED6EC731A9D}" destId="{49FE7FB2-8A0E-AE4C-B145-32AFF7A36C80}" srcOrd="0" destOrd="0" presId="urn:microsoft.com/office/officeart/2005/8/layout/cycle3"/>
    <dgm:cxn modelId="{565652F0-D3F4-A64C-BB57-10A526298BA0}" srcId="{843F6007-DC44-2141-B8E5-94CDFDBE3859}" destId="{F66B4743-97E5-174E-98B6-F682A8806163}" srcOrd="2" destOrd="0" parTransId="{1AB23DE7-1A16-B24D-A424-0530553216D1}" sibTransId="{62DE9629-4F36-394B-B2A7-1579D634C0FA}"/>
    <dgm:cxn modelId="{70CA8E1E-E97E-1A41-987F-88DD6A48BFE0}" type="presParOf" srcId="{12F2A039-D371-C743-ACD7-B2A0D51AACCE}" destId="{D260260E-C24E-6F47-86F0-1DDD58ACD69E}" srcOrd="0" destOrd="0" presId="urn:microsoft.com/office/officeart/2005/8/layout/cycle3"/>
    <dgm:cxn modelId="{1BD766FA-D79A-554E-B0A9-40602AE88FA8}" type="presParOf" srcId="{D260260E-C24E-6F47-86F0-1DDD58ACD69E}" destId="{6B9F69A0-13E6-8246-A0D3-6E7A05BE5768}" srcOrd="0" destOrd="0" presId="urn:microsoft.com/office/officeart/2005/8/layout/cycle3"/>
    <dgm:cxn modelId="{5BA3F152-295A-3B41-AD74-B2F7F3481EEA}" type="presParOf" srcId="{D260260E-C24E-6F47-86F0-1DDD58ACD69E}" destId="{CD0EC3DB-9681-CA4F-8F04-A1CC1D1049C4}" srcOrd="1" destOrd="0" presId="urn:microsoft.com/office/officeart/2005/8/layout/cycle3"/>
    <dgm:cxn modelId="{2CB38D41-AB54-F941-90D4-FCF5FB63C3AC}" type="presParOf" srcId="{D260260E-C24E-6F47-86F0-1DDD58ACD69E}" destId="{49FE7FB2-8A0E-AE4C-B145-32AFF7A36C80}" srcOrd="2" destOrd="0" presId="urn:microsoft.com/office/officeart/2005/8/layout/cycle3"/>
    <dgm:cxn modelId="{06C3C708-7D65-6D43-9949-38332441188B}" type="presParOf" srcId="{D260260E-C24E-6F47-86F0-1DDD58ACD69E}" destId="{04C8A50A-5C7C-E348-B501-EB2BBCFA7DF3}" srcOrd="3" destOrd="0" presId="urn:microsoft.com/office/officeart/2005/8/layout/cycle3"/>
    <dgm:cxn modelId="{D5349B8C-5855-3E40-AA8E-2114DFAFA7E2}" type="presParOf" srcId="{D260260E-C24E-6F47-86F0-1DDD58ACD69E}" destId="{27DD86A5-599B-E341-82F5-CA4A7C16F69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3F6007-DC44-2141-B8E5-94CDFDBE3859}" type="doc">
      <dgm:prSet loTypeId="urn:microsoft.com/office/officeart/2005/8/layout/cycle3" loCatId="" qsTypeId="urn:microsoft.com/office/officeart/2005/8/quickstyle/simple2" qsCatId="simple" csTypeId="urn:microsoft.com/office/officeart/2005/8/colors/accent3_2" csCatId="accent3" phldr="1"/>
      <dgm:spPr/>
      <dgm:t>
        <a:bodyPr/>
        <a:lstStyle/>
        <a:p>
          <a:endParaRPr lang="en-US"/>
        </a:p>
      </dgm:t>
    </dgm:pt>
    <dgm:pt modelId="{041B4833-9A42-974F-84D3-7EF57AEDA305}">
      <dgm:prSet phldrT="[Text]" custT="1"/>
      <dgm:spPr>
        <a:solidFill>
          <a:schemeClr val="accent2"/>
        </a:solidFill>
      </dgm:spPr>
      <dgm:t>
        <a:bodyPr/>
        <a:lstStyle/>
        <a:p>
          <a:r>
            <a:rPr lang="en-US" sz="2200" b="1" dirty="0">
              <a:latin typeface="Arial"/>
              <a:cs typeface="Arial"/>
            </a:rPr>
            <a:t>Obesity/Weight-Based Stigma</a:t>
          </a:r>
        </a:p>
      </dgm:t>
    </dgm:pt>
    <dgm:pt modelId="{65B16B57-C2BC-0B4A-89CD-86CE34647DF6}" type="parTrans" cxnId="{1796CE43-397C-D04B-BB5D-F2C7A273D35A}">
      <dgm:prSet/>
      <dgm:spPr/>
      <dgm:t>
        <a:bodyPr/>
        <a:lstStyle/>
        <a:p>
          <a:endParaRPr lang="en-US"/>
        </a:p>
      </dgm:t>
    </dgm:pt>
    <dgm:pt modelId="{173EF241-9800-BB49-AA6C-478920874493}" type="sibTrans" cxnId="{1796CE43-397C-D04B-BB5D-F2C7A273D35A}">
      <dgm:prSet/>
      <dgm:spPr/>
      <dgm:t>
        <a:bodyPr/>
        <a:lstStyle/>
        <a:p>
          <a:endParaRPr lang="en-US"/>
        </a:p>
      </dgm:t>
    </dgm:pt>
    <dgm:pt modelId="{734F52CC-AFD9-824F-8B4A-2ED6EC731A9D}">
      <dgm:prSet phldrT="[Text]" custT="1"/>
      <dgm:spPr>
        <a:solidFill>
          <a:schemeClr val="accent2"/>
        </a:solidFill>
      </dgm:spPr>
      <dgm:t>
        <a:bodyPr/>
        <a:lstStyle/>
        <a:p>
          <a:r>
            <a:rPr lang="en-US" sz="2600" b="1" dirty="0">
              <a:latin typeface="Arial"/>
              <a:cs typeface="Arial"/>
            </a:rPr>
            <a:t>Stress</a:t>
          </a:r>
        </a:p>
      </dgm:t>
    </dgm:pt>
    <dgm:pt modelId="{BAB76B9F-73A3-3F48-9EB6-22578F5EDCFC}" type="parTrans" cxnId="{DC62B767-6FB2-1642-81DF-EFD8246927D4}">
      <dgm:prSet/>
      <dgm:spPr/>
      <dgm:t>
        <a:bodyPr/>
        <a:lstStyle/>
        <a:p>
          <a:endParaRPr lang="en-US"/>
        </a:p>
      </dgm:t>
    </dgm:pt>
    <dgm:pt modelId="{29CC136B-1734-FD4E-B658-03A7336F500A}" type="sibTrans" cxnId="{DC62B767-6FB2-1642-81DF-EFD8246927D4}">
      <dgm:prSet/>
      <dgm:spPr/>
      <dgm:t>
        <a:bodyPr/>
        <a:lstStyle/>
        <a:p>
          <a:endParaRPr lang="en-US"/>
        </a:p>
      </dgm:t>
    </dgm:pt>
    <dgm:pt modelId="{F66B4743-97E5-174E-98B6-F682A8806163}">
      <dgm:prSet phldrT="[Text]" custT="1"/>
      <dgm:spPr>
        <a:solidFill>
          <a:schemeClr val="accent2"/>
        </a:solidFill>
      </dgm:spPr>
      <dgm:t>
        <a:bodyPr/>
        <a:lstStyle/>
        <a:p>
          <a:r>
            <a:rPr lang="en-US" sz="2200" b="1" dirty="0">
              <a:latin typeface="Arial"/>
              <a:cs typeface="Arial"/>
            </a:rPr>
            <a:t>1. Increased Cortisol</a:t>
          </a:r>
        </a:p>
        <a:p>
          <a:r>
            <a:rPr lang="en-US" sz="2200" b="1" dirty="0">
              <a:solidFill>
                <a:schemeClr val="bg1">
                  <a:lumMod val="75000"/>
                </a:schemeClr>
              </a:solidFill>
              <a:latin typeface="Arial"/>
              <a:cs typeface="Arial"/>
            </a:rPr>
            <a:t>2. Increased Eating</a:t>
          </a:r>
        </a:p>
      </dgm:t>
    </dgm:pt>
    <dgm:pt modelId="{1AB23DE7-1A16-B24D-A424-0530553216D1}" type="parTrans" cxnId="{565652F0-D3F4-A64C-BB57-10A526298BA0}">
      <dgm:prSet/>
      <dgm:spPr/>
      <dgm:t>
        <a:bodyPr/>
        <a:lstStyle/>
        <a:p>
          <a:endParaRPr lang="en-US"/>
        </a:p>
      </dgm:t>
    </dgm:pt>
    <dgm:pt modelId="{62DE9629-4F36-394B-B2A7-1579D634C0FA}" type="sibTrans" cxnId="{565652F0-D3F4-A64C-BB57-10A526298BA0}">
      <dgm:prSet/>
      <dgm:spPr/>
      <dgm:t>
        <a:bodyPr/>
        <a:lstStyle/>
        <a:p>
          <a:endParaRPr lang="en-US"/>
        </a:p>
      </dgm:t>
    </dgm:pt>
    <dgm:pt modelId="{0D972164-8B26-024E-A8D8-441F65CC4ECB}">
      <dgm:prSet phldrT="[Text]" custT="1"/>
      <dgm:spPr/>
      <dgm:t>
        <a:bodyPr/>
        <a:lstStyle/>
        <a:p>
          <a:r>
            <a:rPr lang="en-US" sz="2600" b="1" dirty="0">
              <a:latin typeface="Arial"/>
              <a:cs typeface="Arial"/>
            </a:rPr>
            <a:t>Weight Gain</a:t>
          </a:r>
        </a:p>
      </dgm:t>
    </dgm:pt>
    <dgm:pt modelId="{C0558999-0AE7-CC45-88D6-2FE779393610}" type="parTrans" cxnId="{CE166E79-9383-D14A-BAA1-5980D63B3109}">
      <dgm:prSet/>
      <dgm:spPr/>
      <dgm:t>
        <a:bodyPr/>
        <a:lstStyle/>
        <a:p>
          <a:endParaRPr lang="en-US"/>
        </a:p>
      </dgm:t>
    </dgm:pt>
    <dgm:pt modelId="{E5D95CC2-9366-CF4B-BF66-76F52F2365CF}" type="sibTrans" cxnId="{CE166E79-9383-D14A-BAA1-5980D63B3109}">
      <dgm:prSet/>
      <dgm:spPr/>
      <dgm:t>
        <a:bodyPr/>
        <a:lstStyle/>
        <a:p>
          <a:endParaRPr lang="en-US"/>
        </a:p>
      </dgm:t>
    </dgm:pt>
    <dgm:pt modelId="{12F2A039-D371-C743-ACD7-B2A0D51AACCE}" type="pres">
      <dgm:prSet presAssocID="{843F6007-DC44-2141-B8E5-94CDFDBE3859}" presName="Name0" presStyleCnt="0">
        <dgm:presLayoutVars>
          <dgm:dir/>
          <dgm:resizeHandles val="exact"/>
        </dgm:presLayoutVars>
      </dgm:prSet>
      <dgm:spPr/>
    </dgm:pt>
    <dgm:pt modelId="{D260260E-C24E-6F47-86F0-1DDD58ACD69E}" type="pres">
      <dgm:prSet presAssocID="{843F6007-DC44-2141-B8E5-94CDFDBE3859}" presName="cycle" presStyleCnt="0"/>
      <dgm:spPr/>
    </dgm:pt>
    <dgm:pt modelId="{6B9F69A0-13E6-8246-A0D3-6E7A05BE5768}" type="pres">
      <dgm:prSet presAssocID="{041B4833-9A42-974F-84D3-7EF57AEDA305}" presName="nodeFirstNode" presStyleLbl="node1" presStyleIdx="0" presStyleCnt="4" custScaleX="75079" custScaleY="63718">
        <dgm:presLayoutVars>
          <dgm:bulletEnabled val="1"/>
        </dgm:presLayoutVars>
      </dgm:prSet>
      <dgm:spPr/>
    </dgm:pt>
    <dgm:pt modelId="{CD0EC3DB-9681-CA4F-8F04-A1CC1D1049C4}" type="pres">
      <dgm:prSet presAssocID="{173EF241-9800-BB49-AA6C-478920874493}" presName="sibTransFirstNode" presStyleLbl="bgShp" presStyleIdx="0" presStyleCnt="1"/>
      <dgm:spPr/>
    </dgm:pt>
    <dgm:pt modelId="{49FE7FB2-8A0E-AE4C-B145-32AFF7A36C80}" type="pres">
      <dgm:prSet presAssocID="{734F52CC-AFD9-824F-8B4A-2ED6EC731A9D}" presName="nodeFollowingNodes" presStyleLbl="node1" presStyleIdx="1" presStyleCnt="4" custScaleX="68411" custScaleY="63718" custRadScaleRad="119023">
        <dgm:presLayoutVars>
          <dgm:bulletEnabled val="1"/>
        </dgm:presLayoutVars>
      </dgm:prSet>
      <dgm:spPr/>
    </dgm:pt>
    <dgm:pt modelId="{04C8A50A-5C7C-E348-B501-EB2BBCFA7DF3}" type="pres">
      <dgm:prSet presAssocID="{F66B4743-97E5-174E-98B6-F682A8806163}" presName="nodeFollowingNodes" presStyleLbl="node1" presStyleIdx="2" presStyleCnt="4" custScaleX="98115" custScaleY="63718" custRadScaleRad="116723" custRadScaleInc="564">
        <dgm:presLayoutVars>
          <dgm:bulletEnabled val="1"/>
        </dgm:presLayoutVars>
      </dgm:prSet>
      <dgm:spPr/>
    </dgm:pt>
    <dgm:pt modelId="{27DD86A5-599B-E341-82F5-CA4A7C16F69C}" type="pres">
      <dgm:prSet presAssocID="{0D972164-8B26-024E-A8D8-441F65CC4ECB}" presName="nodeFollowingNodes" presStyleLbl="node1" presStyleIdx="3" presStyleCnt="4" custScaleX="68411" custScaleY="63718" custRadScaleRad="124815">
        <dgm:presLayoutVars>
          <dgm:bulletEnabled val="1"/>
        </dgm:presLayoutVars>
      </dgm:prSet>
      <dgm:spPr/>
    </dgm:pt>
  </dgm:ptLst>
  <dgm:cxnLst>
    <dgm:cxn modelId="{1796CE43-397C-D04B-BB5D-F2C7A273D35A}" srcId="{843F6007-DC44-2141-B8E5-94CDFDBE3859}" destId="{041B4833-9A42-974F-84D3-7EF57AEDA305}" srcOrd="0" destOrd="0" parTransId="{65B16B57-C2BC-0B4A-89CD-86CE34647DF6}" sibTransId="{173EF241-9800-BB49-AA6C-478920874493}"/>
    <dgm:cxn modelId="{DC62B767-6FB2-1642-81DF-EFD8246927D4}" srcId="{843F6007-DC44-2141-B8E5-94CDFDBE3859}" destId="{734F52CC-AFD9-824F-8B4A-2ED6EC731A9D}" srcOrd="1" destOrd="0" parTransId="{BAB76B9F-73A3-3F48-9EB6-22578F5EDCFC}" sibTransId="{29CC136B-1734-FD4E-B658-03A7336F500A}"/>
    <dgm:cxn modelId="{CE166E79-9383-D14A-BAA1-5980D63B3109}" srcId="{843F6007-DC44-2141-B8E5-94CDFDBE3859}" destId="{0D972164-8B26-024E-A8D8-441F65CC4ECB}" srcOrd="3" destOrd="0" parTransId="{C0558999-0AE7-CC45-88D6-2FE779393610}" sibTransId="{E5D95CC2-9366-CF4B-BF66-76F52F2365CF}"/>
    <dgm:cxn modelId="{9E796E91-AFF4-DE4F-8A6D-AD0E3A1980D0}" type="presOf" srcId="{734F52CC-AFD9-824F-8B4A-2ED6EC731A9D}" destId="{49FE7FB2-8A0E-AE4C-B145-32AFF7A36C80}" srcOrd="0" destOrd="0" presId="urn:microsoft.com/office/officeart/2005/8/layout/cycle3"/>
    <dgm:cxn modelId="{A47432B2-8027-8D44-96CE-E3946731CF6E}" type="presOf" srcId="{0D972164-8B26-024E-A8D8-441F65CC4ECB}" destId="{27DD86A5-599B-E341-82F5-CA4A7C16F69C}" srcOrd="0" destOrd="0" presId="urn:microsoft.com/office/officeart/2005/8/layout/cycle3"/>
    <dgm:cxn modelId="{089CA3D5-2DB3-8B41-93D0-D8C63959E2E4}" type="presOf" srcId="{843F6007-DC44-2141-B8E5-94CDFDBE3859}" destId="{12F2A039-D371-C743-ACD7-B2A0D51AACCE}" srcOrd="0" destOrd="0" presId="urn:microsoft.com/office/officeart/2005/8/layout/cycle3"/>
    <dgm:cxn modelId="{3FD30DEA-F25A-9E42-866B-75C5628E151E}" type="presOf" srcId="{041B4833-9A42-974F-84D3-7EF57AEDA305}" destId="{6B9F69A0-13E6-8246-A0D3-6E7A05BE5768}" srcOrd="0" destOrd="0" presId="urn:microsoft.com/office/officeart/2005/8/layout/cycle3"/>
    <dgm:cxn modelId="{565652F0-D3F4-A64C-BB57-10A526298BA0}" srcId="{843F6007-DC44-2141-B8E5-94CDFDBE3859}" destId="{F66B4743-97E5-174E-98B6-F682A8806163}" srcOrd="2" destOrd="0" parTransId="{1AB23DE7-1A16-B24D-A424-0530553216D1}" sibTransId="{62DE9629-4F36-394B-B2A7-1579D634C0FA}"/>
    <dgm:cxn modelId="{FCE140F3-1A8B-9D46-9D47-C7BC991C5535}" type="presOf" srcId="{F66B4743-97E5-174E-98B6-F682A8806163}" destId="{04C8A50A-5C7C-E348-B501-EB2BBCFA7DF3}" srcOrd="0" destOrd="0" presId="urn:microsoft.com/office/officeart/2005/8/layout/cycle3"/>
    <dgm:cxn modelId="{151833FB-E16E-EE45-9D98-139601589423}" type="presOf" srcId="{173EF241-9800-BB49-AA6C-478920874493}" destId="{CD0EC3DB-9681-CA4F-8F04-A1CC1D1049C4}" srcOrd="0" destOrd="0" presId="urn:microsoft.com/office/officeart/2005/8/layout/cycle3"/>
    <dgm:cxn modelId="{C4DA6F37-5335-8644-9DFF-A62EF6C54EBA}" type="presParOf" srcId="{12F2A039-D371-C743-ACD7-B2A0D51AACCE}" destId="{D260260E-C24E-6F47-86F0-1DDD58ACD69E}" srcOrd="0" destOrd="0" presId="urn:microsoft.com/office/officeart/2005/8/layout/cycle3"/>
    <dgm:cxn modelId="{C29556EF-FC7B-374A-9E77-D0F24977474B}" type="presParOf" srcId="{D260260E-C24E-6F47-86F0-1DDD58ACD69E}" destId="{6B9F69A0-13E6-8246-A0D3-6E7A05BE5768}" srcOrd="0" destOrd="0" presId="urn:microsoft.com/office/officeart/2005/8/layout/cycle3"/>
    <dgm:cxn modelId="{F21C1E9E-1DCF-D040-AC2A-D08BA7DF491E}" type="presParOf" srcId="{D260260E-C24E-6F47-86F0-1DDD58ACD69E}" destId="{CD0EC3DB-9681-CA4F-8F04-A1CC1D1049C4}" srcOrd="1" destOrd="0" presId="urn:microsoft.com/office/officeart/2005/8/layout/cycle3"/>
    <dgm:cxn modelId="{9B57FA27-C5C8-3542-8CCC-11F6A9C7D2B8}" type="presParOf" srcId="{D260260E-C24E-6F47-86F0-1DDD58ACD69E}" destId="{49FE7FB2-8A0E-AE4C-B145-32AFF7A36C80}" srcOrd="2" destOrd="0" presId="urn:microsoft.com/office/officeart/2005/8/layout/cycle3"/>
    <dgm:cxn modelId="{AB9A1E44-0EFF-B74C-A3E4-0F0F970C2A88}" type="presParOf" srcId="{D260260E-C24E-6F47-86F0-1DDD58ACD69E}" destId="{04C8A50A-5C7C-E348-B501-EB2BBCFA7DF3}" srcOrd="3" destOrd="0" presId="urn:microsoft.com/office/officeart/2005/8/layout/cycle3"/>
    <dgm:cxn modelId="{F56970BB-E13B-A848-99FA-03F1D9B956A0}" type="presParOf" srcId="{D260260E-C24E-6F47-86F0-1DDD58ACD69E}" destId="{27DD86A5-599B-E341-82F5-CA4A7C16F69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3F6007-DC44-2141-B8E5-94CDFDBE3859}" type="doc">
      <dgm:prSet loTypeId="urn:microsoft.com/office/officeart/2005/8/layout/cycle3" loCatId="" qsTypeId="urn:microsoft.com/office/officeart/2005/8/quickstyle/simple2" qsCatId="simple" csTypeId="urn:microsoft.com/office/officeart/2005/8/colors/accent3_2" csCatId="accent3" phldr="1"/>
      <dgm:spPr/>
      <dgm:t>
        <a:bodyPr/>
        <a:lstStyle/>
        <a:p>
          <a:endParaRPr lang="en-US"/>
        </a:p>
      </dgm:t>
    </dgm:pt>
    <dgm:pt modelId="{041B4833-9A42-974F-84D3-7EF57AEDA305}">
      <dgm:prSet phldrT="[Text]" custT="1"/>
      <dgm:spPr/>
      <dgm:t>
        <a:bodyPr/>
        <a:lstStyle/>
        <a:p>
          <a:r>
            <a:rPr lang="en-US" sz="2200" b="1" dirty="0">
              <a:latin typeface="Arial"/>
              <a:cs typeface="Arial"/>
            </a:rPr>
            <a:t>Obesity/Weight-Based Stigma</a:t>
          </a:r>
        </a:p>
      </dgm:t>
    </dgm:pt>
    <dgm:pt modelId="{65B16B57-C2BC-0B4A-89CD-86CE34647DF6}" type="parTrans" cxnId="{1796CE43-397C-D04B-BB5D-F2C7A273D35A}">
      <dgm:prSet/>
      <dgm:spPr/>
      <dgm:t>
        <a:bodyPr/>
        <a:lstStyle/>
        <a:p>
          <a:endParaRPr lang="en-US"/>
        </a:p>
      </dgm:t>
    </dgm:pt>
    <dgm:pt modelId="{173EF241-9800-BB49-AA6C-478920874493}" type="sibTrans" cxnId="{1796CE43-397C-D04B-BB5D-F2C7A273D35A}">
      <dgm:prSet/>
      <dgm:spPr/>
      <dgm:t>
        <a:bodyPr/>
        <a:lstStyle/>
        <a:p>
          <a:endParaRPr lang="en-US"/>
        </a:p>
      </dgm:t>
    </dgm:pt>
    <dgm:pt modelId="{734F52CC-AFD9-824F-8B4A-2ED6EC731A9D}">
      <dgm:prSet phldrT="[Text]" custT="1"/>
      <dgm:spPr/>
      <dgm:t>
        <a:bodyPr/>
        <a:lstStyle/>
        <a:p>
          <a:r>
            <a:rPr lang="en-US" sz="2600" b="1" dirty="0">
              <a:latin typeface="Arial"/>
              <a:cs typeface="Arial"/>
            </a:rPr>
            <a:t>Stress</a:t>
          </a:r>
        </a:p>
      </dgm:t>
    </dgm:pt>
    <dgm:pt modelId="{BAB76B9F-73A3-3F48-9EB6-22578F5EDCFC}" type="parTrans" cxnId="{DC62B767-6FB2-1642-81DF-EFD8246927D4}">
      <dgm:prSet/>
      <dgm:spPr/>
      <dgm:t>
        <a:bodyPr/>
        <a:lstStyle/>
        <a:p>
          <a:endParaRPr lang="en-US"/>
        </a:p>
      </dgm:t>
    </dgm:pt>
    <dgm:pt modelId="{29CC136B-1734-FD4E-B658-03A7336F500A}" type="sibTrans" cxnId="{DC62B767-6FB2-1642-81DF-EFD8246927D4}">
      <dgm:prSet/>
      <dgm:spPr/>
      <dgm:t>
        <a:bodyPr/>
        <a:lstStyle/>
        <a:p>
          <a:endParaRPr lang="en-US"/>
        </a:p>
      </dgm:t>
    </dgm:pt>
    <dgm:pt modelId="{F66B4743-97E5-174E-98B6-F682A8806163}">
      <dgm:prSet phldrT="[Text]" custT="1"/>
      <dgm:spPr/>
      <dgm:t>
        <a:bodyPr/>
        <a:lstStyle/>
        <a:p>
          <a:r>
            <a:rPr lang="en-US" sz="2200" b="1" dirty="0">
              <a:latin typeface="Arial"/>
              <a:cs typeface="Arial"/>
            </a:rPr>
            <a:t>1. Increased Cortisol</a:t>
          </a:r>
        </a:p>
        <a:p>
          <a:r>
            <a:rPr lang="en-US" sz="2200" b="1" dirty="0">
              <a:latin typeface="Arial"/>
              <a:cs typeface="Arial"/>
            </a:rPr>
            <a:t>2. Increased Eating</a:t>
          </a:r>
        </a:p>
      </dgm:t>
    </dgm:pt>
    <dgm:pt modelId="{1AB23DE7-1A16-B24D-A424-0530553216D1}" type="parTrans" cxnId="{565652F0-D3F4-A64C-BB57-10A526298BA0}">
      <dgm:prSet/>
      <dgm:spPr/>
      <dgm:t>
        <a:bodyPr/>
        <a:lstStyle/>
        <a:p>
          <a:endParaRPr lang="en-US"/>
        </a:p>
      </dgm:t>
    </dgm:pt>
    <dgm:pt modelId="{62DE9629-4F36-394B-B2A7-1579D634C0FA}" type="sibTrans" cxnId="{565652F0-D3F4-A64C-BB57-10A526298BA0}">
      <dgm:prSet/>
      <dgm:spPr/>
      <dgm:t>
        <a:bodyPr/>
        <a:lstStyle/>
        <a:p>
          <a:endParaRPr lang="en-US"/>
        </a:p>
      </dgm:t>
    </dgm:pt>
    <dgm:pt modelId="{0D972164-8B26-024E-A8D8-441F65CC4ECB}">
      <dgm:prSet phldrT="[Text]" custT="1"/>
      <dgm:spPr/>
      <dgm:t>
        <a:bodyPr/>
        <a:lstStyle/>
        <a:p>
          <a:r>
            <a:rPr lang="en-US" sz="2600" b="1" dirty="0">
              <a:latin typeface="Arial"/>
              <a:cs typeface="Arial"/>
            </a:rPr>
            <a:t>Weight Gain</a:t>
          </a:r>
        </a:p>
      </dgm:t>
    </dgm:pt>
    <dgm:pt modelId="{C0558999-0AE7-CC45-88D6-2FE779393610}" type="parTrans" cxnId="{CE166E79-9383-D14A-BAA1-5980D63B3109}">
      <dgm:prSet/>
      <dgm:spPr/>
      <dgm:t>
        <a:bodyPr/>
        <a:lstStyle/>
        <a:p>
          <a:endParaRPr lang="en-US"/>
        </a:p>
      </dgm:t>
    </dgm:pt>
    <dgm:pt modelId="{E5D95CC2-9366-CF4B-BF66-76F52F2365CF}" type="sibTrans" cxnId="{CE166E79-9383-D14A-BAA1-5980D63B3109}">
      <dgm:prSet/>
      <dgm:spPr/>
      <dgm:t>
        <a:bodyPr/>
        <a:lstStyle/>
        <a:p>
          <a:endParaRPr lang="en-US"/>
        </a:p>
      </dgm:t>
    </dgm:pt>
    <dgm:pt modelId="{12F2A039-D371-C743-ACD7-B2A0D51AACCE}" type="pres">
      <dgm:prSet presAssocID="{843F6007-DC44-2141-B8E5-94CDFDBE3859}" presName="Name0" presStyleCnt="0">
        <dgm:presLayoutVars>
          <dgm:dir/>
          <dgm:resizeHandles val="exact"/>
        </dgm:presLayoutVars>
      </dgm:prSet>
      <dgm:spPr/>
    </dgm:pt>
    <dgm:pt modelId="{D260260E-C24E-6F47-86F0-1DDD58ACD69E}" type="pres">
      <dgm:prSet presAssocID="{843F6007-DC44-2141-B8E5-94CDFDBE3859}" presName="cycle" presStyleCnt="0"/>
      <dgm:spPr/>
    </dgm:pt>
    <dgm:pt modelId="{6B9F69A0-13E6-8246-A0D3-6E7A05BE5768}" type="pres">
      <dgm:prSet presAssocID="{041B4833-9A42-974F-84D3-7EF57AEDA305}" presName="nodeFirstNode" presStyleLbl="node1" presStyleIdx="0" presStyleCnt="4" custScaleX="68411" custScaleY="63718">
        <dgm:presLayoutVars>
          <dgm:bulletEnabled val="1"/>
        </dgm:presLayoutVars>
      </dgm:prSet>
      <dgm:spPr/>
    </dgm:pt>
    <dgm:pt modelId="{CD0EC3DB-9681-CA4F-8F04-A1CC1D1049C4}" type="pres">
      <dgm:prSet presAssocID="{173EF241-9800-BB49-AA6C-478920874493}" presName="sibTransFirstNode" presStyleLbl="bgShp" presStyleIdx="0" presStyleCnt="1"/>
      <dgm:spPr/>
    </dgm:pt>
    <dgm:pt modelId="{49FE7FB2-8A0E-AE4C-B145-32AFF7A36C80}" type="pres">
      <dgm:prSet presAssocID="{734F52CC-AFD9-824F-8B4A-2ED6EC731A9D}" presName="nodeFollowingNodes" presStyleLbl="node1" presStyleIdx="1" presStyleCnt="4" custScaleX="68411" custScaleY="63718" custRadScaleRad="119023">
        <dgm:presLayoutVars>
          <dgm:bulletEnabled val="1"/>
        </dgm:presLayoutVars>
      </dgm:prSet>
      <dgm:spPr/>
    </dgm:pt>
    <dgm:pt modelId="{04C8A50A-5C7C-E348-B501-EB2BBCFA7DF3}" type="pres">
      <dgm:prSet presAssocID="{F66B4743-97E5-174E-98B6-F682A8806163}" presName="nodeFollowingNodes" presStyleLbl="node1" presStyleIdx="2" presStyleCnt="4" custScaleX="98115" custScaleY="63718" custRadScaleRad="116723" custRadScaleInc="564">
        <dgm:presLayoutVars>
          <dgm:bulletEnabled val="1"/>
        </dgm:presLayoutVars>
      </dgm:prSet>
      <dgm:spPr/>
    </dgm:pt>
    <dgm:pt modelId="{27DD86A5-599B-E341-82F5-CA4A7C16F69C}" type="pres">
      <dgm:prSet presAssocID="{0D972164-8B26-024E-A8D8-441F65CC4ECB}" presName="nodeFollowingNodes" presStyleLbl="node1" presStyleIdx="3" presStyleCnt="4" custScaleX="68411" custScaleY="63718" custRadScaleRad="124815">
        <dgm:presLayoutVars>
          <dgm:bulletEnabled val="1"/>
        </dgm:presLayoutVars>
      </dgm:prSet>
      <dgm:spPr/>
    </dgm:pt>
  </dgm:ptLst>
  <dgm:cxnLst>
    <dgm:cxn modelId="{40799F14-59D0-1C45-B08E-10996A2E95AA}" type="presOf" srcId="{734F52CC-AFD9-824F-8B4A-2ED6EC731A9D}" destId="{49FE7FB2-8A0E-AE4C-B145-32AFF7A36C80}" srcOrd="0" destOrd="0" presId="urn:microsoft.com/office/officeart/2005/8/layout/cycle3"/>
    <dgm:cxn modelId="{F197E217-9E4F-9543-9B81-193E17DC65D3}" type="presOf" srcId="{F66B4743-97E5-174E-98B6-F682A8806163}" destId="{04C8A50A-5C7C-E348-B501-EB2BBCFA7DF3}" srcOrd="0" destOrd="0" presId="urn:microsoft.com/office/officeart/2005/8/layout/cycle3"/>
    <dgm:cxn modelId="{1796CE43-397C-D04B-BB5D-F2C7A273D35A}" srcId="{843F6007-DC44-2141-B8E5-94CDFDBE3859}" destId="{041B4833-9A42-974F-84D3-7EF57AEDA305}" srcOrd="0" destOrd="0" parTransId="{65B16B57-C2BC-0B4A-89CD-86CE34647DF6}" sibTransId="{173EF241-9800-BB49-AA6C-478920874493}"/>
    <dgm:cxn modelId="{DC62B767-6FB2-1642-81DF-EFD8246927D4}" srcId="{843F6007-DC44-2141-B8E5-94CDFDBE3859}" destId="{734F52CC-AFD9-824F-8B4A-2ED6EC731A9D}" srcOrd="1" destOrd="0" parTransId="{BAB76B9F-73A3-3F48-9EB6-22578F5EDCFC}" sibTransId="{29CC136B-1734-FD4E-B658-03A7336F500A}"/>
    <dgm:cxn modelId="{982E586E-9559-C64B-B7A5-46D48FCA67B5}" type="presOf" srcId="{041B4833-9A42-974F-84D3-7EF57AEDA305}" destId="{6B9F69A0-13E6-8246-A0D3-6E7A05BE5768}" srcOrd="0" destOrd="0" presId="urn:microsoft.com/office/officeart/2005/8/layout/cycle3"/>
    <dgm:cxn modelId="{CE166E79-9383-D14A-BAA1-5980D63B3109}" srcId="{843F6007-DC44-2141-B8E5-94CDFDBE3859}" destId="{0D972164-8B26-024E-A8D8-441F65CC4ECB}" srcOrd="3" destOrd="0" parTransId="{C0558999-0AE7-CC45-88D6-2FE779393610}" sibTransId="{E5D95CC2-9366-CF4B-BF66-76F52F2365CF}"/>
    <dgm:cxn modelId="{3797CDAA-9B6B-AC42-8478-B6C88E891BC3}" type="presOf" srcId="{173EF241-9800-BB49-AA6C-478920874493}" destId="{CD0EC3DB-9681-CA4F-8F04-A1CC1D1049C4}" srcOrd="0" destOrd="0" presId="urn:microsoft.com/office/officeart/2005/8/layout/cycle3"/>
    <dgm:cxn modelId="{50F8E8DE-69D4-A642-BC88-A998DA289EDC}" type="presOf" srcId="{843F6007-DC44-2141-B8E5-94CDFDBE3859}" destId="{12F2A039-D371-C743-ACD7-B2A0D51AACCE}" srcOrd="0" destOrd="0" presId="urn:microsoft.com/office/officeart/2005/8/layout/cycle3"/>
    <dgm:cxn modelId="{EAF92DEE-9B5B-CC4D-9A79-01EE09629E70}" type="presOf" srcId="{0D972164-8B26-024E-A8D8-441F65CC4ECB}" destId="{27DD86A5-599B-E341-82F5-CA4A7C16F69C}" srcOrd="0" destOrd="0" presId="urn:microsoft.com/office/officeart/2005/8/layout/cycle3"/>
    <dgm:cxn modelId="{565652F0-D3F4-A64C-BB57-10A526298BA0}" srcId="{843F6007-DC44-2141-B8E5-94CDFDBE3859}" destId="{F66B4743-97E5-174E-98B6-F682A8806163}" srcOrd="2" destOrd="0" parTransId="{1AB23DE7-1A16-B24D-A424-0530553216D1}" sibTransId="{62DE9629-4F36-394B-B2A7-1579D634C0FA}"/>
    <dgm:cxn modelId="{F602AC1E-BC0F-B348-9A92-2A69A3A4E88E}" type="presParOf" srcId="{12F2A039-D371-C743-ACD7-B2A0D51AACCE}" destId="{D260260E-C24E-6F47-86F0-1DDD58ACD69E}" srcOrd="0" destOrd="0" presId="urn:microsoft.com/office/officeart/2005/8/layout/cycle3"/>
    <dgm:cxn modelId="{5DCFE1B1-67F0-BE4D-BD7F-9769227EF878}" type="presParOf" srcId="{D260260E-C24E-6F47-86F0-1DDD58ACD69E}" destId="{6B9F69A0-13E6-8246-A0D3-6E7A05BE5768}" srcOrd="0" destOrd="0" presId="urn:microsoft.com/office/officeart/2005/8/layout/cycle3"/>
    <dgm:cxn modelId="{D5C8DBAB-ED33-8540-97F3-39A2F381DB26}" type="presParOf" srcId="{D260260E-C24E-6F47-86F0-1DDD58ACD69E}" destId="{CD0EC3DB-9681-CA4F-8F04-A1CC1D1049C4}" srcOrd="1" destOrd="0" presId="urn:microsoft.com/office/officeart/2005/8/layout/cycle3"/>
    <dgm:cxn modelId="{260B7A10-AB6F-6F41-95B9-E010208B098C}" type="presParOf" srcId="{D260260E-C24E-6F47-86F0-1DDD58ACD69E}" destId="{49FE7FB2-8A0E-AE4C-B145-32AFF7A36C80}" srcOrd="2" destOrd="0" presId="urn:microsoft.com/office/officeart/2005/8/layout/cycle3"/>
    <dgm:cxn modelId="{B15703EF-5038-AC4D-BA29-365D938E0BF8}" type="presParOf" srcId="{D260260E-C24E-6F47-86F0-1DDD58ACD69E}" destId="{04C8A50A-5C7C-E348-B501-EB2BBCFA7DF3}" srcOrd="3" destOrd="0" presId="urn:microsoft.com/office/officeart/2005/8/layout/cycle3"/>
    <dgm:cxn modelId="{ECB3B0FB-64CB-854F-9B93-BBEF57B114F7}" type="presParOf" srcId="{D260260E-C24E-6F47-86F0-1DDD58ACD69E}" destId="{27DD86A5-599B-E341-82F5-CA4A7C16F69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3F6007-DC44-2141-B8E5-94CDFDBE3859}" type="doc">
      <dgm:prSet loTypeId="urn:microsoft.com/office/officeart/2005/8/layout/cycle3" loCatId="" qsTypeId="urn:microsoft.com/office/officeart/2005/8/quickstyle/simple2" qsCatId="simple" csTypeId="urn:microsoft.com/office/officeart/2005/8/colors/accent3_2" csCatId="accent3" phldr="1"/>
      <dgm:spPr/>
      <dgm:t>
        <a:bodyPr/>
        <a:lstStyle/>
        <a:p>
          <a:endParaRPr lang="en-US"/>
        </a:p>
      </dgm:t>
    </dgm:pt>
    <dgm:pt modelId="{041B4833-9A42-974F-84D3-7EF57AEDA305}">
      <dgm:prSet phldrT="[Text]" custT="1"/>
      <dgm:spPr>
        <a:solidFill>
          <a:schemeClr val="accent2"/>
        </a:solidFill>
      </dgm:spPr>
      <dgm:t>
        <a:bodyPr/>
        <a:lstStyle/>
        <a:p>
          <a:r>
            <a:rPr lang="en-US" sz="2200" b="1" dirty="0">
              <a:latin typeface="Arial"/>
              <a:cs typeface="Arial"/>
            </a:rPr>
            <a:t>Obesity/Weight-Based Stigma</a:t>
          </a:r>
        </a:p>
      </dgm:t>
    </dgm:pt>
    <dgm:pt modelId="{65B16B57-C2BC-0B4A-89CD-86CE34647DF6}" type="parTrans" cxnId="{1796CE43-397C-D04B-BB5D-F2C7A273D35A}">
      <dgm:prSet/>
      <dgm:spPr/>
      <dgm:t>
        <a:bodyPr/>
        <a:lstStyle/>
        <a:p>
          <a:endParaRPr lang="en-US"/>
        </a:p>
      </dgm:t>
    </dgm:pt>
    <dgm:pt modelId="{173EF241-9800-BB49-AA6C-478920874493}" type="sibTrans" cxnId="{1796CE43-397C-D04B-BB5D-F2C7A273D35A}">
      <dgm:prSet/>
      <dgm:spPr/>
      <dgm:t>
        <a:bodyPr/>
        <a:lstStyle/>
        <a:p>
          <a:endParaRPr lang="en-US"/>
        </a:p>
      </dgm:t>
    </dgm:pt>
    <dgm:pt modelId="{734F52CC-AFD9-824F-8B4A-2ED6EC731A9D}">
      <dgm:prSet phldrT="[Text]" custT="1"/>
      <dgm:spPr/>
      <dgm:t>
        <a:bodyPr/>
        <a:lstStyle/>
        <a:p>
          <a:r>
            <a:rPr lang="en-US" sz="2600" b="1" dirty="0">
              <a:latin typeface="Arial"/>
              <a:cs typeface="Arial"/>
            </a:rPr>
            <a:t>Stress</a:t>
          </a:r>
        </a:p>
      </dgm:t>
    </dgm:pt>
    <dgm:pt modelId="{BAB76B9F-73A3-3F48-9EB6-22578F5EDCFC}" type="parTrans" cxnId="{DC62B767-6FB2-1642-81DF-EFD8246927D4}">
      <dgm:prSet/>
      <dgm:spPr/>
      <dgm:t>
        <a:bodyPr/>
        <a:lstStyle/>
        <a:p>
          <a:endParaRPr lang="en-US"/>
        </a:p>
      </dgm:t>
    </dgm:pt>
    <dgm:pt modelId="{29CC136B-1734-FD4E-B658-03A7336F500A}" type="sibTrans" cxnId="{DC62B767-6FB2-1642-81DF-EFD8246927D4}">
      <dgm:prSet/>
      <dgm:spPr/>
      <dgm:t>
        <a:bodyPr/>
        <a:lstStyle/>
        <a:p>
          <a:endParaRPr lang="en-US"/>
        </a:p>
      </dgm:t>
    </dgm:pt>
    <dgm:pt modelId="{F66B4743-97E5-174E-98B6-F682A8806163}">
      <dgm:prSet phldrT="[Text]" custT="1"/>
      <dgm:spPr>
        <a:solidFill>
          <a:schemeClr val="accent2"/>
        </a:solidFill>
      </dgm:spPr>
      <dgm:t>
        <a:bodyPr/>
        <a:lstStyle/>
        <a:p>
          <a:r>
            <a:rPr lang="en-US" sz="2200" b="1" dirty="0">
              <a:latin typeface="Arial"/>
              <a:cs typeface="Arial"/>
            </a:rPr>
            <a:t>1. Increased Cortisol</a:t>
          </a:r>
        </a:p>
        <a:p>
          <a:r>
            <a:rPr lang="en-US" sz="2200" b="1" dirty="0">
              <a:latin typeface="Arial"/>
              <a:cs typeface="Arial"/>
            </a:rPr>
            <a:t>2. Increased Eating</a:t>
          </a:r>
        </a:p>
      </dgm:t>
    </dgm:pt>
    <dgm:pt modelId="{1AB23DE7-1A16-B24D-A424-0530553216D1}" type="parTrans" cxnId="{565652F0-D3F4-A64C-BB57-10A526298BA0}">
      <dgm:prSet/>
      <dgm:spPr/>
      <dgm:t>
        <a:bodyPr/>
        <a:lstStyle/>
        <a:p>
          <a:endParaRPr lang="en-US"/>
        </a:p>
      </dgm:t>
    </dgm:pt>
    <dgm:pt modelId="{62DE9629-4F36-394B-B2A7-1579D634C0FA}" type="sibTrans" cxnId="{565652F0-D3F4-A64C-BB57-10A526298BA0}">
      <dgm:prSet/>
      <dgm:spPr/>
      <dgm:t>
        <a:bodyPr/>
        <a:lstStyle/>
        <a:p>
          <a:endParaRPr lang="en-US"/>
        </a:p>
      </dgm:t>
    </dgm:pt>
    <dgm:pt modelId="{0D972164-8B26-024E-A8D8-441F65CC4ECB}">
      <dgm:prSet phldrT="[Text]" custT="1"/>
      <dgm:spPr/>
      <dgm:t>
        <a:bodyPr/>
        <a:lstStyle/>
        <a:p>
          <a:r>
            <a:rPr lang="en-US" sz="2600" b="1" dirty="0">
              <a:latin typeface="Arial"/>
              <a:cs typeface="Arial"/>
            </a:rPr>
            <a:t>Weight Gain</a:t>
          </a:r>
        </a:p>
      </dgm:t>
    </dgm:pt>
    <dgm:pt modelId="{C0558999-0AE7-CC45-88D6-2FE779393610}" type="parTrans" cxnId="{CE166E79-9383-D14A-BAA1-5980D63B3109}">
      <dgm:prSet/>
      <dgm:spPr/>
      <dgm:t>
        <a:bodyPr/>
        <a:lstStyle/>
        <a:p>
          <a:endParaRPr lang="en-US"/>
        </a:p>
      </dgm:t>
    </dgm:pt>
    <dgm:pt modelId="{E5D95CC2-9366-CF4B-BF66-76F52F2365CF}" type="sibTrans" cxnId="{CE166E79-9383-D14A-BAA1-5980D63B3109}">
      <dgm:prSet/>
      <dgm:spPr/>
      <dgm:t>
        <a:bodyPr/>
        <a:lstStyle/>
        <a:p>
          <a:endParaRPr lang="en-US"/>
        </a:p>
      </dgm:t>
    </dgm:pt>
    <dgm:pt modelId="{12F2A039-D371-C743-ACD7-B2A0D51AACCE}" type="pres">
      <dgm:prSet presAssocID="{843F6007-DC44-2141-B8E5-94CDFDBE3859}" presName="Name0" presStyleCnt="0">
        <dgm:presLayoutVars>
          <dgm:dir/>
          <dgm:resizeHandles val="exact"/>
        </dgm:presLayoutVars>
      </dgm:prSet>
      <dgm:spPr/>
    </dgm:pt>
    <dgm:pt modelId="{D260260E-C24E-6F47-86F0-1DDD58ACD69E}" type="pres">
      <dgm:prSet presAssocID="{843F6007-DC44-2141-B8E5-94CDFDBE3859}" presName="cycle" presStyleCnt="0"/>
      <dgm:spPr/>
    </dgm:pt>
    <dgm:pt modelId="{6B9F69A0-13E6-8246-A0D3-6E7A05BE5768}" type="pres">
      <dgm:prSet presAssocID="{041B4833-9A42-974F-84D3-7EF57AEDA305}" presName="nodeFirstNode" presStyleLbl="node1" presStyleIdx="0" presStyleCnt="4" custScaleX="68411" custScaleY="63718">
        <dgm:presLayoutVars>
          <dgm:bulletEnabled val="1"/>
        </dgm:presLayoutVars>
      </dgm:prSet>
      <dgm:spPr/>
    </dgm:pt>
    <dgm:pt modelId="{CD0EC3DB-9681-CA4F-8F04-A1CC1D1049C4}" type="pres">
      <dgm:prSet presAssocID="{173EF241-9800-BB49-AA6C-478920874493}" presName="sibTransFirstNode" presStyleLbl="bgShp" presStyleIdx="0" presStyleCnt="1"/>
      <dgm:spPr/>
    </dgm:pt>
    <dgm:pt modelId="{49FE7FB2-8A0E-AE4C-B145-32AFF7A36C80}" type="pres">
      <dgm:prSet presAssocID="{734F52CC-AFD9-824F-8B4A-2ED6EC731A9D}" presName="nodeFollowingNodes" presStyleLbl="node1" presStyleIdx="1" presStyleCnt="4" custScaleX="68411" custScaleY="63718" custRadScaleRad="119023">
        <dgm:presLayoutVars>
          <dgm:bulletEnabled val="1"/>
        </dgm:presLayoutVars>
      </dgm:prSet>
      <dgm:spPr/>
    </dgm:pt>
    <dgm:pt modelId="{04C8A50A-5C7C-E348-B501-EB2BBCFA7DF3}" type="pres">
      <dgm:prSet presAssocID="{F66B4743-97E5-174E-98B6-F682A8806163}" presName="nodeFollowingNodes" presStyleLbl="node1" presStyleIdx="2" presStyleCnt="4" custScaleX="98115" custScaleY="63718" custRadScaleRad="116723" custRadScaleInc="564">
        <dgm:presLayoutVars>
          <dgm:bulletEnabled val="1"/>
        </dgm:presLayoutVars>
      </dgm:prSet>
      <dgm:spPr/>
    </dgm:pt>
    <dgm:pt modelId="{27DD86A5-599B-E341-82F5-CA4A7C16F69C}" type="pres">
      <dgm:prSet presAssocID="{0D972164-8B26-024E-A8D8-441F65CC4ECB}" presName="nodeFollowingNodes" presStyleLbl="node1" presStyleIdx="3" presStyleCnt="4" custScaleX="68411" custScaleY="63718" custRadScaleRad="124815">
        <dgm:presLayoutVars>
          <dgm:bulletEnabled val="1"/>
        </dgm:presLayoutVars>
      </dgm:prSet>
      <dgm:spPr/>
    </dgm:pt>
  </dgm:ptLst>
  <dgm:cxnLst>
    <dgm:cxn modelId="{9386DC2E-ED61-6748-B2EA-9BF9C781589E}" type="presOf" srcId="{843F6007-DC44-2141-B8E5-94CDFDBE3859}" destId="{12F2A039-D371-C743-ACD7-B2A0D51AACCE}" srcOrd="0" destOrd="0" presId="urn:microsoft.com/office/officeart/2005/8/layout/cycle3"/>
    <dgm:cxn modelId="{1796CE43-397C-D04B-BB5D-F2C7A273D35A}" srcId="{843F6007-DC44-2141-B8E5-94CDFDBE3859}" destId="{041B4833-9A42-974F-84D3-7EF57AEDA305}" srcOrd="0" destOrd="0" parTransId="{65B16B57-C2BC-0B4A-89CD-86CE34647DF6}" sibTransId="{173EF241-9800-BB49-AA6C-478920874493}"/>
    <dgm:cxn modelId="{93758346-AE55-1F40-961B-DA25DABC70CC}" type="presOf" srcId="{0D972164-8B26-024E-A8D8-441F65CC4ECB}" destId="{27DD86A5-599B-E341-82F5-CA4A7C16F69C}" srcOrd="0" destOrd="0" presId="urn:microsoft.com/office/officeart/2005/8/layout/cycle3"/>
    <dgm:cxn modelId="{DC62B767-6FB2-1642-81DF-EFD8246927D4}" srcId="{843F6007-DC44-2141-B8E5-94CDFDBE3859}" destId="{734F52CC-AFD9-824F-8B4A-2ED6EC731A9D}" srcOrd="1" destOrd="0" parTransId="{BAB76B9F-73A3-3F48-9EB6-22578F5EDCFC}" sibTransId="{29CC136B-1734-FD4E-B658-03A7336F500A}"/>
    <dgm:cxn modelId="{CBFAF774-B919-814D-856C-AA22ADF1961C}" type="presOf" srcId="{041B4833-9A42-974F-84D3-7EF57AEDA305}" destId="{6B9F69A0-13E6-8246-A0D3-6E7A05BE5768}" srcOrd="0" destOrd="0" presId="urn:microsoft.com/office/officeart/2005/8/layout/cycle3"/>
    <dgm:cxn modelId="{CE166E79-9383-D14A-BAA1-5980D63B3109}" srcId="{843F6007-DC44-2141-B8E5-94CDFDBE3859}" destId="{0D972164-8B26-024E-A8D8-441F65CC4ECB}" srcOrd="3" destOrd="0" parTransId="{C0558999-0AE7-CC45-88D6-2FE779393610}" sibTransId="{E5D95CC2-9366-CF4B-BF66-76F52F2365CF}"/>
    <dgm:cxn modelId="{BC74A080-A679-394B-973C-9F7FC0A8243D}" type="presOf" srcId="{173EF241-9800-BB49-AA6C-478920874493}" destId="{CD0EC3DB-9681-CA4F-8F04-A1CC1D1049C4}" srcOrd="0" destOrd="0" presId="urn:microsoft.com/office/officeart/2005/8/layout/cycle3"/>
    <dgm:cxn modelId="{9D0BADB0-E430-7947-ACA0-5F3930600422}" type="presOf" srcId="{734F52CC-AFD9-824F-8B4A-2ED6EC731A9D}" destId="{49FE7FB2-8A0E-AE4C-B145-32AFF7A36C80}" srcOrd="0" destOrd="0" presId="urn:microsoft.com/office/officeart/2005/8/layout/cycle3"/>
    <dgm:cxn modelId="{86E756D4-3ECF-EE44-B73D-2F2CE3564631}" type="presOf" srcId="{F66B4743-97E5-174E-98B6-F682A8806163}" destId="{04C8A50A-5C7C-E348-B501-EB2BBCFA7DF3}" srcOrd="0" destOrd="0" presId="urn:microsoft.com/office/officeart/2005/8/layout/cycle3"/>
    <dgm:cxn modelId="{565652F0-D3F4-A64C-BB57-10A526298BA0}" srcId="{843F6007-DC44-2141-B8E5-94CDFDBE3859}" destId="{F66B4743-97E5-174E-98B6-F682A8806163}" srcOrd="2" destOrd="0" parTransId="{1AB23DE7-1A16-B24D-A424-0530553216D1}" sibTransId="{62DE9629-4F36-394B-B2A7-1579D634C0FA}"/>
    <dgm:cxn modelId="{C51CED8B-5D79-1B40-BB74-348E42D1CE31}" type="presParOf" srcId="{12F2A039-D371-C743-ACD7-B2A0D51AACCE}" destId="{D260260E-C24E-6F47-86F0-1DDD58ACD69E}" srcOrd="0" destOrd="0" presId="urn:microsoft.com/office/officeart/2005/8/layout/cycle3"/>
    <dgm:cxn modelId="{52C8F9B7-84E0-9F43-AD92-DA889715A822}" type="presParOf" srcId="{D260260E-C24E-6F47-86F0-1DDD58ACD69E}" destId="{6B9F69A0-13E6-8246-A0D3-6E7A05BE5768}" srcOrd="0" destOrd="0" presId="urn:microsoft.com/office/officeart/2005/8/layout/cycle3"/>
    <dgm:cxn modelId="{0B56B24F-5461-7548-8979-934C1F7C701E}" type="presParOf" srcId="{D260260E-C24E-6F47-86F0-1DDD58ACD69E}" destId="{CD0EC3DB-9681-CA4F-8F04-A1CC1D1049C4}" srcOrd="1" destOrd="0" presId="urn:microsoft.com/office/officeart/2005/8/layout/cycle3"/>
    <dgm:cxn modelId="{4D249FC0-5408-6F4C-B333-E4920F27AFD5}" type="presParOf" srcId="{D260260E-C24E-6F47-86F0-1DDD58ACD69E}" destId="{49FE7FB2-8A0E-AE4C-B145-32AFF7A36C80}" srcOrd="2" destOrd="0" presId="urn:microsoft.com/office/officeart/2005/8/layout/cycle3"/>
    <dgm:cxn modelId="{D9B12B32-D001-C340-8EE5-68DF5D49222F}" type="presParOf" srcId="{D260260E-C24E-6F47-86F0-1DDD58ACD69E}" destId="{04C8A50A-5C7C-E348-B501-EB2BBCFA7DF3}" srcOrd="3" destOrd="0" presId="urn:microsoft.com/office/officeart/2005/8/layout/cycle3"/>
    <dgm:cxn modelId="{CC39E2A7-7DC8-2D41-9B20-597A42E9E528}" type="presParOf" srcId="{D260260E-C24E-6F47-86F0-1DDD58ACD69E}" destId="{27DD86A5-599B-E341-82F5-CA4A7C16F69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3F6007-DC44-2141-B8E5-94CDFDBE3859}" type="doc">
      <dgm:prSet loTypeId="urn:microsoft.com/office/officeart/2005/8/layout/cycle3" loCatId="" qsTypeId="urn:microsoft.com/office/officeart/2005/8/quickstyle/simple2" qsCatId="simple" csTypeId="urn:microsoft.com/office/officeart/2005/8/colors/accent3_2" csCatId="accent3" phldr="1"/>
      <dgm:spPr/>
      <dgm:t>
        <a:bodyPr/>
        <a:lstStyle/>
        <a:p>
          <a:endParaRPr lang="en-US"/>
        </a:p>
      </dgm:t>
    </dgm:pt>
    <dgm:pt modelId="{041B4833-9A42-974F-84D3-7EF57AEDA305}">
      <dgm:prSet phldrT="[Text]" custT="1"/>
      <dgm:spPr>
        <a:solidFill>
          <a:schemeClr val="accent2"/>
        </a:solidFill>
      </dgm:spPr>
      <dgm:t>
        <a:bodyPr/>
        <a:lstStyle/>
        <a:p>
          <a:r>
            <a:rPr lang="en-US" sz="2200" b="1" dirty="0">
              <a:latin typeface="Arial"/>
              <a:cs typeface="Arial"/>
            </a:rPr>
            <a:t>Obesity/Weight-Based Stigma</a:t>
          </a:r>
        </a:p>
      </dgm:t>
    </dgm:pt>
    <dgm:pt modelId="{65B16B57-C2BC-0B4A-89CD-86CE34647DF6}" type="parTrans" cxnId="{1796CE43-397C-D04B-BB5D-F2C7A273D35A}">
      <dgm:prSet/>
      <dgm:spPr/>
      <dgm:t>
        <a:bodyPr/>
        <a:lstStyle/>
        <a:p>
          <a:endParaRPr lang="en-US"/>
        </a:p>
      </dgm:t>
    </dgm:pt>
    <dgm:pt modelId="{173EF241-9800-BB49-AA6C-478920874493}" type="sibTrans" cxnId="{1796CE43-397C-D04B-BB5D-F2C7A273D35A}">
      <dgm:prSet/>
      <dgm:spPr/>
      <dgm:t>
        <a:bodyPr/>
        <a:lstStyle/>
        <a:p>
          <a:endParaRPr lang="en-US"/>
        </a:p>
      </dgm:t>
    </dgm:pt>
    <dgm:pt modelId="{734F52CC-AFD9-824F-8B4A-2ED6EC731A9D}">
      <dgm:prSet phldrT="[Text]" custT="1"/>
      <dgm:spPr/>
      <dgm:t>
        <a:bodyPr/>
        <a:lstStyle/>
        <a:p>
          <a:r>
            <a:rPr lang="en-US" sz="2600" b="1" dirty="0">
              <a:latin typeface="Arial"/>
              <a:cs typeface="Arial"/>
            </a:rPr>
            <a:t>Stress</a:t>
          </a:r>
        </a:p>
      </dgm:t>
    </dgm:pt>
    <dgm:pt modelId="{BAB76B9F-73A3-3F48-9EB6-22578F5EDCFC}" type="parTrans" cxnId="{DC62B767-6FB2-1642-81DF-EFD8246927D4}">
      <dgm:prSet/>
      <dgm:spPr/>
      <dgm:t>
        <a:bodyPr/>
        <a:lstStyle/>
        <a:p>
          <a:endParaRPr lang="en-US"/>
        </a:p>
      </dgm:t>
    </dgm:pt>
    <dgm:pt modelId="{29CC136B-1734-FD4E-B658-03A7336F500A}" type="sibTrans" cxnId="{DC62B767-6FB2-1642-81DF-EFD8246927D4}">
      <dgm:prSet/>
      <dgm:spPr/>
      <dgm:t>
        <a:bodyPr/>
        <a:lstStyle/>
        <a:p>
          <a:endParaRPr lang="en-US"/>
        </a:p>
      </dgm:t>
    </dgm:pt>
    <dgm:pt modelId="{F66B4743-97E5-174E-98B6-F682A8806163}">
      <dgm:prSet phldrT="[Text]" custT="1"/>
      <dgm:spPr>
        <a:solidFill>
          <a:schemeClr val="accent2"/>
        </a:solidFill>
      </dgm:spPr>
      <dgm:t>
        <a:bodyPr/>
        <a:lstStyle/>
        <a:p>
          <a:r>
            <a:rPr lang="en-US" sz="2200" b="1" dirty="0">
              <a:latin typeface="Arial"/>
              <a:cs typeface="Arial"/>
            </a:rPr>
            <a:t>1. Increased Cortisol</a:t>
          </a:r>
        </a:p>
        <a:p>
          <a:r>
            <a:rPr lang="en-US" sz="2200" b="1" dirty="0">
              <a:latin typeface="Arial"/>
              <a:cs typeface="Arial"/>
            </a:rPr>
            <a:t>2. Increased Eating</a:t>
          </a:r>
        </a:p>
      </dgm:t>
    </dgm:pt>
    <dgm:pt modelId="{1AB23DE7-1A16-B24D-A424-0530553216D1}" type="parTrans" cxnId="{565652F0-D3F4-A64C-BB57-10A526298BA0}">
      <dgm:prSet/>
      <dgm:spPr/>
      <dgm:t>
        <a:bodyPr/>
        <a:lstStyle/>
        <a:p>
          <a:endParaRPr lang="en-US"/>
        </a:p>
      </dgm:t>
    </dgm:pt>
    <dgm:pt modelId="{62DE9629-4F36-394B-B2A7-1579D634C0FA}" type="sibTrans" cxnId="{565652F0-D3F4-A64C-BB57-10A526298BA0}">
      <dgm:prSet/>
      <dgm:spPr/>
      <dgm:t>
        <a:bodyPr/>
        <a:lstStyle/>
        <a:p>
          <a:endParaRPr lang="en-US"/>
        </a:p>
      </dgm:t>
    </dgm:pt>
    <dgm:pt modelId="{0D972164-8B26-024E-A8D8-441F65CC4ECB}">
      <dgm:prSet phldrT="[Text]" custT="1"/>
      <dgm:spPr/>
      <dgm:t>
        <a:bodyPr/>
        <a:lstStyle/>
        <a:p>
          <a:r>
            <a:rPr lang="en-US" sz="2600" b="1" dirty="0">
              <a:latin typeface="Arial"/>
              <a:cs typeface="Arial"/>
            </a:rPr>
            <a:t>Weight Gain</a:t>
          </a:r>
        </a:p>
      </dgm:t>
    </dgm:pt>
    <dgm:pt modelId="{C0558999-0AE7-CC45-88D6-2FE779393610}" type="parTrans" cxnId="{CE166E79-9383-D14A-BAA1-5980D63B3109}">
      <dgm:prSet/>
      <dgm:spPr/>
      <dgm:t>
        <a:bodyPr/>
        <a:lstStyle/>
        <a:p>
          <a:endParaRPr lang="en-US"/>
        </a:p>
      </dgm:t>
    </dgm:pt>
    <dgm:pt modelId="{E5D95CC2-9366-CF4B-BF66-76F52F2365CF}" type="sibTrans" cxnId="{CE166E79-9383-D14A-BAA1-5980D63B3109}">
      <dgm:prSet/>
      <dgm:spPr/>
      <dgm:t>
        <a:bodyPr/>
        <a:lstStyle/>
        <a:p>
          <a:endParaRPr lang="en-US"/>
        </a:p>
      </dgm:t>
    </dgm:pt>
    <dgm:pt modelId="{12F2A039-D371-C743-ACD7-B2A0D51AACCE}" type="pres">
      <dgm:prSet presAssocID="{843F6007-DC44-2141-B8E5-94CDFDBE3859}" presName="Name0" presStyleCnt="0">
        <dgm:presLayoutVars>
          <dgm:dir/>
          <dgm:resizeHandles val="exact"/>
        </dgm:presLayoutVars>
      </dgm:prSet>
      <dgm:spPr/>
    </dgm:pt>
    <dgm:pt modelId="{D260260E-C24E-6F47-86F0-1DDD58ACD69E}" type="pres">
      <dgm:prSet presAssocID="{843F6007-DC44-2141-B8E5-94CDFDBE3859}" presName="cycle" presStyleCnt="0"/>
      <dgm:spPr/>
    </dgm:pt>
    <dgm:pt modelId="{6B9F69A0-13E6-8246-A0D3-6E7A05BE5768}" type="pres">
      <dgm:prSet presAssocID="{041B4833-9A42-974F-84D3-7EF57AEDA305}" presName="nodeFirstNode" presStyleLbl="node1" presStyleIdx="0" presStyleCnt="4" custScaleX="68411" custScaleY="63718">
        <dgm:presLayoutVars>
          <dgm:bulletEnabled val="1"/>
        </dgm:presLayoutVars>
      </dgm:prSet>
      <dgm:spPr/>
    </dgm:pt>
    <dgm:pt modelId="{CD0EC3DB-9681-CA4F-8F04-A1CC1D1049C4}" type="pres">
      <dgm:prSet presAssocID="{173EF241-9800-BB49-AA6C-478920874493}" presName="sibTransFirstNode" presStyleLbl="bgShp" presStyleIdx="0" presStyleCnt="1"/>
      <dgm:spPr/>
    </dgm:pt>
    <dgm:pt modelId="{49FE7FB2-8A0E-AE4C-B145-32AFF7A36C80}" type="pres">
      <dgm:prSet presAssocID="{734F52CC-AFD9-824F-8B4A-2ED6EC731A9D}" presName="nodeFollowingNodes" presStyleLbl="node1" presStyleIdx="1" presStyleCnt="4" custScaleX="68411" custScaleY="63718" custRadScaleRad="119023">
        <dgm:presLayoutVars>
          <dgm:bulletEnabled val="1"/>
        </dgm:presLayoutVars>
      </dgm:prSet>
      <dgm:spPr/>
    </dgm:pt>
    <dgm:pt modelId="{04C8A50A-5C7C-E348-B501-EB2BBCFA7DF3}" type="pres">
      <dgm:prSet presAssocID="{F66B4743-97E5-174E-98B6-F682A8806163}" presName="nodeFollowingNodes" presStyleLbl="node1" presStyleIdx="2" presStyleCnt="4" custScaleX="98115" custScaleY="63718" custRadScaleRad="116723" custRadScaleInc="564">
        <dgm:presLayoutVars>
          <dgm:bulletEnabled val="1"/>
        </dgm:presLayoutVars>
      </dgm:prSet>
      <dgm:spPr/>
    </dgm:pt>
    <dgm:pt modelId="{27DD86A5-599B-E341-82F5-CA4A7C16F69C}" type="pres">
      <dgm:prSet presAssocID="{0D972164-8B26-024E-A8D8-441F65CC4ECB}" presName="nodeFollowingNodes" presStyleLbl="node1" presStyleIdx="3" presStyleCnt="4" custScaleX="68411" custScaleY="63718" custRadScaleRad="124815">
        <dgm:presLayoutVars>
          <dgm:bulletEnabled val="1"/>
        </dgm:presLayoutVars>
      </dgm:prSet>
      <dgm:spPr/>
    </dgm:pt>
  </dgm:ptLst>
  <dgm:cxnLst>
    <dgm:cxn modelId="{9386DC2E-ED61-6748-B2EA-9BF9C781589E}" type="presOf" srcId="{843F6007-DC44-2141-B8E5-94CDFDBE3859}" destId="{12F2A039-D371-C743-ACD7-B2A0D51AACCE}" srcOrd="0" destOrd="0" presId="urn:microsoft.com/office/officeart/2005/8/layout/cycle3"/>
    <dgm:cxn modelId="{1796CE43-397C-D04B-BB5D-F2C7A273D35A}" srcId="{843F6007-DC44-2141-B8E5-94CDFDBE3859}" destId="{041B4833-9A42-974F-84D3-7EF57AEDA305}" srcOrd="0" destOrd="0" parTransId="{65B16B57-C2BC-0B4A-89CD-86CE34647DF6}" sibTransId="{173EF241-9800-BB49-AA6C-478920874493}"/>
    <dgm:cxn modelId="{93758346-AE55-1F40-961B-DA25DABC70CC}" type="presOf" srcId="{0D972164-8B26-024E-A8D8-441F65CC4ECB}" destId="{27DD86A5-599B-E341-82F5-CA4A7C16F69C}" srcOrd="0" destOrd="0" presId="urn:microsoft.com/office/officeart/2005/8/layout/cycle3"/>
    <dgm:cxn modelId="{DC62B767-6FB2-1642-81DF-EFD8246927D4}" srcId="{843F6007-DC44-2141-B8E5-94CDFDBE3859}" destId="{734F52CC-AFD9-824F-8B4A-2ED6EC731A9D}" srcOrd="1" destOrd="0" parTransId="{BAB76B9F-73A3-3F48-9EB6-22578F5EDCFC}" sibTransId="{29CC136B-1734-FD4E-B658-03A7336F500A}"/>
    <dgm:cxn modelId="{CBFAF774-B919-814D-856C-AA22ADF1961C}" type="presOf" srcId="{041B4833-9A42-974F-84D3-7EF57AEDA305}" destId="{6B9F69A0-13E6-8246-A0D3-6E7A05BE5768}" srcOrd="0" destOrd="0" presId="urn:microsoft.com/office/officeart/2005/8/layout/cycle3"/>
    <dgm:cxn modelId="{CE166E79-9383-D14A-BAA1-5980D63B3109}" srcId="{843F6007-DC44-2141-B8E5-94CDFDBE3859}" destId="{0D972164-8B26-024E-A8D8-441F65CC4ECB}" srcOrd="3" destOrd="0" parTransId="{C0558999-0AE7-CC45-88D6-2FE779393610}" sibTransId="{E5D95CC2-9366-CF4B-BF66-76F52F2365CF}"/>
    <dgm:cxn modelId="{BC74A080-A679-394B-973C-9F7FC0A8243D}" type="presOf" srcId="{173EF241-9800-BB49-AA6C-478920874493}" destId="{CD0EC3DB-9681-CA4F-8F04-A1CC1D1049C4}" srcOrd="0" destOrd="0" presId="urn:microsoft.com/office/officeart/2005/8/layout/cycle3"/>
    <dgm:cxn modelId="{9D0BADB0-E430-7947-ACA0-5F3930600422}" type="presOf" srcId="{734F52CC-AFD9-824F-8B4A-2ED6EC731A9D}" destId="{49FE7FB2-8A0E-AE4C-B145-32AFF7A36C80}" srcOrd="0" destOrd="0" presId="urn:microsoft.com/office/officeart/2005/8/layout/cycle3"/>
    <dgm:cxn modelId="{86E756D4-3ECF-EE44-B73D-2F2CE3564631}" type="presOf" srcId="{F66B4743-97E5-174E-98B6-F682A8806163}" destId="{04C8A50A-5C7C-E348-B501-EB2BBCFA7DF3}" srcOrd="0" destOrd="0" presId="urn:microsoft.com/office/officeart/2005/8/layout/cycle3"/>
    <dgm:cxn modelId="{565652F0-D3F4-A64C-BB57-10A526298BA0}" srcId="{843F6007-DC44-2141-B8E5-94CDFDBE3859}" destId="{F66B4743-97E5-174E-98B6-F682A8806163}" srcOrd="2" destOrd="0" parTransId="{1AB23DE7-1A16-B24D-A424-0530553216D1}" sibTransId="{62DE9629-4F36-394B-B2A7-1579D634C0FA}"/>
    <dgm:cxn modelId="{C51CED8B-5D79-1B40-BB74-348E42D1CE31}" type="presParOf" srcId="{12F2A039-D371-C743-ACD7-B2A0D51AACCE}" destId="{D260260E-C24E-6F47-86F0-1DDD58ACD69E}" srcOrd="0" destOrd="0" presId="urn:microsoft.com/office/officeart/2005/8/layout/cycle3"/>
    <dgm:cxn modelId="{52C8F9B7-84E0-9F43-AD92-DA889715A822}" type="presParOf" srcId="{D260260E-C24E-6F47-86F0-1DDD58ACD69E}" destId="{6B9F69A0-13E6-8246-A0D3-6E7A05BE5768}" srcOrd="0" destOrd="0" presId="urn:microsoft.com/office/officeart/2005/8/layout/cycle3"/>
    <dgm:cxn modelId="{0B56B24F-5461-7548-8979-934C1F7C701E}" type="presParOf" srcId="{D260260E-C24E-6F47-86F0-1DDD58ACD69E}" destId="{CD0EC3DB-9681-CA4F-8F04-A1CC1D1049C4}" srcOrd="1" destOrd="0" presId="urn:microsoft.com/office/officeart/2005/8/layout/cycle3"/>
    <dgm:cxn modelId="{4D249FC0-5408-6F4C-B333-E4920F27AFD5}" type="presParOf" srcId="{D260260E-C24E-6F47-86F0-1DDD58ACD69E}" destId="{49FE7FB2-8A0E-AE4C-B145-32AFF7A36C80}" srcOrd="2" destOrd="0" presId="urn:microsoft.com/office/officeart/2005/8/layout/cycle3"/>
    <dgm:cxn modelId="{D9B12B32-D001-C340-8EE5-68DF5D49222F}" type="presParOf" srcId="{D260260E-C24E-6F47-86F0-1DDD58ACD69E}" destId="{04C8A50A-5C7C-E348-B501-EB2BBCFA7DF3}" srcOrd="3" destOrd="0" presId="urn:microsoft.com/office/officeart/2005/8/layout/cycle3"/>
    <dgm:cxn modelId="{CC39E2A7-7DC8-2D41-9B20-597A42E9E528}" type="presParOf" srcId="{D260260E-C24E-6F47-86F0-1DDD58ACD69E}" destId="{27DD86A5-599B-E341-82F5-CA4A7C16F69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3F6007-DC44-2141-B8E5-94CDFDBE3859}" type="doc">
      <dgm:prSet loTypeId="urn:microsoft.com/office/officeart/2005/8/layout/cycle3" loCatId="" qsTypeId="urn:microsoft.com/office/officeart/2005/8/quickstyle/simple2" qsCatId="simple" csTypeId="urn:microsoft.com/office/officeart/2005/8/colors/accent3_2" csCatId="accent3" phldr="1"/>
      <dgm:spPr/>
      <dgm:t>
        <a:bodyPr/>
        <a:lstStyle/>
        <a:p>
          <a:endParaRPr lang="en-US"/>
        </a:p>
      </dgm:t>
    </dgm:pt>
    <dgm:pt modelId="{041B4833-9A42-974F-84D3-7EF57AEDA305}">
      <dgm:prSet phldrT="[Text]" custT="1"/>
      <dgm:spPr>
        <a:solidFill>
          <a:schemeClr val="accent2"/>
        </a:solidFill>
      </dgm:spPr>
      <dgm:t>
        <a:bodyPr/>
        <a:lstStyle/>
        <a:p>
          <a:r>
            <a:rPr lang="en-US" sz="2200" b="1" dirty="0">
              <a:latin typeface="Arial"/>
              <a:cs typeface="Arial"/>
            </a:rPr>
            <a:t>Obesity/Weight-Based Stigma</a:t>
          </a:r>
        </a:p>
      </dgm:t>
    </dgm:pt>
    <dgm:pt modelId="{65B16B57-C2BC-0B4A-89CD-86CE34647DF6}" type="parTrans" cxnId="{1796CE43-397C-D04B-BB5D-F2C7A273D35A}">
      <dgm:prSet/>
      <dgm:spPr/>
      <dgm:t>
        <a:bodyPr/>
        <a:lstStyle/>
        <a:p>
          <a:endParaRPr lang="en-US"/>
        </a:p>
      </dgm:t>
    </dgm:pt>
    <dgm:pt modelId="{173EF241-9800-BB49-AA6C-478920874493}" type="sibTrans" cxnId="{1796CE43-397C-D04B-BB5D-F2C7A273D35A}">
      <dgm:prSet/>
      <dgm:spPr/>
      <dgm:t>
        <a:bodyPr/>
        <a:lstStyle/>
        <a:p>
          <a:endParaRPr lang="en-US"/>
        </a:p>
      </dgm:t>
    </dgm:pt>
    <dgm:pt modelId="{734F52CC-AFD9-824F-8B4A-2ED6EC731A9D}">
      <dgm:prSet phldrT="[Text]" custT="1"/>
      <dgm:spPr/>
      <dgm:t>
        <a:bodyPr/>
        <a:lstStyle/>
        <a:p>
          <a:r>
            <a:rPr lang="en-US" sz="2600" b="1" dirty="0">
              <a:latin typeface="Arial"/>
              <a:cs typeface="Arial"/>
            </a:rPr>
            <a:t>Stress</a:t>
          </a:r>
        </a:p>
      </dgm:t>
    </dgm:pt>
    <dgm:pt modelId="{BAB76B9F-73A3-3F48-9EB6-22578F5EDCFC}" type="parTrans" cxnId="{DC62B767-6FB2-1642-81DF-EFD8246927D4}">
      <dgm:prSet/>
      <dgm:spPr/>
      <dgm:t>
        <a:bodyPr/>
        <a:lstStyle/>
        <a:p>
          <a:endParaRPr lang="en-US"/>
        </a:p>
      </dgm:t>
    </dgm:pt>
    <dgm:pt modelId="{29CC136B-1734-FD4E-B658-03A7336F500A}" type="sibTrans" cxnId="{DC62B767-6FB2-1642-81DF-EFD8246927D4}">
      <dgm:prSet/>
      <dgm:spPr/>
      <dgm:t>
        <a:bodyPr/>
        <a:lstStyle/>
        <a:p>
          <a:endParaRPr lang="en-US"/>
        </a:p>
      </dgm:t>
    </dgm:pt>
    <dgm:pt modelId="{F66B4743-97E5-174E-98B6-F682A8806163}">
      <dgm:prSet phldrT="[Text]" custT="1"/>
      <dgm:spPr/>
      <dgm:t>
        <a:bodyPr/>
        <a:lstStyle/>
        <a:p>
          <a:r>
            <a:rPr lang="en-US" sz="2200" b="1" dirty="0">
              <a:latin typeface="Arial"/>
              <a:cs typeface="Arial"/>
            </a:rPr>
            <a:t>1. Increased Cortisol</a:t>
          </a:r>
        </a:p>
        <a:p>
          <a:r>
            <a:rPr lang="en-US" sz="2200" b="1" dirty="0">
              <a:latin typeface="Arial"/>
              <a:cs typeface="Arial"/>
            </a:rPr>
            <a:t>2. Increased Eating</a:t>
          </a:r>
        </a:p>
      </dgm:t>
    </dgm:pt>
    <dgm:pt modelId="{1AB23DE7-1A16-B24D-A424-0530553216D1}" type="parTrans" cxnId="{565652F0-D3F4-A64C-BB57-10A526298BA0}">
      <dgm:prSet/>
      <dgm:spPr/>
      <dgm:t>
        <a:bodyPr/>
        <a:lstStyle/>
        <a:p>
          <a:endParaRPr lang="en-US"/>
        </a:p>
      </dgm:t>
    </dgm:pt>
    <dgm:pt modelId="{62DE9629-4F36-394B-B2A7-1579D634C0FA}" type="sibTrans" cxnId="{565652F0-D3F4-A64C-BB57-10A526298BA0}">
      <dgm:prSet/>
      <dgm:spPr/>
      <dgm:t>
        <a:bodyPr/>
        <a:lstStyle/>
        <a:p>
          <a:endParaRPr lang="en-US"/>
        </a:p>
      </dgm:t>
    </dgm:pt>
    <dgm:pt modelId="{0D972164-8B26-024E-A8D8-441F65CC4ECB}">
      <dgm:prSet phldrT="[Text]" custT="1"/>
      <dgm:spPr>
        <a:solidFill>
          <a:schemeClr val="accent2"/>
        </a:solidFill>
      </dgm:spPr>
      <dgm:t>
        <a:bodyPr/>
        <a:lstStyle/>
        <a:p>
          <a:r>
            <a:rPr lang="en-US" sz="2600" b="1" dirty="0">
              <a:latin typeface="Arial"/>
              <a:cs typeface="Arial"/>
            </a:rPr>
            <a:t>Weight Gain</a:t>
          </a:r>
        </a:p>
      </dgm:t>
    </dgm:pt>
    <dgm:pt modelId="{C0558999-0AE7-CC45-88D6-2FE779393610}" type="parTrans" cxnId="{CE166E79-9383-D14A-BAA1-5980D63B3109}">
      <dgm:prSet/>
      <dgm:spPr/>
      <dgm:t>
        <a:bodyPr/>
        <a:lstStyle/>
        <a:p>
          <a:endParaRPr lang="en-US"/>
        </a:p>
      </dgm:t>
    </dgm:pt>
    <dgm:pt modelId="{E5D95CC2-9366-CF4B-BF66-76F52F2365CF}" type="sibTrans" cxnId="{CE166E79-9383-D14A-BAA1-5980D63B3109}">
      <dgm:prSet/>
      <dgm:spPr/>
      <dgm:t>
        <a:bodyPr/>
        <a:lstStyle/>
        <a:p>
          <a:endParaRPr lang="en-US"/>
        </a:p>
      </dgm:t>
    </dgm:pt>
    <dgm:pt modelId="{12F2A039-D371-C743-ACD7-B2A0D51AACCE}" type="pres">
      <dgm:prSet presAssocID="{843F6007-DC44-2141-B8E5-94CDFDBE3859}" presName="Name0" presStyleCnt="0">
        <dgm:presLayoutVars>
          <dgm:dir/>
          <dgm:resizeHandles val="exact"/>
        </dgm:presLayoutVars>
      </dgm:prSet>
      <dgm:spPr/>
    </dgm:pt>
    <dgm:pt modelId="{D260260E-C24E-6F47-86F0-1DDD58ACD69E}" type="pres">
      <dgm:prSet presAssocID="{843F6007-DC44-2141-B8E5-94CDFDBE3859}" presName="cycle" presStyleCnt="0"/>
      <dgm:spPr/>
    </dgm:pt>
    <dgm:pt modelId="{6B9F69A0-13E6-8246-A0D3-6E7A05BE5768}" type="pres">
      <dgm:prSet presAssocID="{041B4833-9A42-974F-84D3-7EF57AEDA305}" presName="nodeFirstNode" presStyleLbl="node1" presStyleIdx="0" presStyleCnt="4" custScaleX="68411" custScaleY="63718">
        <dgm:presLayoutVars>
          <dgm:bulletEnabled val="1"/>
        </dgm:presLayoutVars>
      </dgm:prSet>
      <dgm:spPr/>
    </dgm:pt>
    <dgm:pt modelId="{CD0EC3DB-9681-CA4F-8F04-A1CC1D1049C4}" type="pres">
      <dgm:prSet presAssocID="{173EF241-9800-BB49-AA6C-478920874493}" presName="sibTransFirstNode" presStyleLbl="bgShp" presStyleIdx="0" presStyleCnt="1"/>
      <dgm:spPr/>
    </dgm:pt>
    <dgm:pt modelId="{49FE7FB2-8A0E-AE4C-B145-32AFF7A36C80}" type="pres">
      <dgm:prSet presAssocID="{734F52CC-AFD9-824F-8B4A-2ED6EC731A9D}" presName="nodeFollowingNodes" presStyleLbl="node1" presStyleIdx="1" presStyleCnt="4" custScaleX="68411" custScaleY="63718" custRadScaleRad="119023">
        <dgm:presLayoutVars>
          <dgm:bulletEnabled val="1"/>
        </dgm:presLayoutVars>
      </dgm:prSet>
      <dgm:spPr/>
    </dgm:pt>
    <dgm:pt modelId="{04C8A50A-5C7C-E348-B501-EB2BBCFA7DF3}" type="pres">
      <dgm:prSet presAssocID="{F66B4743-97E5-174E-98B6-F682A8806163}" presName="nodeFollowingNodes" presStyleLbl="node1" presStyleIdx="2" presStyleCnt="4" custScaleX="98115" custScaleY="63718" custRadScaleRad="116723" custRadScaleInc="564">
        <dgm:presLayoutVars>
          <dgm:bulletEnabled val="1"/>
        </dgm:presLayoutVars>
      </dgm:prSet>
      <dgm:spPr/>
    </dgm:pt>
    <dgm:pt modelId="{27DD86A5-599B-E341-82F5-CA4A7C16F69C}" type="pres">
      <dgm:prSet presAssocID="{0D972164-8B26-024E-A8D8-441F65CC4ECB}" presName="nodeFollowingNodes" presStyleLbl="node1" presStyleIdx="3" presStyleCnt="4" custScaleX="68411" custScaleY="63718" custRadScaleRad="124815">
        <dgm:presLayoutVars>
          <dgm:bulletEnabled val="1"/>
        </dgm:presLayoutVars>
      </dgm:prSet>
      <dgm:spPr/>
    </dgm:pt>
  </dgm:ptLst>
  <dgm:cxnLst>
    <dgm:cxn modelId="{9407E641-BDD7-7B40-800D-1921E92DF725}" type="presOf" srcId="{843F6007-DC44-2141-B8E5-94CDFDBE3859}" destId="{12F2A039-D371-C743-ACD7-B2A0D51AACCE}" srcOrd="0" destOrd="0" presId="urn:microsoft.com/office/officeart/2005/8/layout/cycle3"/>
    <dgm:cxn modelId="{1796CE43-397C-D04B-BB5D-F2C7A273D35A}" srcId="{843F6007-DC44-2141-B8E5-94CDFDBE3859}" destId="{041B4833-9A42-974F-84D3-7EF57AEDA305}" srcOrd="0" destOrd="0" parTransId="{65B16B57-C2BC-0B4A-89CD-86CE34647DF6}" sibTransId="{173EF241-9800-BB49-AA6C-478920874493}"/>
    <dgm:cxn modelId="{A512F258-BEA9-A646-B47F-D9DDEF09ABDC}" type="presOf" srcId="{734F52CC-AFD9-824F-8B4A-2ED6EC731A9D}" destId="{49FE7FB2-8A0E-AE4C-B145-32AFF7A36C80}" srcOrd="0" destOrd="0" presId="urn:microsoft.com/office/officeart/2005/8/layout/cycle3"/>
    <dgm:cxn modelId="{DC62B767-6FB2-1642-81DF-EFD8246927D4}" srcId="{843F6007-DC44-2141-B8E5-94CDFDBE3859}" destId="{734F52CC-AFD9-824F-8B4A-2ED6EC731A9D}" srcOrd="1" destOrd="0" parTransId="{BAB76B9F-73A3-3F48-9EB6-22578F5EDCFC}" sibTransId="{29CC136B-1734-FD4E-B658-03A7336F500A}"/>
    <dgm:cxn modelId="{1BFC716F-D2D0-3945-AE43-FA5C762FECAD}" type="presOf" srcId="{F66B4743-97E5-174E-98B6-F682A8806163}" destId="{04C8A50A-5C7C-E348-B501-EB2BBCFA7DF3}" srcOrd="0" destOrd="0" presId="urn:microsoft.com/office/officeart/2005/8/layout/cycle3"/>
    <dgm:cxn modelId="{CE166E79-9383-D14A-BAA1-5980D63B3109}" srcId="{843F6007-DC44-2141-B8E5-94CDFDBE3859}" destId="{0D972164-8B26-024E-A8D8-441F65CC4ECB}" srcOrd="3" destOrd="0" parTransId="{C0558999-0AE7-CC45-88D6-2FE779393610}" sibTransId="{E5D95CC2-9366-CF4B-BF66-76F52F2365CF}"/>
    <dgm:cxn modelId="{3F0B4293-7CC3-B24F-9C09-E5BEBC9F203D}" type="presOf" srcId="{041B4833-9A42-974F-84D3-7EF57AEDA305}" destId="{6B9F69A0-13E6-8246-A0D3-6E7A05BE5768}" srcOrd="0" destOrd="0" presId="urn:microsoft.com/office/officeart/2005/8/layout/cycle3"/>
    <dgm:cxn modelId="{E3A3F8C8-63B3-3747-91C8-4871A51C3497}" type="presOf" srcId="{0D972164-8B26-024E-A8D8-441F65CC4ECB}" destId="{27DD86A5-599B-E341-82F5-CA4A7C16F69C}" srcOrd="0" destOrd="0" presId="urn:microsoft.com/office/officeart/2005/8/layout/cycle3"/>
    <dgm:cxn modelId="{2B6487CA-B840-C341-8CC3-B26BF5361068}" type="presOf" srcId="{173EF241-9800-BB49-AA6C-478920874493}" destId="{CD0EC3DB-9681-CA4F-8F04-A1CC1D1049C4}" srcOrd="0" destOrd="0" presId="urn:microsoft.com/office/officeart/2005/8/layout/cycle3"/>
    <dgm:cxn modelId="{565652F0-D3F4-A64C-BB57-10A526298BA0}" srcId="{843F6007-DC44-2141-B8E5-94CDFDBE3859}" destId="{F66B4743-97E5-174E-98B6-F682A8806163}" srcOrd="2" destOrd="0" parTransId="{1AB23DE7-1A16-B24D-A424-0530553216D1}" sibTransId="{62DE9629-4F36-394B-B2A7-1579D634C0FA}"/>
    <dgm:cxn modelId="{F0452897-F715-3C4A-92A7-DCF42171C99A}" type="presParOf" srcId="{12F2A039-D371-C743-ACD7-B2A0D51AACCE}" destId="{D260260E-C24E-6F47-86F0-1DDD58ACD69E}" srcOrd="0" destOrd="0" presId="urn:microsoft.com/office/officeart/2005/8/layout/cycle3"/>
    <dgm:cxn modelId="{53FDDBBE-C793-D340-ACCC-345F3D17E1DC}" type="presParOf" srcId="{D260260E-C24E-6F47-86F0-1DDD58ACD69E}" destId="{6B9F69A0-13E6-8246-A0D3-6E7A05BE5768}" srcOrd="0" destOrd="0" presId="urn:microsoft.com/office/officeart/2005/8/layout/cycle3"/>
    <dgm:cxn modelId="{684F9E16-55EB-F940-934B-DFA0B2B0C449}" type="presParOf" srcId="{D260260E-C24E-6F47-86F0-1DDD58ACD69E}" destId="{CD0EC3DB-9681-CA4F-8F04-A1CC1D1049C4}" srcOrd="1" destOrd="0" presId="urn:microsoft.com/office/officeart/2005/8/layout/cycle3"/>
    <dgm:cxn modelId="{7F873079-52A5-C044-AF68-BDBA1CBECAEA}" type="presParOf" srcId="{D260260E-C24E-6F47-86F0-1DDD58ACD69E}" destId="{49FE7FB2-8A0E-AE4C-B145-32AFF7A36C80}" srcOrd="2" destOrd="0" presId="urn:microsoft.com/office/officeart/2005/8/layout/cycle3"/>
    <dgm:cxn modelId="{6C855F59-CA34-9C4A-B30D-5C07D133947D}" type="presParOf" srcId="{D260260E-C24E-6F47-86F0-1DDD58ACD69E}" destId="{04C8A50A-5C7C-E348-B501-EB2BBCFA7DF3}" srcOrd="3" destOrd="0" presId="urn:microsoft.com/office/officeart/2005/8/layout/cycle3"/>
    <dgm:cxn modelId="{4372A17C-BA2E-9241-805E-8C0D610825A3}" type="presParOf" srcId="{D260260E-C24E-6F47-86F0-1DDD58ACD69E}" destId="{27DD86A5-599B-E341-82F5-CA4A7C16F69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3F6007-DC44-2141-B8E5-94CDFDBE3859}" type="doc">
      <dgm:prSet loTypeId="urn:microsoft.com/office/officeart/2005/8/layout/cycle3" loCatId="" qsTypeId="urn:microsoft.com/office/officeart/2005/8/quickstyle/simple2" qsCatId="simple" csTypeId="urn:microsoft.com/office/officeart/2005/8/colors/accent3_2" csCatId="accent3" phldr="1"/>
      <dgm:spPr/>
      <dgm:t>
        <a:bodyPr/>
        <a:lstStyle/>
        <a:p>
          <a:endParaRPr lang="en-US"/>
        </a:p>
      </dgm:t>
    </dgm:pt>
    <dgm:pt modelId="{041B4833-9A42-974F-84D3-7EF57AEDA305}">
      <dgm:prSet phldrT="[Text]" custT="1"/>
      <dgm:spPr/>
      <dgm:t>
        <a:bodyPr/>
        <a:lstStyle/>
        <a:p>
          <a:r>
            <a:rPr lang="en-US" sz="2200" b="1" dirty="0">
              <a:latin typeface="Arial"/>
              <a:cs typeface="Arial"/>
            </a:rPr>
            <a:t>Obesity/Weight-Based Stigma</a:t>
          </a:r>
        </a:p>
      </dgm:t>
    </dgm:pt>
    <dgm:pt modelId="{65B16B57-C2BC-0B4A-89CD-86CE34647DF6}" type="parTrans" cxnId="{1796CE43-397C-D04B-BB5D-F2C7A273D35A}">
      <dgm:prSet/>
      <dgm:spPr/>
      <dgm:t>
        <a:bodyPr/>
        <a:lstStyle/>
        <a:p>
          <a:endParaRPr lang="en-US"/>
        </a:p>
      </dgm:t>
    </dgm:pt>
    <dgm:pt modelId="{173EF241-9800-BB49-AA6C-478920874493}" type="sibTrans" cxnId="{1796CE43-397C-D04B-BB5D-F2C7A273D35A}">
      <dgm:prSet/>
      <dgm:spPr/>
      <dgm:t>
        <a:bodyPr/>
        <a:lstStyle/>
        <a:p>
          <a:endParaRPr lang="en-US"/>
        </a:p>
      </dgm:t>
    </dgm:pt>
    <dgm:pt modelId="{734F52CC-AFD9-824F-8B4A-2ED6EC731A9D}">
      <dgm:prSet phldrT="[Text]" custT="1"/>
      <dgm:spPr/>
      <dgm:t>
        <a:bodyPr/>
        <a:lstStyle/>
        <a:p>
          <a:r>
            <a:rPr lang="en-US" sz="2600" b="1" dirty="0">
              <a:latin typeface="Arial"/>
              <a:cs typeface="Arial"/>
            </a:rPr>
            <a:t>Stress</a:t>
          </a:r>
        </a:p>
      </dgm:t>
    </dgm:pt>
    <dgm:pt modelId="{BAB76B9F-73A3-3F48-9EB6-22578F5EDCFC}" type="parTrans" cxnId="{DC62B767-6FB2-1642-81DF-EFD8246927D4}">
      <dgm:prSet/>
      <dgm:spPr/>
      <dgm:t>
        <a:bodyPr/>
        <a:lstStyle/>
        <a:p>
          <a:endParaRPr lang="en-US"/>
        </a:p>
      </dgm:t>
    </dgm:pt>
    <dgm:pt modelId="{29CC136B-1734-FD4E-B658-03A7336F500A}" type="sibTrans" cxnId="{DC62B767-6FB2-1642-81DF-EFD8246927D4}">
      <dgm:prSet/>
      <dgm:spPr/>
      <dgm:t>
        <a:bodyPr/>
        <a:lstStyle/>
        <a:p>
          <a:endParaRPr lang="en-US"/>
        </a:p>
      </dgm:t>
    </dgm:pt>
    <dgm:pt modelId="{F66B4743-97E5-174E-98B6-F682A8806163}">
      <dgm:prSet phldrT="[Text]" custT="1"/>
      <dgm:spPr/>
      <dgm:t>
        <a:bodyPr/>
        <a:lstStyle/>
        <a:p>
          <a:r>
            <a:rPr lang="en-US" sz="2200" b="1" dirty="0">
              <a:latin typeface="Arial"/>
              <a:cs typeface="Arial"/>
            </a:rPr>
            <a:t>1. Increased Cortisol</a:t>
          </a:r>
        </a:p>
        <a:p>
          <a:r>
            <a:rPr lang="en-US" sz="2200" b="1" dirty="0">
              <a:latin typeface="Arial"/>
              <a:cs typeface="Arial"/>
            </a:rPr>
            <a:t>2. Increased Eating</a:t>
          </a:r>
        </a:p>
      </dgm:t>
    </dgm:pt>
    <dgm:pt modelId="{1AB23DE7-1A16-B24D-A424-0530553216D1}" type="parTrans" cxnId="{565652F0-D3F4-A64C-BB57-10A526298BA0}">
      <dgm:prSet/>
      <dgm:spPr/>
      <dgm:t>
        <a:bodyPr/>
        <a:lstStyle/>
        <a:p>
          <a:endParaRPr lang="en-US"/>
        </a:p>
      </dgm:t>
    </dgm:pt>
    <dgm:pt modelId="{62DE9629-4F36-394B-B2A7-1579D634C0FA}" type="sibTrans" cxnId="{565652F0-D3F4-A64C-BB57-10A526298BA0}">
      <dgm:prSet/>
      <dgm:spPr/>
      <dgm:t>
        <a:bodyPr/>
        <a:lstStyle/>
        <a:p>
          <a:endParaRPr lang="en-US"/>
        </a:p>
      </dgm:t>
    </dgm:pt>
    <dgm:pt modelId="{0D972164-8B26-024E-A8D8-441F65CC4ECB}">
      <dgm:prSet phldrT="[Text]" custT="1"/>
      <dgm:spPr/>
      <dgm:t>
        <a:bodyPr/>
        <a:lstStyle/>
        <a:p>
          <a:r>
            <a:rPr lang="en-US" sz="2600" b="1" dirty="0">
              <a:latin typeface="Arial"/>
              <a:cs typeface="Arial"/>
            </a:rPr>
            <a:t>Weight Gain</a:t>
          </a:r>
        </a:p>
      </dgm:t>
    </dgm:pt>
    <dgm:pt modelId="{C0558999-0AE7-CC45-88D6-2FE779393610}" type="parTrans" cxnId="{CE166E79-9383-D14A-BAA1-5980D63B3109}">
      <dgm:prSet/>
      <dgm:spPr/>
      <dgm:t>
        <a:bodyPr/>
        <a:lstStyle/>
        <a:p>
          <a:endParaRPr lang="en-US"/>
        </a:p>
      </dgm:t>
    </dgm:pt>
    <dgm:pt modelId="{E5D95CC2-9366-CF4B-BF66-76F52F2365CF}" type="sibTrans" cxnId="{CE166E79-9383-D14A-BAA1-5980D63B3109}">
      <dgm:prSet/>
      <dgm:spPr/>
      <dgm:t>
        <a:bodyPr/>
        <a:lstStyle/>
        <a:p>
          <a:endParaRPr lang="en-US"/>
        </a:p>
      </dgm:t>
    </dgm:pt>
    <dgm:pt modelId="{12F2A039-D371-C743-ACD7-B2A0D51AACCE}" type="pres">
      <dgm:prSet presAssocID="{843F6007-DC44-2141-B8E5-94CDFDBE3859}" presName="Name0" presStyleCnt="0">
        <dgm:presLayoutVars>
          <dgm:dir/>
          <dgm:resizeHandles val="exact"/>
        </dgm:presLayoutVars>
      </dgm:prSet>
      <dgm:spPr/>
    </dgm:pt>
    <dgm:pt modelId="{D260260E-C24E-6F47-86F0-1DDD58ACD69E}" type="pres">
      <dgm:prSet presAssocID="{843F6007-DC44-2141-B8E5-94CDFDBE3859}" presName="cycle" presStyleCnt="0"/>
      <dgm:spPr/>
    </dgm:pt>
    <dgm:pt modelId="{6B9F69A0-13E6-8246-A0D3-6E7A05BE5768}" type="pres">
      <dgm:prSet presAssocID="{041B4833-9A42-974F-84D3-7EF57AEDA305}" presName="nodeFirstNode" presStyleLbl="node1" presStyleIdx="0" presStyleCnt="4" custScaleX="68411" custScaleY="63718">
        <dgm:presLayoutVars>
          <dgm:bulletEnabled val="1"/>
        </dgm:presLayoutVars>
      </dgm:prSet>
      <dgm:spPr/>
    </dgm:pt>
    <dgm:pt modelId="{CD0EC3DB-9681-CA4F-8F04-A1CC1D1049C4}" type="pres">
      <dgm:prSet presAssocID="{173EF241-9800-BB49-AA6C-478920874493}" presName="sibTransFirstNode" presStyleLbl="bgShp" presStyleIdx="0" presStyleCnt="1"/>
      <dgm:spPr/>
    </dgm:pt>
    <dgm:pt modelId="{49FE7FB2-8A0E-AE4C-B145-32AFF7A36C80}" type="pres">
      <dgm:prSet presAssocID="{734F52CC-AFD9-824F-8B4A-2ED6EC731A9D}" presName="nodeFollowingNodes" presStyleLbl="node1" presStyleIdx="1" presStyleCnt="4" custScaleX="68411" custScaleY="63718" custRadScaleRad="119023">
        <dgm:presLayoutVars>
          <dgm:bulletEnabled val="1"/>
        </dgm:presLayoutVars>
      </dgm:prSet>
      <dgm:spPr/>
    </dgm:pt>
    <dgm:pt modelId="{04C8A50A-5C7C-E348-B501-EB2BBCFA7DF3}" type="pres">
      <dgm:prSet presAssocID="{F66B4743-97E5-174E-98B6-F682A8806163}" presName="nodeFollowingNodes" presStyleLbl="node1" presStyleIdx="2" presStyleCnt="4" custScaleX="98115" custScaleY="63718" custRadScaleRad="116723" custRadScaleInc="564">
        <dgm:presLayoutVars>
          <dgm:bulletEnabled val="1"/>
        </dgm:presLayoutVars>
      </dgm:prSet>
      <dgm:spPr/>
    </dgm:pt>
    <dgm:pt modelId="{27DD86A5-599B-E341-82F5-CA4A7C16F69C}" type="pres">
      <dgm:prSet presAssocID="{0D972164-8B26-024E-A8D8-441F65CC4ECB}" presName="nodeFollowingNodes" presStyleLbl="node1" presStyleIdx="3" presStyleCnt="4" custScaleX="68411" custScaleY="63718" custRadScaleRad="124815">
        <dgm:presLayoutVars>
          <dgm:bulletEnabled val="1"/>
        </dgm:presLayoutVars>
      </dgm:prSet>
      <dgm:spPr/>
    </dgm:pt>
  </dgm:ptLst>
  <dgm:cxnLst>
    <dgm:cxn modelId="{1796CE43-397C-D04B-BB5D-F2C7A273D35A}" srcId="{843F6007-DC44-2141-B8E5-94CDFDBE3859}" destId="{041B4833-9A42-974F-84D3-7EF57AEDA305}" srcOrd="0" destOrd="0" parTransId="{65B16B57-C2BC-0B4A-89CD-86CE34647DF6}" sibTransId="{173EF241-9800-BB49-AA6C-478920874493}"/>
    <dgm:cxn modelId="{DC62B767-6FB2-1642-81DF-EFD8246927D4}" srcId="{843F6007-DC44-2141-B8E5-94CDFDBE3859}" destId="{734F52CC-AFD9-824F-8B4A-2ED6EC731A9D}" srcOrd="1" destOrd="0" parTransId="{BAB76B9F-73A3-3F48-9EB6-22578F5EDCFC}" sibTransId="{29CC136B-1734-FD4E-B658-03A7336F500A}"/>
    <dgm:cxn modelId="{CE166E79-9383-D14A-BAA1-5980D63B3109}" srcId="{843F6007-DC44-2141-B8E5-94CDFDBE3859}" destId="{0D972164-8B26-024E-A8D8-441F65CC4ECB}" srcOrd="3" destOrd="0" parTransId="{C0558999-0AE7-CC45-88D6-2FE779393610}" sibTransId="{E5D95CC2-9366-CF4B-BF66-76F52F2365CF}"/>
    <dgm:cxn modelId="{A7F57E90-3DE8-704B-AAE3-E1F29473C8B5}" type="presOf" srcId="{173EF241-9800-BB49-AA6C-478920874493}" destId="{CD0EC3DB-9681-CA4F-8F04-A1CC1D1049C4}" srcOrd="0" destOrd="0" presId="urn:microsoft.com/office/officeart/2005/8/layout/cycle3"/>
    <dgm:cxn modelId="{DB677DBB-388C-BF44-B3CE-D64FDD09E996}" type="presOf" srcId="{F66B4743-97E5-174E-98B6-F682A8806163}" destId="{04C8A50A-5C7C-E348-B501-EB2BBCFA7DF3}" srcOrd="0" destOrd="0" presId="urn:microsoft.com/office/officeart/2005/8/layout/cycle3"/>
    <dgm:cxn modelId="{820062DB-1E39-D54C-B902-4F107FBD35A1}" type="presOf" srcId="{734F52CC-AFD9-824F-8B4A-2ED6EC731A9D}" destId="{49FE7FB2-8A0E-AE4C-B145-32AFF7A36C80}" srcOrd="0" destOrd="0" presId="urn:microsoft.com/office/officeart/2005/8/layout/cycle3"/>
    <dgm:cxn modelId="{803A3FE4-9943-864C-BCF2-AD24075A07F2}" type="presOf" srcId="{843F6007-DC44-2141-B8E5-94CDFDBE3859}" destId="{12F2A039-D371-C743-ACD7-B2A0D51AACCE}" srcOrd="0" destOrd="0" presId="urn:microsoft.com/office/officeart/2005/8/layout/cycle3"/>
    <dgm:cxn modelId="{31230CEA-4828-0247-A6E9-A16AA66A2FEC}" type="presOf" srcId="{041B4833-9A42-974F-84D3-7EF57AEDA305}" destId="{6B9F69A0-13E6-8246-A0D3-6E7A05BE5768}" srcOrd="0" destOrd="0" presId="urn:microsoft.com/office/officeart/2005/8/layout/cycle3"/>
    <dgm:cxn modelId="{565652F0-D3F4-A64C-BB57-10A526298BA0}" srcId="{843F6007-DC44-2141-B8E5-94CDFDBE3859}" destId="{F66B4743-97E5-174E-98B6-F682A8806163}" srcOrd="2" destOrd="0" parTransId="{1AB23DE7-1A16-B24D-A424-0530553216D1}" sibTransId="{62DE9629-4F36-394B-B2A7-1579D634C0FA}"/>
    <dgm:cxn modelId="{D1C659FC-D063-CD40-B9D9-C5ED5F25D801}" type="presOf" srcId="{0D972164-8B26-024E-A8D8-441F65CC4ECB}" destId="{27DD86A5-599B-E341-82F5-CA4A7C16F69C}" srcOrd="0" destOrd="0" presId="urn:microsoft.com/office/officeart/2005/8/layout/cycle3"/>
    <dgm:cxn modelId="{E500CD0D-243D-D647-8173-87DE859EBFCB}" type="presParOf" srcId="{12F2A039-D371-C743-ACD7-B2A0D51AACCE}" destId="{D260260E-C24E-6F47-86F0-1DDD58ACD69E}" srcOrd="0" destOrd="0" presId="urn:microsoft.com/office/officeart/2005/8/layout/cycle3"/>
    <dgm:cxn modelId="{972199E2-39DF-1E41-8855-030CE8DDCC14}" type="presParOf" srcId="{D260260E-C24E-6F47-86F0-1DDD58ACD69E}" destId="{6B9F69A0-13E6-8246-A0D3-6E7A05BE5768}" srcOrd="0" destOrd="0" presId="urn:microsoft.com/office/officeart/2005/8/layout/cycle3"/>
    <dgm:cxn modelId="{0FCB2B84-FBD6-5E46-A1B3-9A8F8C19DBFD}" type="presParOf" srcId="{D260260E-C24E-6F47-86F0-1DDD58ACD69E}" destId="{CD0EC3DB-9681-CA4F-8F04-A1CC1D1049C4}" srcOrd="1" destOrd="0" presId="urn:microsoft.com/office/officeart/2005/8/layout/cycle3"/>
    <dgm:cxn modelId="{DB18CC92-1342-FC44-8364-32BDB1986BDA}" type="presParOf" srcId="{D260260E-C24E-6F47-86F0-1DDD58ACD69E}" destId="{49FE7FB2-8A0E-AE4C-B145-32AFF7A36C80}" srcOrd="2" destOrd="0" presId="urn:microsoft.com/office/officeart/2005/8/layout/cycle3"/>
    <dgm:cxn modelId="{75723F88-4382-384A-B77A-BABDE5207E5B}" type="presParOf" srcId="{D260260E-C24E-6F47-86F0-1DDD58ACD69E}" destId="{04C8A50A-5C7C-E348-B501-EB2BBCFA7DF3}" srcOrd="3" destOrd="0" presId="urn:microsoft.com/office/officeart/2005/8/layout/cycle3"/>
    <dgm:cxn modelId="{B7FBF163-0364-564A-88B8-977E126CC2F6}" type="presParOf" srcId="{D260260E-C24E-6F47-86F0-1DDD58ACD69E}" destId="{27DD86A5-599B-E341-82F5-CA4A7C16F69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3F6007-DC44-2141-B8E5-94CDFDBE3859}" type="doc">
      <dgm:prSet loTypeId="urn:microsoft.com/office/officeart/2005/8/layout/cycle3" loCatId="" qsTypeId="urn:microsoft.com/office/officeart/2005/8/quickstyle/simple2" qsCatId="simple" csTypeId="urn:microsoft.com/office/officeart/2005/8/colors/accent3_2" csCatId="accent3" phldr="1"/>
      <dgm:spPr/>
      <dgm:t>
        <a:bodyPr/>
        <a:lstStyle/>
        <a:p>
          <a:endParaRPr lang="en-US"/>
        </a:p>
      </dgm:t>
    </dgm:pt>
    <dgm:pt modelId="{041B4833-9A42-974F-84D3-7EF57AEDA305}">
      <dgm:prSet phldrT="[Text]" custT="1"/>
      <dgm:spPr/>
      <dgm:t>
        <a:bodyPr/>
        <a:lstStyle/>
        <a:p>
          <a:r>
            <a:rPr lang="en-US" sz="2200" b="1" dirty="0">
              <a:latin typeface="Arial"/>
              <a:cs typeface="Arial"/>
            </a:rPr>
            <a:t>Obesity/Weight-Based Stigma</a:t>
          </a:r>
        </a:p>
      </dgm:t>
    </dgm:pt>
    <dgm:pt modelId="{65B16B57-C2BC-0B4A-89CD-86CE34647DF6}" type="parTrans" cxnId="{1796CE43-397C-D04B-BB5D-F2C7A273D35A}">
      <dgm:prSet/>
      <dgm:spPr/>
      <dgm:t>
        <a:bodyPr/>
        <a:lstStyle/>
        <a:p>
          <a:endParaRPr lang="en-US"/>
        </a:p>
      </dgm:t>
    </dgm:pt>
    <dgm:pt modelId="{173EF241-9800-BB49-AA6C-478920874493}" type="sibTrans" cxnId="{1796CE43-397C-D04B-BB5D-F2C7A273D35A}">
      <dgm:prSet/>
      <dgm:spPr/>
      <dgm:t>
        <a:bodyPr/>
        <a:lstStyle/>
        <a:p>
          <a:endParaRPr lang="en-US"/>
        </a:p>
      </dgm:t>
    </dgm:pt>
    <dgm:pt modelId="{734F52CC-AFD9-824F-8B4A-2ED6EC731A9D}">
      <dgm:prSet phldrT="[Text]" custT="1"/>
      <dgm:spPr/>
      <dgm:t>
        <a:bodyPr/>
        <a:lstStyle/>
        <a:p>
          <a:r>
            <a:rPr lang="en-US" sz="2600" b="1" dirty="0">
              <a:latin typeface="Arial"/>
              <a:cs typeface="Arial"/>
            </a:rPr>
            <a:t>Stress</a:t>
          </a:r>
        </a:p>
      </dgm:t>
    </dgm:pt>
    <dgm:pt modelId="{BAB76B9F-73A3-3F48-9EB6-22578F5EDCFC}" type="parTrans" cxnId="{DC62B767-6FB2-1642-81DF-EFD8246927D4}">
      <dgm:prSet/>
      <dgm:spPr/>
      <dgm:t>
        <a:bodyPr/>
        <a:lstStyle/>
        <a:p>
          <a:endParaRPr lang="en-US"/>
        </a:p>
      </dgm:t>
    </dgm:pt>
    <dgm:pt modelId="{29CC136B-1734-FD4E-B658-03A7336F500A}" type="sibTrans" cxnId="{DC62B767-6FB2-1642-81DF-EFD8246927D4}">
      <dgm:prSet/>
      <dgm:spPr/>
      <dgm:t>
        <a:bodyPr/>
        <a:lstStyle/>
        <a:p>
          <a:endParaRPr lang="en-US"/>
        </a:p>
      </dgm:t>
    </dgm:pt>
    <dgm:pt modelId="{F66B4743-97E5-174E-98B6-F682A8806163}">
      <dgm:prSet phldrT="[Text]" custT="1"/>
      <dgm:spPr/>
      <dgm:t>
        <a:bodyPr/>
        <a:lstStyle/>
        <a:p>
          <a:r>
            <a:rPr lang="en-US" sz="2200" b="1" dirty="0">
              <a:latin typeface="Arial"/>
              <a:cs typeface="Arial"/>
            </a:rPr>
            <a:t>1. Increased Cortisol</a:t>
          </a:r>
        </a:p>
        <a:p>
          <a:r>
            <a:rPr lang="en-US" sz="2200" b="1" dirty="0">
              <a:latin typeface="Arial"/>
              <a:cs typeface="Arial"/>
            </a:rPr>
            <a:t>2. Increased Eating</a:t>
          </a:r>
        </a:p>
      </dgm:t>
    </dgm:pt>
    <dgm:pt modelId="{1AB23DE7-1A16-B24D-A424-0530553216D1}" type="parTrans" cxnId="{565652F0-D3F4-A64C-BB57-10A526298BA0}">
      <dgm:prSet/>
      <dgm:spPr/>
      <dgm:t>
        <a:bodyPr/>
        <a:lstStyle/>
        <a:p>
          <a:endParaRPr lang="en-US"/>
        </a:p>
      </dgm:t>
    </dgm:pt>
    <dgm:pt modelId="{62DE9629-4F36-394B-B2A7-1579D634C0FA}" type="sibTrans" cxnId="{565652F0-D3F4-A64C-BB57-10A526298BA0}">
      <dgm:prSet/>
      <dgm:spPr/>
      <dgm:t>
        <a:bodyPr/>
        <a:lstStyle/>
        <a:p>
          <a:endParaRPr lang="en-US"/>
        </a:p>
      </dgm:t>
    </dgm:pt>
    <dgm:pt modelId="{0D972164-8B26-024E-A8D8-441F65CC4ECB}">
      <dgm:prSet phldrT="[Text]" custT="1"/>
      <dgm:spPr/>
      <dgm:t>
        <a:bodyPr/>
        <a:lstStyle/>
        <a:p>
          <a:r>
            <a:rPr lang="en-US" sz="2600" b="1" dirty="0">
              <a:latin typeface="Arial"/>
              <a:cs typeface="Arial"/>
            </a:rPr>
            <a:t>Weight Gain</a:t>
          </a:r>
        </a:p>
      </dgm:t>
    </dgm:pt>
    <dgm:pt modelId="{C0558999-0AE7-CC45-88D6-2FE779393610}" type="parTrans" cxnId="{CE166E79-9383-D14A-BAA1-5980D63B3109}">
      <dgm:prSet/>
      <dgm:spPr/>
      <dgm:t>
        <a:bodyPr/>
        <a:lstStyle/>
        <a:p>
          <a:endParaRPr lang="en-US"/>
        </a:p>
      </dgm:t>
    </dgm:pt>
    <dgm:pt modelId="{E5D95CC2-9366-CF4B-BF66-76F52F2365CF}" type="sibTrans" cxnId="{CE166E79-9383-D14A-BAA1-5980D63B3109}">
      <dgm:prSet/>
      <dgm:spPr/>
      <dgm:t>
        <a:bodyPr/>
        <a:lstStyle/>
        <a:p>
          <a:endParaRPr lang="en-US"/>
        </a:p>
      </dgm:t>
    </dgm:pt>
    <dgm:pt modelId="{12F2A039-D371-C743-ACD7-B2A0D51AACCE}" type="pres">
      <dgm:prSet presAssocID="{843F6007-DC44-2141-B8E5-94CDFDBE3859}" presName="Name0" presStyleCnt="0">
        <dgm:presLayoutVars>
          <dgm:dir/>
          <dgm:resizeHandles val="exact"/>
        </dgm:presLayoutVars>
      </dgm:prSet>
      <dgm:spPr/>
    </dgm:pt>
    <dgm:pt modelId="{D260260E-C24E-6F47-86F0-1DDD58ACD69E}" type="pres">
      <dgm:prSet presAssocID="{843F6007-DC44-2141-B8E5-94CDFDBE3859}" presName="cycle" presStyleCnt="0"/>
      <dgm:spPr/>
    </dgm:pt>
    <dgm:pt modelId="{6B9F69A0-13E6-8246-A0D3-6E7A05BE5768}" type="pres">
      <dgm:prSet presAssocID="{041B4833-9A42-974F-84D3-7EF57AEDA305}" presName="nodeFirstNode" presStyleLbl="node1" presStyleIdx="0" presStyleCnt="4" custScaleX="68411" custScaleY="63718">
        <dgm:presLayoutVars>
          <dgm:bulletEnabled val="1"/>
        </dgm:presLayoutVars>
      </dgm:prSet>
      <dgm:spPr/>
    </dgm:pt>
    <dgm:pt modelId="{CD0EC3DB-9681-CA4F-8F04-A1CC1D1049C4}" type="pres">
      <dgm:prSet presAssocID="{173EF241-9800-BB49-AA6C-478920874493}" presName="sibTransFirstNode" presStyleLbl="bgShp" presStyleIdx="0" presStyleCnt="1"/>
      <dgm:spPr/>
    </dgm:pt>
    <dgm:pt modelId="{49FE7FB2-8A0E-AE4C-B145-32AFF7A36C80}" type="pres">
      <dgm:prSet presAssocID="{734F52CC-AFD9-824F-8B4A-2ED6EC731A9D}" presName="nodeFollowingNodes" presStyleLbl="node1" presStyleIdx="1" presStyleCnt="4" custScaleX="68411" custScaleY="63718" custRadScaleRad="119023">
        <dgm:presLayoutVars>
          <dgm:bulletEnabled val="1"/>
        </dgm:presLayoutVars>
      </dgm:prSet>
      <dgm:spPr/>
    </dgm:pt>
    <dgm:pt modelId="{04C8A50A-5C7C-E348-B501-EB2BBCFA7DF3}" type="pres">
      <dgm:prSet presAssocID="{F66B4743-97E5-174E-98B6-F682A8806163}" presName="nodeFollowingNodes" presStyleLbl="node1" presStyleIdx="2" presStyleCnt="4" custScaleX="98115" custScaleY="63718" custRadScaleRad="116723" custRadScaleInc="564">
        <dgm:presLayoutVars>
          <dgm:bulletEnabled val="1"/>
        </dgm:presLayoutVars>
      </dgm:prSet>
      <dgm:spPr/>
    </dgm:pt>
    <dgm:pt modelId="{27DD86A5-599B-E341-82F5-CA4A7C16F69C}" type="pres">
      <dgm:prSet presAssocID="{0D972164-8B26-024E-A8D8-441F65CC4ECB}" presName="nodeFollowingNodes" presStyleLbl="node1" presStyleIdx="3" presStyleCnt="4" custScaleX="68411" custScaleY="63718" custRadScaleRad="124815">
        <dgm:presLayoutVars>
          <dgm:bulletEnabled val="1"/>
        </dgm:presLayoutVars>
      </dgm:prSet>
      <dgm:spPr/>
    </dgm:pt>
  </dgm:ptLst>
  <dgm:cxnLst>
    <dgm:cxn modelId="{FF72D70F-E39C-B848-B810-D45501B55A53}" type="presOf" srcId="{0D972164-8B26-024E-A8D8-441F65CC4ECB}" destId="{27DD86A5-599B-E341-82F5-CA4A7C16F69C}" srcOrd="0" destOrd="0" presId="urn:microsoft.com/office/officeart/2005/8/layout/cycle3"/>
    <dgm:cxn modelId="{85AAC215-5AF0-704A-8329-734995427D76}" type="presOf" srcId="{734F52CC-AFD9-824F-8B4A-2ED6EC731A9D}" destId="{49FE7FB2-8A0E-AE4C-B145-32AFF7A36C80}" srcOrd="0" destOrd="0" presId="urn:microsoft.com/office/officeart/2005/8/layout/cycle3"/>
    <dgm:cxn modelId="{1796CE43-397C-D04B-BB5D-F2C7A273D35A}" srcId="{843F6007-DC44-2141-B8E5-94CDFDBE3859}" destId="{041B4833-9A42-974F-84D3-7EF57AEDA305}" srcOrd="0" destOrd="0" parTransId="{65B16B57-C2BC-0B4A-89CD-86CE34647DF6}" sibTransId="{173EF241-9800-BB49-AA6C-478920874493}"/>
    <dgm:cxn modelId="{FB11174A-7E15-474B-AA1A-CF3C168B57A2}" type="presOf" srcId="{173EF241-9800-BB49-AA6C-478920874493}" destId="{CD0EC3DB-9681-CA4F-8F04-A1CC1D1049C4}" srcOrd="0" destOrd="0" presId="urn:microsoft.com/office/officeart/2005/8/layout/cycle3"/>
    <dgm:cxn modelId="{EDBDBE64-D6C7-F24B-B7F6-2083E6C214E4}" type="presOf" srcId="{843F6007-DC44-2141-B8E5-94CDFDBE3859}" destId="{12F2A039-D371-C743-ACD7-B2A0D51AACCE}" srcOrd="0" destOrd="0" presId="urn:microsoft.com/office/officeart/2005/8/layout/cycle3"/>
    <dgm:cxn modelId="{DC62B767-6FB2-1642-81DF-EFD8246927D4}" srcId="{843F6007-DC44-2141-B8E5-94CDFDBE3859}" destId="{734F52CC-AFD9-824F-8B4A-2ED6EC731A9D}" srcOrd="1" destOrd="0" parTransId="{BAB76B9F-73A3-3F48-9EB6-22578F5EDCFC}" sibTransId="{29CC136B-1734-FD4E-B658-03A7336F500A}"/>
    <dgm:cxn modelId="{CE166E79-9383-D14A-BAA1-5980D63B3109}" srcId="{843F6007-DC44-2141-B8E5-94CDFDBE3859}" destId="{0D972164-8B26-024E-A8D8-441F65CC4ECB}" srcOrd="3" destOrd="0" parTransId="{C0558999-0AE7-CC45-88D6-2FE779393610}" sibTransId="{E5D95CC2-9366-CF4B-BF66-76F52F2365CF}"/>
    <dgm:cxn modelId="{4BAFC1A0-8306-2E47-8945-B74887A42C5C}" type="presOf" srcId="{F66B4743-97E5-174E-98B6-F682A8806163}" destId="{04C8A50A-5C7C-E348-B501-EB2BBCFA7DF3}" srcOrd="0" destOrd="0" presId="urn:microsoft.com/office/officeart/2005/8/layout/cycle3"/>
    <dgm:cxn modelId="{1FC3C8A0-7E54-7E40-8C88-9096C8CCB1A6}" type="presOf" srcId="{041B4833-9A42-974F-84D3-7EF57AEDA305}" destId="{6B9F69A0-13E6-8246-A0D3-6E7A05BE5768}" srcOrd="0" destOrd="0" presId="urn:microsoft.com/office/officeart/2005/8/layout/cycle3"/>
    <dgm:cxn modelId="{565652F0-D3F4-A64C-BB57-10A526298BA0}" srcId="{843F6007-DC44-2141-B8E5-94CDFDBE3859}" destId="{F66B4743-97E5-174E-98B6-F682A8806163}" srcOrd="2" destOrd="0" parTransId="{1AB23DE7-1A16-B24D-A424-0530553216D1}" sibTransId="{62DE9629-4F36-394B-B2A7-1579D634C0FA}"/>
    <dgm:cxn modelId="{812358BF-5360-A443-9FC4-53CDF1CCAC2D}" type="presParOf" srcId="{12F2A039-D371-C743-ACD7-B2A0D51AACCE}" destId="{D260260E-C24E-6F47-86F0-1DDD58ACD69E}" srcOrd="0" destOrd="0" presId="urn:microsoft.com/office/officeart/2005/8/layout/cycle3"/>
    <dgm:cxn modelId="{EDD6EBDC-1E4E-8C4D-88DB-B6F4514DA0BB}" type="presParOf" srcId="{D260260E-C24E-6F47-86F0-1DDD58ACD69E}" destId="{6B9F69A0-13E6-8246-A0D3-6E7A05BE5768}" srcOrd="0" destOrd="0" presId="urn:microsoft.com/office/officeart/2005/8/layout/cycle3"/>
    <dgm:cxn modelId="{70188CB3-C398-E64D-A064-57A26F6C4AD1}" type="presParOf" srcId="{D260260E-C24E-6F47-86F0-1DDD58ACD69E}" destId="{CD0EC3DB-9681-CA4F-8F04-A1CC1D1049C4}" srcOrd="1" destOrd="0" presId="urn:microsoft.com/office/officeart/2005/8/layout/cycle3"/>
    <dgm:cxn modelId="{BF75472B-F8BB-5E4B-BD12-2A6D966B64B9}" type="presParOf" srcId="{D260260E-C24E-6F47-86F0-1DDD58ACD69E}" destId="{49FE7FB2-8A0E-AE4C-B145-32AFF7A36C80}" srcOrd="2" destOrd="0" presId="urn:microsoft.com/office/officeart/2005/8/layout/cycle3"/>
    <dgm:cxn modelId="{A9BC0002-BD17-B442-A4B0-812BF4FA026B}" type="presParOf" srcId="{D260260E-C24E-6F47-86F0-1DDD58ACD69E}" destId="{04C8A50A-5C7C-E348-B501-EB2BBCFA7DF3}" srcOrd="3" destOrd="0" presId="urn:microsoft.com/office/officeart/2005/8/layout/cycle3"/>
    <dgm:cxn modelId="{D0F31F4B-D970-6B4B-9B21-923E48EE04C8}" type="presParOf" srcId="{D260260E-C24E-6F47-86F0-1DDD58ACD69E}" destId="{27DD86A5-599B-E341-82F5-CA4A7C16F69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C3DB-9681-CA4F-8F04-A1CC1D1049C4}">
      <dsp:nvSpPr>
        <dsp:cNvPr id="0" name=""/>
        <dsp:cNvSpPr/>
      </dsp:nvSpPr>
      <dsp:spPr>
        <a:xfrm>
          <a:off x="1103388" y="162383"/>
          <a:ext cx="4872565" cy="4872565"/>
        </a:xfrm>
        <a:prstGeom prst="circularArrow">
          <a:avLst>
            <a:gd name="adj1" fmla="val 4668"/>
            <a:gd name="adj2" fmla="val 272909"/>
            <a:gd name="adj3" fmla="val 13637126"/>
            <a:gd name="adj4" fmla="val 17506793"/>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F69A0-13E6-8246-A0D3-6E7A05BE5768}">
      <dsp:nvSpPr>
        <dsp:cNvPr id="0" name=""/>
        <dsp:cNvSpPr/>
      </dsp:nvSpPr>
      <dsp:spPr>
        <a:xfrm>
          <a:off x="2278748" y="287693"/>
          <a:ext cx="2521846" cy="1005462"/>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Obesity/Weight-Based Stigma</a:t>
          </a:r>
        </a:p>
      </dsp:txBody>
      <dsp:txXfrm>
        <a:off x="2327831" y="336776"/>
        <a:ext cx="2423680" cy="907296"/>
      </dsp:txXfrm>
    </dsp:sp>
    <dsp:sp modelId="{49FE7FB2-8A0E-AE4C-B145-32AFF7A36C80}">
      <dsp:nvSpPr>
        <dsp:cNvPr id="0" name=""/>
        <dsp:cNvSpPr/>
      </dsp:nvSpPr>
      <dsp:spPr>
        <a:xfrm>
          <a:off x="4542550" y="2037268"/>
          <a:ext cx="2159035" cy="1005462"/>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Stress</a:t>
          </a:r>
        </a:p>
      </dsp:txBody>
      <dsp:txXfrm>
        <a:off x="4591633" y="2086351"/>
        <a:ext cx="2060869" cy="907296"/>
      </dsp:txXfrm>
    </dsp:sp>
    <dsp:sp modelId="{04C8A50A-5C7C-E348-B501-EB2BBCFA7DF3}">
      <dsp:nvSpPr>
        <dsp:cNvPr id="0" name=""/>
        <dsp:cNvSpPr/>
      </dsp:nvSpPr>
      <dsp:spPr>
        <a:xfrm>
          <a:off x="1976954" y="4074537"/>
          <a:ext cx="3096486" cy="1005462"/>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1. Increased Cortisol</a:t>
          </a:r>
        </a:p>
        <a:p>
          <a:pPr marL="0" lvl="0" indent="0" algn="ctr" defTabSz="977900">
            <a:lnSpc>
              <a:spcPct val="90000"/>
            </a:lnSpc>
            <a:spcBef>
              <a:spcPct val="0"/>
            </a:spcBef>
            <a:spcAft>
              <a:spcPct val="35000"/>
            </a:spcAft>
            <a:buNone/>
          </a:pPr>
          <a:r>
            <a:rPr lang="en-US" sz="2200" b="1" kern="1200" dirty="0">
              <a:latin typeface="Arial"/>
              <a:cs typeface="Arial"/>
            </a:rPr>
            <a:t>2. Increased Eating</a:t>
          </a:r>
        </a:p>
      </dsp:txBody>
      <dsp:txXfrm>
        <a:off x="2026037" y="4123620"/>
        <a:ext cx="2998320" cy="907296"/>
      </dsp:txXfrm>
    </dsp:sp>
    <dsp:sp modelId="{27DD86A5-599B-E341-82F5-CA4A7C16F69C}">
      <dsp:nvSpPr>
        <dsp:cNvPr id="0" name=""/>
        <dsp:cNvSpPr/>
      </dsp:nvSpPr>
      <dsp:spPr>
        <a:xfrm>
          <a:off x="276422" y="2037268"/>
          <a:ext cx="2159035" cy="1005462"/>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Weight Gain</a:t>
          </a:r>
        </a:p>
      </dsp:txBody>
      <dsp:txXfrm>
        <a:off x="325505" y="2086351"/>
        <a:ext cx="2060869" cy="907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C3DB-9681-CA4F-8F04-A1CC1D1049C4}">
      <dsp:nvSpPr>
        <dsp:cNvPr id="0" name=""/>
        <dsp:cNvSpPr/>
      </dsp:nvSpPr>
      <dsp:spPr>
        <a:xfrm>
          <a:off x="1103388" y="213190"/>
          <a:ext cx="4872565" cy="4872565"/>
        </a:xfrm>
        <a:prstGeom prst="circularArrow">
          <a:avLst>
            <a:gd name="adj1" fmla="val 4668"/>
            <a:gd name="adj2" fmla="val 272909"/>
            <a:gd name="adj3" fmla="val 13791820"/>
            <a:gd name="adj4" fmla="val 17411503"/>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F69A0-13E6-8246-A0D3-6E7A05BE5768}">
      <dsp:nvSpPr>
        <dsp:cNvPr id="0" name=""/>
        <dsp:cNvSpPr/>
      </dsp:nvSpPr>
      <dsp:spPr>
        <a:xfrm>
          <a:off x="2354933" y="287693"/>
          <a:ext cx="2369475" cy="1005462"/>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Obesity/Weight-Based Stigma</a:t>
          </a:r>
        </a:p>
      </dsp:txBody>
      <dsp:txXfrm>
        <a:off x="2404016" y="336776"/>
        <a:ext cx="2271309" cy="907296"/>
      </dsp:txXfrm>
    </dsp:sp>
    <dsp:sp modelId="{49FE7FB2-8A0E-AE4C-B145-32AFF7A36C80}">
      <dsp:nvSpPr>
        <dsp:cNvPr id="0" name=""/>
        <dsp:cNvSpPr/>
      </dsp:nvSpPr>
      <dsp:spPr>
        <a:xfrm>
          <a:off x="4542550" y="2037268"/>
          <a:ext cx="2159035" cy="1005462"/>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Stress</a:t>
          </a:r>
        </a:p>
      </dsp:txBody>
      <dsp:txXfrm>
        <a:off x="4591633" y="2086351"/>
        <a:ext cx="2060869" cy="907296"/>
      </dsp:txXfrm>
    </dsp:sp>
    <dsp:sp modelId="{04C8A50A-5C7C-E348-B501-EB2BBCFA7DF3}">
      <dsp:nvSpPr>
        <dsp:cNvPr id="0" name=""/>
        <dsp:cNvSpPr/>
      </dsp:nvSpPr>
      <dsp:spPr>
        <a:xfrm>
          <a:off x="1976954" y="4074537"/>
          <a:ext cx="3096486" cy="1005462"/>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1. Increased Cortisol</a:t>
          </a:r>
        </a:p>
        <a:p>
          <a:pPr marL="0" lvl="0" indent="0" algn="ctr" defTabSz="977900">
            <a:lnSpc>
              <a:spcPct val="90000"/>
            </a:lnSpc>
            <a:spcBef>
              <a:spcPct val="0"/>
            </a:spcBef>
            <a:spcAft>
              <a:spcPct val="35000"/>
            </a:spcAft>
            <a:buNone/>
          </a:pPr>
          <a:r>
            <a:rPr lang="en-US" sz="2200" b="1" kern="1200" dirty="0">
              <a:solidFill>
                <a:schemeClr val="bg1">
                  <a:lumMod val="75000"/>
                </a:schemeClr>
              </a:solidFill>
              <a:latin typeface="Arial"/>
              <a:cs typeface="Arial"/>
            </a:rPr>
            <a:t>2. Increased Eating</a:t>
          </a:r>
        </a:p>
      </dsp:txBody>
      <dsp:txXfrm>
        <a:off x="2026037" y="4123620"/>
        <a:ext cx="2998320" cy="907296"/>
      </dsp:txXfrm>
    </dsp:sp>
    <dsp:sp modelId="{27DD86A5-599B-E341-82F5-CA4A7C16F69C}">
      <dsp:nvSpPr>
        <dsp:cNvPr id="0" name=""/>
        <dsp:cNvSpPr/>
      </dsp:nvSpPr>
      <dsp:spPr>
        <a:xfrm>
          <a:off x="276422" y="2037268"/>
          <a:ext cx="2159035" cy="1005462"/>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Weight Gain</a:t>
          </a:r>
        </a:p>
      </dsp:txBody>
      <dsp:txXfrm>
        <a:off x="325505" y="2086351"/>
        <a:ext cx="2060869" cy="9072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C3DB-9681-CA4F-8F04-A1CC1D1049C4}">
      <dsp:nvSpPr>
        <dsp:cNvPr id="0" name=""/>
        <dsp:cNvSpPr/>
      </dsp:nvSpPr>
      <dsp:spPr>
        <a:xfrm>
          <a:off x="1124061" y="408732"/>
          <a:ext cx="5981477" cy="5981477"/>
        </a:xfrm>
        <a:prstGeom prst="circularArrow">
          <a:avLst>
            <a:gd name="adj1" fmla="val 4668"/>
            <a:gd name="adj2" fmla="val 272909"/>
            <a:gd name="adj3" fmla="val 13969249"/>
            <a:gd name="adj4" fmla="val 17304008"/>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F69A0-13E6-8246-A0D3-6E7A05BE5768}">
      <dsp:nvSpPr>
        <dsp:cNvPr id="0" name=""/>
        <dsp:cNvSpPr/>
      </dsp:nvSpPr>
      <dsp:spPr>
        <a:xfrm>
          <a:off x="2770539" y="424773"/>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Obesity/Weight-Based Stigma</a:t>
          </a:r>
        </a:p>
      </dsp:txBody>
      <dsp:txXfrm>
        <a:off x="2831659" y="485893"/>
        <a:ext cx="2566281" cy="1129804"/>
      </dsp:txXfrm>
    </dsp:sp>
    <dsp:sp modelId="{49FE7FB2-8A0E-AE4C-B145-32AFF7A36C80}">
      <dsp:nvSpPr>
        <dsp:cNvPr id="0" name=""/>
        <dsp:cNvSpPr/>
      </dsp:nvSpPr>
      <dsp:spPr>
        <a:xfrm>
          <a:off x="5326853"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Stress</a:t>
          </a:r>
        </a:p>
      </dsp:txBody>
      <dsp:txXfrm>
        <a:off x="5387973" y="2633641"/>
        <a:ext cx="2566281" cy="1129804"/>
      </dsp:txXfrm>
    </dsp:sp>
    <dsp:sp modelId="{04C8A50A-5C7C-E348-B501-EB2BBCFA7DF3}">
      <dsp:nvSpPr>
        <dsp:cNvPr id="0" name=""/>
        <dsp:cNvSpPr/>
      </dsp:nvSpPr>
      <dsp:spPr>
        <a:xfrm>
          <a:off x="2169094" y="5079374"/>
          <a:ext cx="3855875"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1. Increased Cortisol</a:t>
          </a:r>
        </a:p>
        <a:p>
          <a:pPr marL="0" lvl="0" indent="0" algn="ctr" defTabSz="977900">
            <a:lnSpc>
              <a:spcPct val="90000"/>
            </a:lnSpc>
            <a:spcBef>
              <a:spcPct val="0"/>
            </a:spcBef>
            <a:spcAft>
              <a:spcPct val="35000"/>
            </a:spcAft>
            <a:buNone/>
          </a:pPr>
          <a:r>
            <a:rPr lang="en-US" sz="2200" b="1" kern="1200" dirty="0">
              <a:latin typeface="Arial"/>
              <a:cs typeface="Arial"/>
            </a:rPr>
            <a:t>2. Increased Eating</a:t>
          </a:r>
        </a:p>
      </dsp:txBody>
      <dsp:txXfrm>
        <a:off x="2230214" y="5140494"/>
        <a:ext cx="3733635" cy="1129804"/>
      </dsp:txXfrm>
    </dsp:sp>
    <dsp:sp modelId="{27DD86A5-599B-E341-82F5-CA4A7C16F69C}">
      <dsp:nvSpPr>
        <dsp:cNvPr id="0" name=""/>
        <dsp:cNvSpPr/>
      </dsp:nvSpPr>
      <dsp:spPr>
        <a:xfrm>
          <a:off x="89827"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Weight Gain</a:t>
          </a:r>
        </a:p>
      </dsp:txBody>
      <dsp:txXfrm>
        <a:off x="150947" y="2633641"/>
        <a:ext cx="2566281" cy="11298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C3DB-9681-CA4F-8F04-A1CC1D1049C4}">
      <dsp:nvSpPr>
        <dsp:cNvPr id="0" name=""/>
        <dsp:cNvSpPr/>
      </dsp:nvSpPr>
      <dsp:spPr>
        <a:xfrm>
          <a:off x="1124061" y="408732"/>
          <a:ext cx="5981477" cy="5981477"/>
        </a:xfrm>
        <a:prstGeom prst="circularArrow">
          <a:avLst>
            <a:gd name="adj1" fmla="val 4668"/>
            <a:gd name="adj2" fmla="val 272909"/>
            <a:gd name="adj3" fmla="val 13969249"/>
            <a:gd name="adj4" fmla="val 17304008"/>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F69A0-13E6-8246-A0D3-6E7A05BE5768}">
      <dsp:nvSpPr>
        <dsp:cNvPr id="0" name=""/>
        <dsp:cNvSpPr/>
      </dsp:nvSpPr>
      <dsp:spPr>
        <a:xfrm>
          <a:off x="2770539" y="424773"/>
          <a:ext cx="2688521" cy="1252044"/>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Obesity/Weight-Based Stigma</a:t>
          </a:r>
        </a:p>
      </dsp:txBody>
      <dsp:txXfrm>
        <a:off x="2831659" y="485893"/>
        <a:ext cx="2566281" cy="1129804"/>
      </dsp:txXfrm>
    </dsp:sp>
    <dsp:sp modelId="{49FE7FB2-8A0E-AE4C-B145-32AFF7A36C80}">
      <dsp:nvSpPr>
        <dsp:cNvPr id="0" name=""/>
        <dsp:cNvSpPr/>
      </dsp:nvSpPr>
      <dsp:spPr>
        <a:xfrm>
          <a:off x="5326853"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Stress</a:t>
          </a:r>
        </a:p>
      </dsp:txBody>
      <dsp:txXfrm>
        <a:off x="5387973" y="2633641"/>
        <a:ext cx="2566281" cy="1129804"/>
      </dsp:txXfrm>
    </dsp:sp>
    <dsp:sp modelId="{04C8A50A-5C7C-E348-B501-EB2BBCFA7DF3}">
      <dsp:nvSpPr>
        <dsp:cNvPr id="0" name=""/>
        <dsp:cNvSpPr/>
      </dsp:nvSpPr>
      <dsp:spPr>
        <a:xfrm>
          <a:off x="2169094" y="5079374"/>
          <a:ext cx="3855875" cy="1252044"/>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1. Increased Cortisol</a:t>
          </a:r>
        </a:p>
        <a:p>
          <a:pPr marL="0" lvl="0" indent="0" algn="ctr" defTabSz="977900">
            <a:lnSpc>
              <a:spcPct val="90000"/>
            </a:lnSpc>
            <a:spcBef>
              <a:spcPct val="0"/>
            </a:spcBef>
            <a:spcAft>
              <a:spcPct val="35000"/>
            </a:spcAft>
            <a:buNone/>
          </a:pPr>
          <a:r>
            <a:rPr lang="en-US" sz="2200" b="1" kern="1200" dirty="0">
              <a:latin typeface="Arial"/>
              <a:cs typeface="Arial"/>
            </a:rPr>
            <a:t>2. Increased Eating</a:t>
          </a:r>
        </a:p>
      </dsp:txBody>
      <dsp:txXfrm>
        <a:off x="2230214" y="5140494"/>
        <a:ext cx="3733635" cy="1129804"/>
      </dsp:txXfrm>
    </dsp:sp>
    <dsp:sp modelId="{27DD86A5-599B-E341-82F5-CA4A7C16F69C}">
      <dsp:nvSpPr>
        <dsp:cNvPr id="0" name=""/>
        <dsp:cNvSpPr/>
      </dsp:nvSpPr>
      <dsp:spPr>
        <a:xfrm>
          <a:off x="89827"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Weight Gain</a:t>
          </a:r>
        </a:p>
      </dsp:txBody>
      <dsp:txXfrm>
        <a:off x="150947" y="2633641"/>
        <a:ext cx="2566281" cy="11298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C3DB-9681-CA4F-8F04-A1CC1D1049C4}">
      <dsp:nvSpPr>
        <dsp:cNvPr id="0" name=""/>
        <dsp:cNvSpPr/>
      </dsp:nvSpPr>
      <dsp:spPr>
        <a:xfrm>
          <a:off x="1124061" y="408732"/>
          <a:ext cx="5981477" cy="5981477"/>
        </a:xfrm>
        <a:prstGeom prst="circularArrow">
          <a:avLst>
            <a:gd name="adj1" fmla="val 4668"/>
            <a:gd name="adj2" fmla="val 272909"/>
            <a:gd name="adj3" fmla="val 13969249"/>
            <a:gd name="adj4" fmla="val 17304008"/>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F69A0-13E6-8246-A0D3-6E7A05BE5768}">
      <dsp:nvSpPr>
        <dsp:cNvPr id="0" name=""/>
        <dsp:cNvSpPr/>
      </dsp:nvSpPr>
      <dsp:spPr>
        <a:xfrm>
          <a:off x="2770539" y="424773"/>
          <a:ext cx="2688521" cy="1252044"/>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Obesity/Weight-Based Stigma</a:t>
          </a:r>
        </a:p>
      </dsp:txBody>
      <dsp:txXfrm>
        <a:off x="2831659" y="485893"/>
        <a:ext cx="2566281" cy="1129804"/>
      </dsp:txXfrm>
    </dsp:sp>
    <dsp:sp modelId="{49FE7FB2-8A0E-AE4C-B145-32AFF7A36C80}">
      <dsp:nvSpPr>
        <dsp:cNvPr id="0" name=""/>
        <dsp:cNvSpPr/>
      </dsp:nvSpPr>
      <dsp:spPr>
        <a:xfrm>
          <a:off x="5326853"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Stress</a:t>
          </a:r>
        </a:p>
      </dsp:txBody>
      <dsp:txXfrm>
        <a:off x="5387973" y="2633641"/>
        <a:ext cx="2566281" cy="1129804"/>
      </dsp:txXfrm>
    </dsp:sp>
    <dsp:sp modelId="{04C8A50A-5C7C-E348-B501-EB2BBCFA7DF3}">
      <dsp:nvSpPr>
        <dsp:cNvPr id="0" name=""/>
        <dsp:cNvSpPr/>
      </dsp:nvSpPr>
      <dsp:spPr>
        <a:xfrm>
          <a:off x="2169094" y="5079374"/>
          <a:ext cx="3855875" cy="1252044"/>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1. Increased Cortisol</a:t>
          </a:r>
        </a:p>
        <a:p>
          <a:pPr marL="0" lvl="0" indent="0" algn="ctr" defTabSz="977900">
            <a:lnSpc>
              <a:spcPct val="90000"/>
            </a:lnSpc>
            <a:spcBef>
              <a:spcPct val="0"/>
            </a:spcBef>
            <a:spcAft>
              <a:spcPct val="35000"/>
            </a:spcAft>
            <a:buNone/>
          </a:pPr>
          <a:r>
            <a:rPr lang="en-US" sz="2200" b="1" kern="1200" dirty="0">
              <a:latin typeface="Arial"/>
              <a:cs typeface="Arial"/>
            </a:rPr>
            <a:t>2. Increased Eating</a:t>
          </a:r>
        </a:p>
      </dsp:txBody>
      <dsp:txXfrm>
        <a:off x="2230214" y="5140494"/>
        <a:ext cx="3733635" cy="1129804"/>
      </dsp:txXfrm>
    </dsp:sp>
    <dsp:sp modelId="{27DD86A5-599B-E341-82F5-CA4A7C16F69C}">
      <dsp:nvSpPr>
        <dsp:cNvPr id="0" name=""/>
        <dsp:cNvSpPr/>
      </dsp:nvSpPr>
      <dsp:spPr>
        <a:xfrm>
          <a:off x="89827"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Weight Gain</a:t>
          </a:r>
        </a:p>
      </dsp:txBody>
      <dsp:txXfrm>
        <a:off x="150947" y="2633641"/>
        <a:ext cx="2566281" cy="11298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C3DB-9681-CA4F-8F04-A1CC1D1049C4}">
      <dsp:nvSpPr>
        <dsp:cNvPr id="0" name=""/>
        <dsp:cNvSpPr/>
      </dsp:nvSpPr>
      <dsp:spPr>
        <a:xfrm>
          <a:off x="1124061" y="408732"/>
          <a:ext cx="5981477" cy="5981477"/>
        </a:xfrm>
        <a:prstGeom prst="circularArrow">
          <a:avLst>
            <a:gd name="adj1" fmla="val 4668"/>
            <a:gd name="adj2" fmla="val 272909"/>
            <a:gd name="adj3" fmla="val 13969249"/>
            <a:gd name="adj4" fmla="val 17304008"/>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F69A0-13E6-8246-A0D3-6E7A05BE5768}">
      <dsp:nvSpPr>
        <dsp:cNvPr id="0" name=""/>
        <dsp:cNvSpPr/>
      </dsp:nvSpPr>
      <dsp:spPr>
        <a:xfrm>
          <a:off x="2770539" y="424773"/>
          <a:ext cx="2688521" cy="1252044"/>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Obesity/Weight-Based Stigma</a:t>
          </a:r>
        </a:p>
      </dsp:txBody>
      <dsp:txXfrm>
        <a:off x="2831659" y="485893"/>
        <a:ext cx="2566281" cy="1129804"/>
      </dsp:txXfrm>
    </dsp:sp>
    <dsp:sp modelId="{49FE7FB2-8A0E-AE4C-B145-32AFF7A36C80}">
      <dsp:nvSpPr>
        <dsp:cNvPr id="0" name=""/>
        <dsp:cNvSpPr/>
      </dsp:nvSpPr>
      <dsp:spPr>
        <a:xfrm>
          <a:off x="5326853"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Stress</a:t>
          </a:r>
        </a:p>
      </dsp:txBody>
      <dsp:txXfrm>
        <a:off x="5387973" y="2633641"/>
        <a:ext cx="2566281" cy="1129804"/>
      </dsp:txXfrm>
    </dsp:sp>
    <dsp:sp modelId="{04C8A50A-5C7C-E348-B501-EB2BBCFA7DF3}">
      <dsp:nvSpPr>
        <dsp:cNvPr id="0" name=""/>
        <dsp:cNvSpPr/>
      </dsp:nvSpPr>
      <dsp:spPr>
        <a:xfrm>
          <a:off x="2169094" y="5079374"/>
          <a:ext cx="3855875"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1. Increased Cortisol</a:t>
          </a:r>
        </a:p>
        <a:p>
          <a:pPr marL="0" lvl="0" indent="0" algn="ctr" defTabSz="977900">
            <a:lnSpc>
              <a:spcPct val="90000"/>
            </a:lnSpc>
            <a:spcBef>
              <a:spcPct val="0"/>
            </a:spcBef>
            <a:spcAft>
              <a:spcPct val="35000"/>
            </a:spcAft>
            <a:buNone/>
          </a:pPr>
          <a:r>
            <a:rPr lang="en-US" sz="2200" b="1" kern="1200" dirty="0">
              <a:latin typeface="Arial"/>
              <a:cs typeface="Arial"/>
            </a:rPr>
            <a:t>2. Increased Eating</a:t>
          </a:r>
        </a:p>
      </dsp:txBody>
      <dsp:txXfrm>
        <a:off x="2230214" y="5140494"/>
        <a:ext cx="3733635" cy="1129804"/>
      </dsp:txXfrm>
    </dsp:sp>
    <dsp:sp modelId="{27DD86A5-599B-E341-82F5-CA4A7C16F69C}">
      <dsp:nvSpPr>
        <dsp:cNvPr id="0" name=""/>
        <dsp:cNvSpPr/>
      </dsp:nvSpPr>
      <dsp:spPr>
        <a:xfrm>
          <a:off x="89827" y="2572521"/>
          <a:ext cx="2688521" cy="1252044"/>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Weight Gain</a:t>
          </a:r>
        </a:p>
      </dsp:txBody>
      <dsp:txXfrm>
        <a:off x="150947" y="2633641"/>
        <a:ext cx="2566281" cy="11298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C3DB-9681-CA4F-8F04-A1CC1D1049C4}">
      <dsp:nvSpPr>
        <dsp:cNvPr id="0" name=""/>
        <dsp:cNvSpPr/>
      </dsp:nvSpPr>
      <dsp:spPr>
        <a:xfrm>
          <a:off x="1124061" y="408732"/>
          <a:ext cx="5981477" cy="5981477"/>
        </a:xfrm>
        <a:prstGeom prst="circularArrow">
          <a:avLst>
            <a:gd name="adj1" fmla="val 4668"/>
            <a:gd name="adj2" fmla="val 272909"/>
            <a:gd name="adj3" fmla="val 13969249"/>
            <a:gd name="adj4" fmla="val 17304008"/>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F69A0-13E6-8246-A0D3-6E7A05BE5768}">
      <dsp:nvSpPr>
        <dsp:cNvPr id="0" name=""/>
        <dsp:cNvSpPr/>
      </dsp:nvSpPr>
      <dsp:spPr>
        <a:xfrm>
          <a:off x="2770539" y="424773"/>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Obesity/Weight-Based Stigma</a:t>
          </a:r>
        </a:p>
      </dsp:txBody>
      <dsp:txXfrm>
        <a:off x="2831659" y="485893"/>
        <a:ext cx="2566281" cy="1129804"/>
      </dsp:txXfrm>
    </dsp:sp>
    <dsp:sp modelId="{49FE7FB2-8A0E-AE4C-B145-32AFF7A36C80}">
      <dsp:nvSpPr>
        <dsp:cNvPr id="0" name=""/>
        <dsp:cNvSpPr/>
      </dsp:nvSpPr>
      <dsp:spPr>
        <a:xfrm>
          <a:off x="5326853"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Stress</a:t>
          </a:r>
        </a:p>
      </dsp:txBody>
      <dsp:txXfrm>
        <a:off x="5387973" y="2633641"/>
        <a:ext cx="2566281" cy="1129804"/>
      </dsp:txXfrm>
    </dsp:sp>
    <dsp:sp modelId="{04C8A50A-5C7C-E348-B501-EB2BBCFA7DF3}">
      <dsp:nvSpPr>
        <dsp:cNvPr id="0" name=""/>
        <dsp:cNvSpPr/>
      </dsp:nvSpPr>
      <dsp:spPr>
        <a:xfrm>
          <a:off x="2169094" y="5079374"/>
          <a:ext cx="3855875"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1. Increased Cortisol</a:t>
          </a:r>
        </a:p>
        <a:p>
          <a:pPr marL="0" lvl="0" indent="0" algn="ctr" defTabSz="977900">
            <a:lnSpc>
              <a:spcPct val="90000"/>
            </a:lnSpc>
            <a:spcBef>
              <a:spcPct val="0"/>
            </a:spcBef>
            <a:spcAft>
              <a:spcPct val="35000"/>
            </a:spcAft>
            <a:buNone/>
          </a:pPr>
          <a:r>
            <a:rPr lang="en-US" sz="2200" b="1" kern="1200" dirty="0">
              <a:latin typeface="Arial"/>
              <a:cs typeface="Arial"/>
            </a:rPr>
            <a:t>2. Increased Eating</a:t>
          </a:r>
        </a:p>
      </dsp:txBody>
      <dsp:txXfrm>
        <a:off x="2230214" y="5140494"/>
        <a:ext cx="3733635" cy="1129804"/>
      </dsp:txXfrm>
    </dsp:sp>
    <dsp:sp modelId="{27DD86A5-599B-E341-82F5-CA4A7C16F69C}">
      <dsp:nvSpPr>
        <dsp:cNvPr id="0" name=""/>
        <dsp:cNvSpPr/>
      </dsp:nvSpPr>
      <dsp:spPr>
        <a:xfrm>
          <a:off x="89827"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Weight Gain</a:t>
          </a:r>
        </a:p>
      </dsp:txBody>
      <dsp:txXfrm>
        <a:off x="150947" y="2633641"/>
        <a:ext cx="2566281" cy="11298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C3DB-9681-CA4F-8F04-A1CC1D1049C4}">
      <dsp:nvSpPr>
        <dsp:cNvPr id="0" name=""/>
        <dsp:cNvSpPr/>
      </dsp:nvSpPr>
      <dsp:spPr>
        <a:xfrm>
          <a:off x="1124061" y="408732"/>
          <a:ext cx="5981477" cy="5981477"/>
        </a:xfrm>
        <a:prstGeom prst="circularArrow">
          <a:avLst>
            <a:gd name="adj1" fmla="val 4668"/>
            <a:gd name="adj2" fmla="val 272909"/>
            <a:gd name="adj3" fmla="val 13969249"/>
            <a:gd name="adj4" fmla="val 17304008"/>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F69A0-13E6-8246-A0D3-6E7A05BE5768}">
      <dsp:nvSpPr>
        <dsp:cNvPr id="0" name=""/>
        <dsp:cNvSpPr/>
      </dsp:nvSpPr>
      <dsp:spPr>
        <a:xfrm>
          <a:off x="2770539" y="424773"/>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Obesity/Weight-Based Stigma</a:t>
          </a:r>
        </a:p>
      </dsp:txBody>
      <dsp:txXfrm>
        <a:off x="2831659" y="485893"/>
        <a:ext cx="2566281" cy="1129804"/>
      </dsp:txXfrm>
    </dsp:sp>
    <dsp:sp modelId="{49FE7FB2-8A0E-AE4C-B145-32AFF7A36C80}">
      <dsp:nvSpPr>
        <dsp:cNvPr id="0" name=""/>
        <dsp:cNvSpPr/>
      </dsp:nvSpPr>
      <dsp:spPr>
        <a:xfrm>
          <a:off x="5326853"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Stress</a:t>
          </a:r>
        </a:p>
      </dsp:txBody>
      <dsp:txXfrm>
        <a:off x="5387973" y="2633641"/>
        <a:ext cx="2566281" cy="1129804"/>
      </dsp:txXfrm>
    </dsp:sp>
    <dsp:sp modelId="{04C8A50A-5C7C-E348-B501-EB2BBCFA7DF3}">
      <dsp:nvSpPr>
        <dsp:cNvPr id="0" name=""/>
        <dsp:cNvSpPr/>
      </dsp:nvSpPr>
      <dsp:spPr>
        <a:xfrm>
          <a:off x="2169094" y="5079374"/>
          <a:ext cx="3855875"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1. Increased Cortisol</a:t>
          </a:r>
        </a:p>
        <a:p>
          <a:pPr marL="0" lvl="0" indent="0" algn="ctr" defTabSz="977900">
            <a:lnSpc>
              <a:spcPct val="90000"/>
            </a:lnSpc>
            <a:spcBef>
              <a:spcPct val="0"/>
            </a:spcBef>
            <a:spcAft>
              <a:spcPct val="35000"/>
            </a:spcAft>
            <a:buNone/>
          </a:pPr>
          <a:r>
            <a:rPr lang="en-US" sz="2200" b="1" kern="1200" dirty="0">
              <a:latin typeface="Arial"/>
              <a:cs typeface="Arial"/>
            </a:rPr>
            <a:t>2. Increased Eating</a:t>
          </a:r>
        </a:p>
      </dsp:txBody>
      <dsp:txXfrm>
        <a:off x="2230214" y="5140494"/>
        <a:ext cx="3733635" cy="1129804"/>
      </dsp:txXfrm>
    </dsp:sp>
    <dsp:sp modelId="{27DD86A5-599B-E341-82F5-CA4A7C16F69C}">
      <dsp:nvSpPr>
        <dsp:cNvPr id="0" name=""/>
        <dsp:cNvSpPr/>
      </dsp:nvSpPr>
      <dsp:spPr>
        <a:xfrm>
          <a:off x="89827" y="2572521"/>
          <a:ext cx="2688521" cy="12520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a:cs typeface="Arial"/>
            </a:rPr>
            <a:t>Weight Gain</a:t>
          </a:r>
        </a:p>
      </dsp:txBody>
      <dsp:txXfrm>
        <a:off x="150947" y="2633641"/>
        <a:ext cx="2566281" cy="112980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243631A-4B8D-3E45-B0AF-191E4D6C94BE}"/>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ＭＳ Ｐゴシック" charset="0"/>
              </a:defRPr>
            </a:lvl1pPr>
          </a:lstStyle>
          <a:p>
            <a:pPr>
              <a:defRPr/>
            </a:pPr>
            <a:endParaRPr lang="en-US"/>
          </a:p>
        </p:txBody>
      </p:sp>
      <p:sp>
        <p:nvSpPr>
          <p:cNvPr id="15363" name="Rectangle 3">
            <a:extLst>
              <a:ext uri="{FF2B5EF4-FFF2-40B4-BE49-F238E27FC236}">
                <a16:creationId xmlns:a16="http://schemas.microsoft.com/office/drawing/2014/main" id="{BC908F88-5425-6A4B-B157-7DC81B90914C}"/>
              </a:ext>
            </a:extLst>
          </p:cNvPr>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ＭＳ Ｐゴシック" charset="0"/>
              </a:defRPr>
            </a:lvl1pPr>
          </a:lstStyle>
          <a:p>
            <a:pPr>
              <a:defRPr/>
            </a:pPr>
            <a:endParaRPr lang="en-US"/>
          </a:p>
        </p:txBody>
      </p:sp>
      <p:sp>
        <p:nvSpPr>
          <p:cNvPr id="15364" name="Rectangle 4">
            <a:extLst>
              <a:ext uri="{FF2B5EF4-FFF2-40B4-BE49-F238E27FC236}">
                <a16:creationId xmlns:a16="http://schemas.microsoft.com/office/drawing/2014/main" id="{1CAF6A43-767E-1143-BD7D-DD2C2E6A5BF7}"/>
              </a:ext>
            </a:extLst>
          </p:cNvPr>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ＭＳ Ｐゴシック" charset="0"/>
              </a:defRPr>
            </a:lvl1pPr>
          </a:lstStyle>
          <a:p>
            <a:pPr>
              <a:defRPr/>
            </a:pPr>
            <a:endParaRPr lang="en-US"/>
          </a:p>
        </p:txBody>
      </p:sp>
      <p:sp>
        <p:nvSpPr>
          <p:cNvPr id="15365" name="Rectangle 5">
            <a:extLst>
              <a:ext uri="{FF2B5EF4-FFF2-40B4-BE49-F238E27FC236}">
                <a16:creationId xmlns:a16="http://schemas.microsoft.com/office/drawing/2014/main" id="{4A0F042A-DB85-654B-B251-CDD4D4FC583A}"/>
              </a:ext>
            </a:extLst>
          </p:cNvPr>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EB44F949-F42D-8942-9476-363511BA3FA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6243957C-A637-0C45-A9E1-326C12F0D40E}"/>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ＭＳ Ｐゴシック" charset="0"/>
              </a:defRPr>
            </a:lvl1pPr>
          </a:lstStyle>
          <a:p>
            <a:pPr>
              <a:defRPr/>
            </a:pPr>
            <a:endParaRPr lang="en-US"/>
          </a:p>
        </p:txBody>
      </p:sp>
      <p:sp>
        <p:nvSpPr>
          <p:cNvPr id="86019" name="Rectangle 3">
            <a:extLst>
              <a:ext uri="{FF2B5EF4-FFF2-40B4-BE49-F238E27FC236}">
                <a16:creationId xmlns:a16="http://schemas.microsoft.com/office/drawing/2014/main" id="{32250941-4D5E-2D40-8B32-F37749A92BEB}"/>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ＭＳ Ｐゴシック" charset="0"/>
              </a:defRPr>
            </a:lvl1pPr>
          </a:lstStyle>
          <a:p>
            <a:pPr>
              <a:defRPr/>
            </a:pPr>
            <a:endParaRPr lang="en-US"/>
          </a:p>
        </p:txBody>
      </p:sp>
      <p:sp>
        <p:nvSpPr>
          <p:cNvPr id="13316" name="Rectangle 4">
            <a:extLst>
              <a:ext uri="{FF2B5EF4-FFF2-40B4-BE49-F238E27FC236}">
                <a16:creationId xmlns:a16="http://schemas.microsoft.com/office/drawing/2014/main" id="{2E995477-BE94-F440-A804-A4A08FA11D04}"/>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a:extLst>
              <a:ext uri="{FF2B5EF4-FFF2-40B4-BE49-F238E27FC236}">
                <a16:creationId xmlns:a16="http://schemas.microsoft.com/office/drawing/2014/main" id="{B13B99B9-186E-484D-90E2-BEFDB8A564DF}"/>
              </a:ext>
            </a:extLst>
          </p:cNvPr>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a:extLst>
              <a:ext uri="{FF2B5EF4-FFF2-40B4-BE49-F238E27FC236}">
                <a16:creationId xmlns:a16="http://schemas.microsoft.com/office/drawing/2014/main" id="{EE65ACC1-9A2D-3A4A-AB38-A75B3EEA857A}"/>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ＭＳ Ｐゴシック" charset="0"/>
              </a:defRPr>
            </a:lvl1pPr>
          </a:lstStyle>
          <a:p>
            <a:pPr>
              <a:defRPr/>
            </a:pPr>
            <a:endParaRPr lang="en-US"/>
          </a:p>
        </p:txBody>
      </p:sp>
      <p:sp>
        <p:nvSpPr>
          <p:cNvPr id="86023" name="Rectangle 7">
            <a:extLst>
              <a:ext uri="{FF2B5EF4-FFF2-40B4-BE49-F238E27FC236}">
                <a16:creationId xmlns:a16="http://schemas.microsoft.com/office/drawing/2014/main" id="{3E4E55B0-25E4-494F-B47D-9B529AE6D017}"/>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5EB1EEC7-9205-BD4F-BEC4-A95ED9FC86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9BFE6B34-B8E1-8D46-9FD8-D4AADA7397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8A42A431-AD69-8641-B90B-FF4EE4B2BE99}" type="slidenum">
              <a:rPr lang="en-US" altLang="en-US" sz="1200" smtClean="0">
                <a:latin typeface="Times New Roman" panose="02020603050405020304" pitchFamily="18" charset="0"/>
              </a:rPr>
              <a:pPr/>
              <a:t>1</a:t>
            </a:fld>
            <a:endParaRPr lang="en-US" altLang="en-US" sz="1200">
              <a:latin typeface="Times New Roman" panose="02020603050405020304" pitchFamily="18" charset="0"/>
            </a:endParaRPr>
          </a:p>
        </p:txBody>
      </p:sp>
      <p:sp>
        <p:nvSpPr>
          <p:cNvPr id="16386" name="Rectangle 2">
            <a:extLst>
              <a:ext uri="{FF2B5EF4-FFF2-40B4-BE49-F238E27FC236}">
                <a16:creationId xmlns:a16="http://schemas.microsoft.com/office/drawing/2014/main" id="{BECCC5D2-56DD-F947-9DC9-7FA518BC40C2}"/>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49D9D67B-16AF-7F45-B9CB-F68C8E61BB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BAB6A01-8EB1-074F-9542-4A5C5D34FF27}"/>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EFB5B92C-317E-D64F-AFEE-6035496DD8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05BFCB86-8662-CF40-9008-79BA91FBDE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962070E4-94FC-B345-AC22-A7CF51B1DD11}" type="slidenum">
              <a:rPr lang="en-US" altLang="en-US" sz="1200" smtClean="0">
                <a:latin typeface="Times New Roman" panose="02020603050405020304" pitchFamily="18" charset="0"/>
              </a:rPr>
              <a:pPr/>
              <a:t>14</a:t>
            </a:fld>
            <a:endParaRPr lang="en-US" altLang="en-US" sz="120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19E316E6-7F95-D240-AEE5-38CEFF890DD3}"/>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C7EE1F49-DB72-864D-9BDD-B4800C947F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7891" name="Slide Number Placeholder 3">
            <a:extLst>
              <a:ext uri="{FF2B5EF4-FFF2-40B4-BE49-F238E27FC236}">
                <a16:creationId xmlns:a16="http://schemas.microsoft.com/office/drawing/2014/main" id="{15B5EBC7-39FF-AF47-A530-D0E43560F9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9D4F23DF-BEFC-944D-89D1-F4B4B3DC90D8}" type="slidenum">
              <a:rPr lang="en-US" altLang="en-US" sz="1200" smtClean="0">
                <a:latin typeface="Times New Roman" panose="02020603050405020304" pitchFamily="18" charset="0"/>
              </a:rPr>
              <a:pPr/>
              <a:t>15</a:t>
            </a:fld>
            <a:endParaRPr lang="en-US" altLang="en-US" sz="120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15AD54BB-7A23-0D45-B78E-1F0DE05E292C}"/>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2CDF673C-8DFB-9143-8CAE-D1F6FA7369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2F39E4B0-9875-9642-8B9C-2E25453AFE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B0EDC9A3-840B-2345-B05B-2F0CAE10711A}" type="slidenum">
              <a:rPr lang="en-US" altLang="en-US" sz="1200" smtClean="0">
                <a:latin typeface="Times New Roman" panose="02020603050405020304" pitchFamily="18" charset="0"/>
              </a:rPr>
              <a:pPr/>
              <a:t>16</a:t>
            </a:fld>
            <a:endParaRPr lang="en-US" altLang="en-US" sz="120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785C8B9-E71F-1249-B6C6-49E54CAB64C8}"/>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22ED8F32-0B0A-E940-89C7-87CBAE5734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FD125FEF-C886-5B49-BAE9-38D500E67034}"/>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9B3B68EF-7B49-1D43-AE53-9536F135EE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749C196C-4FCA-5B48-A041-F8C6083694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44B81293-5715-C843-B2A2-B3CF74635B61}" type="slidenum">
              <a:rPr lang="en-US" altLang="en-US" sz="1200" smtClean="0">
                <a:latin typeface="Times New Roman" panose="02020603050405020304" pitchFamily="18" charset="0"/>
              </a:rPr>
              <a:pPr/>
              <a:t>19</a:t>
            </a:fld>
            <a:endParaRPr lang="en-US" altLang="en-US" sz="12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1D2BAC33-AF65-3748-9BEE-4249AB14AF30}"/>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6602CEE0-7073-B247-8888-598277B446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E8B4A175-FF04-A84F-A3DA-70BEA63AD8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4C920889-1693-7543-A7FE-A0C685A9C1F3}" type="slidenum">
              <a:rPr lang="en-US" altLang="en-US" sz="1200" smtClean="0">
                <a:latin typeface="Times New Roman" panose="02020603050405020304" pitchFamily="18" charset="0"/>
              </a:rPr>
              <a:pPr/>
              <a:t>21</a:t>
            </a:fld>
            <a:endParaRPr lang="en-US" altLang="en-US" sz="12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A9150C33-F2C6-C24C-9017-A2D9A303A074}"/>
              </a:ext>
            </a:extLst>
          </p:cNvPr>
          <p:cNvSpPr>
            <a:spLocks noGrp="1" noRot="1" noChangeAspect="1" noChangeArrowheads="1" noTextEdit="1"/>
          </p:cNvSpPr>
          <p:nvPr>
            <p:ph type="sldImg"/>
          </p:nvPr>
        </p:nvSpPr>
        <p:spPr>
          <a:ln/>
        </p:spPr>
      </p:sp>
      <p:sp>
        <p:nvSpPr>
          <p:cNvPr id="51202" name="Notes Placeholder 2">
            <a:extLst>
              <a:ext uri="{FF2B5EF4-FFF2-40B4-BE49-F238E27FC236}">
                <a16:creationId xmlns:a16="http://schemas.microsoft.com/office/drawing/2014/main" id="{169B4721-D498-304F-AD40-F3667EEF1E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A5EEA802-C68C-7B4F-B948-E29FDDB921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EEE7783F-68EF-E246-8814-5B217602EB99}" type="slidenum">
              <a:rPr lang="en-US" altLang="en-US" sz="1200" smtClean="0">
                <a:latin typeface="Times New Roman" panose="02020603050405020304" pitchFamily="18" charset="0"/>
              </a:rPr>
              <a:pPr/>
              <a:t>23</a:t>
            </a:fld>
            <a:endParaRPr lang="en-US" altLang="en-US" sz="12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F39117C8-4255-C149-9D0F-08FB8511768A}"/>
              </a:ext>
            </a:extLst>
          </p:cNvPr>
          <p:cNvSpPr>
            <a:spLocks noGrp="1" noRot="1" noChangeAspect="1" noChangeArrowheads="1" noTextEdit="1"/>
          </p:cNvSpPr>
          <p:nvPr>
            <p:ph type="sldImg"/>
          </p:nvPr>
        </p:nvSpPr>
        <p:spPr>
          <a:ln/>
        </p:spPr>
      </p:sp>
      <p:sp>
        <p:nvSpPr>
          <p:cNvPr id="53250" name="Notes Placeholder 2">
            <a:extLst>
              <a:ext uri="{FF2B5EF4-FFF2-40B4-BE49-F238E27FC236}">
                <a16:creationId xmlns:a16="http://schemas.microsoft.com/office/drawing/2014/main" id="{B2CB1C37-AB6F-0749-BF87-CAD41F9888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A1C074C2-CD57-5145-B286-ABCE4E9A02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A3D5D9D2-B011-5648-A7E4-E7672A7AC07F}" type="slidenum">
              <a:rPr lang="en-US" altLang="en-US" sz="1200" smtClean="0">
                <a:latin typeface="Times New Roman" panose="02020603050405020304" pitchFamily="18" charset="0"/>
              </a:rPr>
              <a:pPr/>
              <a:t>24</a:t>
            </a:fld>
            <a:endParaRPr lang="en-US" altLang="en-US" sz="12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4EEADEA8-6831-1D45-82F9-D79625BBDA63}"/>
              </a:ext>
            </a:extLst>
          </p:cNvPr>
          <p:cNvSpPr>
            <a:spLocks noGrp="1" noRot="1" noChangeAspect="1" noChangeArrowheads="1" noTextEdit="1"/>
          </p:cNvSpPr>
          <p:nvPr>
            <p:ph type="sldImg"/>
          </p:nvPr>
        </p:nvSpPr>
        <p:spPr>
          <a:ln/>
        </p:spPr>
      </p:sp>
      <p:sp>
        <p:nvSpPr>
          <p:cNvPr id="55298" name="Notes Placeholder 2">
            <a:extLst>
              <a:ext uri="{FF2B5EF4-FFF2-40B4-BE49-F238E27FC236}">
                <a16:creationId xmlns:a16="http://schemas.microsoft.com/office/drawing/2014/main" id="{0724C952-1904-7344-959F-5F8AA4141A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55299" name="Slide Number Placeholder 3">
            <a:extLst>
              <a:ext uri="{FF2B5EF4-FFF2-40B4-BE49-F238E27FC236}">
                <a16:creationId xmlns:a16="http://schemas.microsoft.com/office/drawing/2014/main" id="{E9CFF4E0-975C-1847-B55D-7EF727CE82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48D65FA5-3E12-1143-9B90-E827932E1D7A}" type="slidenum">
              <a:rPr lang="en-US" altLang="en-US" sz="1200" smtClean="0">
                <a:latin typeface="Times New Roman" panose="02020603050405020304" pitchFamily="18" charset="0"/>
              </a:rPr>
              <a:pPr/>
              <a:t>25</a:t>
            </a:fld>
            <a:endParaRPr lang="en-US" altLang="en-US" sz="12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08FB65-CA90-9940-8194-7689B7D66194}"/>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CDCC4B8E-E102-3049-89C4-85CB0EBBD0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8CEADE6E-FC0B-864D-B0BF-0AF599FF4C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BAEEC10A-01F9-5A4C-8C2F-D2FB66931FAD}" type="slidenum">
              <a:rPr lang="en-US" altLang="en-US" sz="1200" smtClean="0">
                <a:latin typeface="Times New Roman" panose="02020603050405020304" pitchFamily="18" charset="0"/>
              </a:rPr>
              <a:pPr/>
              <a:t>3</a:t>
            </a:fld>
            <a:endParaRPr lang="en-US" altLang="en-US" sz="1200">
              <a:latin typeface="Times New Roman" panose="02020603050405020304" pitchFamily="18" charset="0"/>
            </a:endParaRPr>
          </a:p>
        </p:txBody>
      </p:sp>
      <p:sp>
        <p:nvSpPr>
          <p:cNvPr id="18434" name="Rectangle 2">
            <a:extLst>
              <a:ext uri="{FF2B5EF4-FFF2-40B4-BE49-F238E27FC236}">
                <a16:creationId xmlns:a16="http://schemas.microsoft.com/office/drawing/2014/main" id="{8696FCAF-33B1-BB4B-8824-89B913299544}"/>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2690364F-8DFC-E948-87D7-7F4B266932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FF3365B7-FBE4-714D-B068-72713292FD47}"/>
              </a:ext>
            </a:extLst>
          </p:cNvPr>
          <p:cNvSpPr>
            <a:spLocks noGrp="1" noRot="1" noChangeAspect="1" noChangeArrowheads="1" noTextEdit="1"/>
          </p:cNvSpPr>
          <p:nvPr>
            <p:ph type="sldImg"/>
          </p:nvPr>
        </p:nvSpPr>
        <p:spPr>
          <a:ln/>
        </p:spPr>
      </p:sp>
      <p:sp>
        <p:nvSpPr>
          <p:cNvPr id="57346" name="Notes Placeholder 2">
            <a:extLst>
              <a:ext uri="{FF2B5EF4-FFF2-40B4-BE49-F238E27FC236}">
                <a16:creationId xmlns:a16="http://schemas.microsoft.com/office/drawing/2014/main" id="{95671590-4B0B-5E44-BC50-F5F0880B09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219130BB-9960-D642-AB1C-6D622BDD17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BE6B2131-D1CA-DD45-89B5-83CE87ACC12D}" type="slidenum">
              <a:rPr lang="en-US" altLang="en-US" sz="1200" smtClean="0">
                <a:solidFill>
                  <a:srgbClr val="000000"/>
                </a:solidFill>
                <a:latin typeface="Times New Roman" panose="02020603050405020304" pitchFamily="18" charset="0"/>
              </a:rPr>
              <a:pPr/>
              <a:t>27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49AC829-391C-9B46-BBBD-3882A0D74F70}"/>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5E309A4A-6D08-274F-8B5D-0676266053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BE82AD58-94BE-C844-B675-4503257F3E8B}"/>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0B9245A9-D10D-D74E-B64C-F0DE8E6C45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821A6D5C-DAEB-5F4E-8ADB-16943FB3B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66E0B46-2CA2-9246-ADC1-37DFB3482BF5}" type="slidenum">
              <a:rPr lang="en-US" altLang="en-US" smtClean="0">
                <a:solidFill>
                  <a:srgbClr val="000000"/>
                </a:solidFill>
              </a:rPr>
              <a:pPr>
                <a:spcBef>
                  <a:spcPct val="0"/>
                </a:spcBef>
              </a:pPr>
              <a:t>33</a:t>
            </a:fld>
            <a:endParaRPr lang="en-US"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BA64FEFB-AF4A-C541-A78E-8F698FC88412}"/>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C01198A6-93AF-9E4C-9A51-02ABAF41E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9D69EAA0-02F0-8146-9EA1-4468169213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AF8198D-F671-EC46-8E4B-00795CF0CD94}" type="slidenum">
              <a:rPr lang="en-US" altLang="en-US" smtClean="0">
                <a:solidFill>
                  <a:srgbClr val="000000"/>
                </a:solidFill>
              </a:rPr>
              <a:pPr>
                <a:spcBef>
                  <a:spcPct val="0"/>
                </a:spcBef>
              </a:pPr>
              <a:t>34</a:t>
            </a:fld>
            <a:endParaRPr lang="en-US"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12BAFB98-BC97-4346-B832-9D44507035DF}"/>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647A8523-BE04-CE42-870C-98EB061D94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7B791DAD-22EE-8747-887E-7ECCAFC3E6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036AC97F-2956-8849-9A2F-39181D91928F}" type="slidenum">
              <a:rPr lang="en-US" altLang="en-US" sz="1200" smtClean="0">
                <a:solidFill>
                  <a:srgbClr val="000000"/>
                </a:solidFill>
                <a:latin typeface="Times New Roman" panose="02020603050405020304" pitchFamily="18" charset="0"/>
              </a:rPr>
              <a:pPr/>
              <a:t>35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A735774D-A144-AF4A-885B-F3CEA63A76BF}"/>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82A905B8-D1FA-DA4D-A8D0-BB0BBC4C83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71683" name="Slide Number Placeholder 3">
            <a:extLst>
              <a:ext uri="{FF2B5EF4-FFF2-40B4-BE49-F238E27FC236}">
                <a16:creationId xmlns:a16="http://schemas.microsoft.com/office/drawing/2014/main" id="{ED268CC4-A311-B347-A919-833EC63ABB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08FC1475-1FB0-AD44-A2FA-EC135BC9798C}" type="slidenum">
              <a:rPr lang="en-US" altLang="en-US" sz="1200" smtClean="0">
                <a:solidFill>
                  <a:srgbClr val="000000"/>
                </a:solidFill>
                <a:latin typeface="Times New Roman" panose="02020603050405020304" pitchFamily="18" charset="0"/>
              </a:rPr>
              <a:pPr/>
              <a:t>36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FE3CA15C-7357-B945-AC54-B5C320D56597}"/>
              </a:ext>
            </a:extLst>
          </p:cNvPr>
          <p:cNvSpPr>
            <a:spLocks noGrp="1" noRot="1" noChangeAspect="1" noChangeArrowheads="1" noTextEdit="1"/>
          </p:cNvSpPr>
          <p:nvPr>
            <p:ph type="sldImg"/>
          </p:nvPr>
        </p:nvSpPr>
        <p:spPr>
          <a:ln/>
        </p:spPr>
      </p:sp>
      <p:sp>
        <p:nvSpPr>
          <p:cNvPr id="73730" name="Notes Placeholder 2">
            <a:extLst>
              <a:ext uri="{FF2B5EF4-FFF2-40B4-BE49-F238E27FC236}">
                <a16:creationId xmlns:a16="http://schemas.microsoft.com/office/drawing/2014/main" id="{1772CA9D-8592-7644-9F6C-4FA20B63CB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hape 520">
            <a:extLst>
              <a:ext uri="{FF2B5EF4-FFF2-40B4-BE49-F238E27FC236}">
                <a16:creationId xmlns:a16="http://schemas.microsoft.com/office/drawing/2014/main" id="{67B6A1A9-0FCB-5D4A-A9C2-D9056063ED59}"/>
              </a:ext>
            </a:extLst>
          </p:cNvPr>
          <p:cNvSpPr>
            <a:spLocks noGrp="1" noRot="1" noChangeAspect="1" noChangeArrowheads="1" noTextEdit="1"/>
          </p:cNvSpPr>
          <p:nvPr>
            <p:ph type="sldImg"/>
          </p:nvPr>
        </p:nvSpPr>
        <p:spPr>
          <a:ln/>
        </p:spPr>
      </p:sp>
      <p:sp>
        <p:nvSpPr>
          <p:cNvPr id="75778" name="Shape 521">
            <a:extLst>
              <a:ext uri="{FF2B5EF4-FFF2-40B4-BE49-F238E27FC236}">
                <a16:creationId xmlns:a16="http://schemas.microsoft.com/office/drawing/2014/main" id="{755BCEBD-1ECF-E24A-8E48-0A3101AA9C8C}"/>
              </a:ext>
            </a:extLst>
          </p:cNvPr>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ts val="1000"/>
              </a:spcBef>
            </a:pPr>
            <a:endParaRPr lang="en-US" altLang="en-US" sz="2000" dirty="0">
              <a:latin typeface="Helvetica" pitchFamily="2" charset="0"/>
              <a:ea typeface="ＭＳ Ｐゴシック" panose="020B0600070205080204" pitchFamily="34" charset="-128"/>
              <a:sym typeface="Helvetica" pitchFamily="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BF97141C-6DA6-7846-9A22-C6539DDB5148}"/>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BAC33E34-9A3B-9A49-875C-DA0BF64B74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77827" name="Slide Number Placeholder 3">
            <a:extLst>
              <a:ext uri="{FF2B5EF4-FFF2-40B4-BE49-F238E27FC236}">
                <a16:creationId xmlns:a16="http://schemas.microsoft.com/office/drawing/2014/main" id="{7A936C47-C516-6742-B0AB-E8ACBB6010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DDD8B056-0665-9246-A61C-D386B7D2312C}" type="slidenum">
              <a:rPr lang="en-US" altLang="en-US" sz="1200" smtClean="0">
                <a:latin typeface="Times New Roman" panose="02020603050405020304" pitchFamily="18" charset="0"/>
              </a:rPr>
              <a:pPr/>
              <a:t>39</a:t>
            </a:fld>
            <a:endParaRPr lang="en-US" altLang="en-US" sz="1200">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BCF8820D-399B-ED44-9702-38512D1E8848}"/>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C4396144-90DB-0948-8F59-CE5586F8D0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79875" name="Slide Number Placeholder 3">
            <a:extLst>
              <a:ext uri="{FF2B5EF4-FFF2-40B4-BE49-F238E27FC236}">
                <a16:creationId xmlns:a16="http://schemas.microsoft.com/office/drawing/2014/main" id="{AFF367D2-4427-B24E-AC13-55049F78D1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92DCEE9E-A650-8647-A771-599EA715252E}" type="slidenum">
              <a:rPr lang="en-US" altLang="en-US" sz="1200" smtClean="0">
                <a:latin typeface="Times New Roman" panose="02020603050405020304" pitchFamily="18" charset="0"/>
              </a:rPr>
              <a:pPr/>
              <a:t>40</a:t>
            </a:fld>
            <a:endParaRPr lang="en-US" altLang="en-US" sz="12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15F69479-5AF4-B64C-BAE9-EF081345F0A0}"/>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CF4619AA-046C-FD46-9520-FCC3E972DB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B3112C11-91E7-0F4D-804E-8F372376C7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146B927B-AF3E-6D4A-BD51-C6F125A69835}" type="slidenum">
              <a:rPr lang="en-US" altLang="en-US" sz="1200" smtClean="0">
                <a:latin typeface="Times New Roman" panose="02020603050405020304" pitchFamily="18" charset="0"/>
              </a:rPr>
              <a:pPr/>
              <a:t>4</a:t>
            </a:fld>
            <a:endParaRPr lang="en-US" altLang="en-US" sz="1200">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5919D69E-0E00-CD4D-B20E-93AFE8B8A3A9}"/>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C0685A00-0D7F-7446-9015-0115C1AC91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3F8E5449-7F84-904E-9E1D-186781D263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F645A0C3-C961-0F49-A260-B5339C571AE2}" type="slidenum">
              <a:rPr lang="en-US" altLang="en-US" sz="1200" smtClean="0">
                <a:latin typeface="Times New Roman" panose="02020603050405020304" pitchFamily="18" charset="0"/>
              </a:rPr>
              <a:pPr/>
              <a:t>41</a:t>
            </a:fld>
            <a:endParaRPr lang="en-US" altLang="en-US" sz="1200">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08FB65-CA90-9940-8194-7689B7D66194}"/>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CDCC4B8E-E102-3049-89C4-85CB0EBBD0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1A0F2395-04BA-BF4B-B9EE-9AAF8CFF900A}"/>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8E5EF6AB-852D-8443-A045-46B81A55B8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83971" name="Slide Number Placeholder 3">
            <a:extLst>
              <a:ext uri="{FF2B5EF4-FFF2-40B4-BE49-F238E27FC236}">
                <a16:creationId xmlns:a16="http://schemas.microsoft.com/office/drawing/2014/main" id="{1AA46B50-2852-A74A-994F-65644B15CC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2A03C417-4C84-4D47-BD7A-2970FA593A44}" type="slidenum">
              <a:rPr lang="en-US" altLang="en-US" sz="1200" smtClean="0">
                <a:latin typeface="Times New Roman" panose="02020603050405020304" pitchFamily="18" charset="0"/>
              </a:rPr>
              <a:pPr/>
              <a:t>43</a:t>
            </a:fld>
            <a:endParaRPr lang="en-US" altLang="en-US" sz="1200">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51A8A70B-DF94-8643-98BD-AC9579F1CE40}"/>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CD75BA1F-D759-AC49-BFD8-1E67E3BD48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86019" name="Slide Number Placeholder 3">
            <a:extLst>
              <a:ext uri="{FF2B5EF4-FFF2-40B4-BE49-F238E27FC236}">
                <a16:creationId xmlns:a16="http://schemas.microsoft.com/office/drawing/2014/main" id="{0B8F0417-1695-C04F-B671-B1D71BE3EE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84FD355C-7529-7C48-B9E5-AE48B3974DEE}" type="slidenum">
              <a:rPr lang="en-US" altLang="en-US" sz="1200" smtClean="0">
                <a:latin typeface="Times New Roman" panose="02020603050405020304" pitchFamily="18" charset="0"/>
              </a:rPr>
              <a:pPr/>
              <a:t>44</a:t>
            </a:fld>
            <a:endParaRPr lang="en-US" altLang="en-US" sz="1200">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B43EC0BB-36AE-1849-B155-4CBD35DC2BB1}"/>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3BF27737-7290-AD44-A160-DC9CBDBE7D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8067" name="Slide Number Placeholder 3">
            <a:extLst>
              <a:ext uri="{FF2B5EF4-FFF2-40B4-BE49-F238E27FC236}">
                <a16:creationId xmlns:a16="http://schemas.microsoft.com/office/drawing/2014/main" id="{C06EB39A-0505-8543-8A93-64CE8AAC52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92978FB1-2211-7C4D-A532-857454861A04}" type="slidenum">
              <a:rPr lang="en-US" altLang="en-US" sz="1200" smtClean="0">
                <a:latin typeface="Times New Roman" panose="02020603050405020304" pitchFamily="18" charset="0"/>
              </a:rPr>
              <a:pPr/>
              <a:t>45</a:t>
            </a:fld>
            <a:endParaRPr lang="en-US" altLang="en-US" sz="1200">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2E7EF815-DB98-0A4C-BBFE-0EF1B219FD6C}"/>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A2DE881B-1D96-3742-ADDE-1762549F32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0115" name="Slide Number Placeholder 3">
            <a:extLst>
              <a:ext uri="{FF2B5EF4-FFF2-40B4-BE49-F238E27FC236}">
                <a16:creationId xmlns:a16="http://schemas.microsoft.com/office/drawing/2014/main" id="{B85C834C-79CF-6441-9C18-CD72676CFD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3E3E6E5A-985C-7743-A569-DC338E978EED}" type="slidenum">
              <a:rPr lang="en-US" altLang="en-US" sz="1200" smtClean="0">
                <a:latin typeface="Times New Roman" panose="02020603050405020304" pitchFamily="18" charset="0"/>
              </a:rPr>
              <a:pPr/>
              <a:t>46</a:t>
            </a:fld>
            <a:endParaRPr lang="en-US" altLang="en-US" sz="1200">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4D1A3D44-C0D4-3940-9ADB-4BECE74CC0D3}"/>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496A9E9E-6521-F940-8C99-8DD275B7D1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2163" name="Slide Number Placeholder 3">
            <a:extLst>
              <a:ext uri="{FF2B5EF4-FFF2-40B4-BE49-F238E27FC236}">
                <a16:creationId xmlns:a16="http://schemas.microsoft.com/office/drawing/2014/main" id="{78A72442-1406-9847-981E-6158E31E2B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BA1858A1-96FA-E34D-9D6B-BBFDBD93FF96}" type="slidenum">
              <a:rPr lang="en-US" altLang="en-US" sz="1200" smtClean="0">
                <a:latin typeface="Times New Roman" panose="02020603050405020304" pitchFamily="18" charset="0"/>
              </a:rPr>
              <a:pPr/>
              <a:t>47</a:t>
            </a:fld>
            <a:endParaRPr lang="en-US" altLang="en-US" sz="1200">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91172ED1-9BC5-6043-B2C5-F4D1C72E6C44}"/>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F533BA18-073E-124C-A49B-141D8248A3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C38EA7A4-C2EA-8843-A17B-040C0719C6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4E4C88EC-2A8C-7841-90FA-51F740B5D567}" type="slidenum">
              <a:rPr lang="en-US" altLang="en-US" sz="1200" smtClean="0">
                <a:latin typeface="Times New Roman" panose="02020603050405020304" pitchFamily="18" charset="0"/>
              </a:rPr>
              <a:pPr/>
              <a:t>48</a:t>
            </a:fld>
            <a:endParaRPr lang="en-US" altLang="en-US" sz="1200">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08FB65-CA90-9940-8194-7689B7D66194}"/>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CDCC4B8E-E102-3049-89C4-85CB0EBBD0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706E834A-D78B-E34B-B2F4-A8356C969542}"/>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49049F0B-EC84-DA42-93AA-4C2813612A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A5874969-22BF-C944-BEC8-D2D5926F6B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EB89B37F-14C6-F247-81F3-901DC1719215}" type="slidenum">
              <a:rPr lang="en-US" altLang="en-US" sz="1200" smtClean="0">
                <a:latin typeface="Times New Roman" panose="02020603050405020304" pitchFamily="18" charset="0"/>
              </a:rPr>
              <a:pPr/>
              <a:t>50</a:t>
            </a:fld>
            <a:endParaRPr lang="en-US"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15F69479-5AF4-B64C-BAE9-EF081345F0A0}"/>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CF4619AA-046C-FD46-9520-FCC3E972DB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B3112C11-91E7-0F4D-804E-8F372376C7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146B927B-AF3E-6D4A-BD51-C6F125A69835}" type="slidenum">
              <a:rPr lang="en-US" altLang="en-US" sz="1200" smtClean="0">
                <a:latin typeface="Times New Roman" panose="02020603050405020304" pitchFamily="18" charset="0"/>
              </a:rPr>
              <a:pPr/>
              <a:t>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739116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706E834A-D78B-E34B-B2F4-A8356C969542}"/>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49049F0B-EC84-DA42-93AA-4C2813612A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A5874969-22BF-C944-BEC8-D2D5926F6B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EB89B37F-14C6-F247-81F3-901DC1719215}" type="slidenum">
              <a:rPr lang="en-US" altLang="en-US" sz="1200" smtClean="0">
                <a:latin typeface="Times New Roman" panose="02020603050405020304" pitchFamily="18" charset="0"/>
              </a:rPr>
              <a:pPr/>
              <a:t>51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82772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2164C5E6-CEBD-B649-B8DF-7D9DBEE660FE}"/>
              </a:ext>
            </a:extLst>
          </p:cNvPr>
          <p:cNvSpPr>
            <a:spLocks noGrp="1" noRot="1" noChangeAspect="1" noChangeArrowheads="1" noTextEdit="1"/>
          </p:cNvSpPr>
          <p:nvPr>
            <p:ph type="sldImg"/>
          </p:nvPr>
        </p:nvSpPr>
        <p:spPr>
          <a:ln/>
        </p:spPr>
      </p:sp>
      <p:sp>
        <p:nvSpPr>
          <p:cNvPr id="98306" name="Notes Placeholder 2">
            <a:extLst>
              <a:ext uri="{FF2B5EF4-FFF2-40B4-BE49-F238E27FC236}">
                <a16:creationId xmlns:a16="http://schemas.microsoft.com/office/drawing/2014/main" id="{B131F918-6759-7240-A9EB-53635FF5AE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8307" name="Slide Number Placeholder 3">
            <a:extLst>
              <a:ext uri="{FF2B5EF4-FFF2-40B4-BE49-F238E27FC236}">
                <a16:creationId xmlns:a16="http://schemas.microsoft.com/office/drawing/2014/main" id="{34CDCFAE-B4FE-124F-85B3-00523D41A1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C7305773-C995-8F44-88C9-5E04AD0BEE5C}" type="slidenum">
              <a:rPr lang="en-US" altLang="en-US" sz="1200" smtClean="0">
                <a:latin typeface="Times New Roman" panose="02020603050405020304" pitchFamily="18" charset="0"/>
              </a:rPr>
              <a:pPr/>
              <a:t>52</a:t>
            </a:fld>
            <a:endParaRPr lang="en-US" altLang="en-US" sz="1200">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11D10316-F4FF-8840-A66F-4B125134B35F}"/>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F2124128-530F-AF4F-8258-BDAB8239CF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A66C6836-A920-4644-9F3E-9F86E7D385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245F8B9B-E2B6-494C-96A7-F3ABDB2D2990}" type="slidenum">
              <a:rPr lang="en-US" altLang="en-US" sz="1200" smtClean="0">
                <a:latin typeface="Times New Roman" panose="02020603050405020304" pitchFamily="18" charset="0"/>
              </a:rPr>
              <a:pPr/>
              <a:t>53</a:t>
            </a:fld>
            <a:endParaRPr lang="en-US" altLang="en-US" sz="1200">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18C1E374-6437-5E41-A21F-ED3679EFF6D0}"/>
              </a:ext>
            </a:extLst>
          </p:cNvPr>
          <p:cNvSpPr>
            <a:spLocks noGrp="1" noRot="1" noChangeAspect="1" noChangeArrowheads="1" noTextEdit="1"/>
          </p:cNvSpPr>
          <p:nvPr>
            <p:ph type="sldImg"/>
          </p:nvPr>
        </p:nvSpPr>
        <p:spPr>
          <a:ln/>
        </p:spPr>
      </p:sp>
      <p:sp>
        <p:nvSpPr>
          <p:cNvPr id="102402" name="Notes Placeholder 2">
            <a:extLst>
              <a:ext uri="{FF2B5EF4-FFF2-40B4-BE49-F238E27FC236}">
                <a16:creationId xmlns:a16="http://schemas.microsoft.com/office/drawing/2014/main" id="{FC892EDC-4C49-E14C-8A7D-EF3F6E0E1D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BE51DE08-6AB2-3240-9F08-72DD6F5D70B0}"/>
              </a:ext>
            </a:extLst>
          </p:cNvPr>
          <p:cNvSpPr>
            <a:spLocks noGrp="1"/>
          </p:cNvSpPr>
          <p:nvPr>
            <p:ph type="sldNum" sz="quarter" idx="5"/>
          </p:nvPr>
        </p:nvSpPr>
        <p:spPr/>
        <p:txBody>
          <a:bodyPr/>
          <a:lstStyle/>
          <a:p>
            <a:pPr defTabSz="457200" eaLnBrk="1" fontAlgn="auto" hangingPunct="1">
              <a:spcBef>
                <a:spcPts val="0"/>
              </a:spcBef>
              <a:spcAft>
                <a:spcPts val="0"/>
              </a:spcAft>
              <a:defRPr/>
            </a:pPr>
            <a:fld id="{287E1593-88F3-2D41-BD3D-AC00E2FF43B0}" type="slidenum">
              <a:rPr lang="en-US" smtClean="0">
                <a:solidFill>
                  <a:prstClr val="black"/>
                </a:solidFill>
                <a:latin typeface="Calibri"/>
                <a:ea typeface="+mn-ea"/>
              </a:rPr>
              <a:pPr defTabSz="457200" eaLnBrk="1" fontAlgn="auto" hangingPunct="1">
                <a:spcBef>
                  <a:spcPts val="0"/>
                </a:spcBef>
                <a:spcAft>
                  <a:spcPts val="0"/>
                </a:spcAft>
                <a:defRPr/>
              </a:pPr>
              <a:t>54</a:t>
            </a:fld>
            <a:endParaRPr lang="en-US" dirty="0">
              <a:solidFill>
                <a:prstClr val="black"/>
              </a:solidFill>
              <a:latin typeface="Calibri"/>
              <a:ea typeface="+mn-e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01AF81B6-3A7E-C245-9C43-4A784E9F8B7B}"/>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573A9C26-C6D1-1247-BB9F-23D53D2238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04451" name="Slide Number Placeholder 3">
            <a:extLst>
              <a:ext uri="{FF2B5EF4-FFF2-40B4-BE49-F238E27FC236}">
                <a16:creationId xmlns:a16="http://schemas.microsoft.com/office/drawing/2014/main" id="{A1B470A1-BAC5-F04D-8B47-B293469CEE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2C2D85CC-5A96-D74A-BE16-951B28CA0C90}" type="slidenum">
              <a:rPr lang="en-US" altLang="en-US" sz="1200" smtClean="0">
                <a:latin typeface="Times New Roman" panose="02020603050405020304" pitchFamily="18" charset="0"/>
              </a:rPr>
              <a:pPr/>
              <a:t>55</a:t>
            </a:fld>
            <a:endParaRPr lang="en-US" altLang="en-US" sz="1200">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D6B8A5F3-27AE-AB4E-B717-74E9CECC48EB}"/>
              </a:ext>
            </a:extLst>
          </p:cNvPr>
          <p:cNvSpPr>
            <a:spLocks noGrp="1" noRot="1" noChangeAspect="1" noChangeArrowheads="1" noTextEdit="1"/>
          </p:cNvSpPr>
          <p:nvPr>
            <p:ph type="sldImg"/>
          </p:nvPr>
        </p:nvSpPr>
        <p:spPr>
          <a:ln/>
        </p:spPr>
      </p:sp>
      <p:sp>
        <p:nvSpPr>
          <p:cNvPr id="122882" name="Notes Placeholder 2">
            <a:extLst>
              <a:ext uri="{FF2B5EF4-FFF2-40B4-BE49-F238E27FC236}">
                <a16:creationId xmlns:a16="http://schemas.microsoft.com/office/drawing/2014/main" id="{0A2E0FED-420D-F246-8F4A-B98E3C027E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122883" name="Slide Number Placeholder 3">
            <a:extLst>
              <a:ext uri="{FF2B5EF4-FFF2-40B4-BE49-F238E27FC236}">
                <a16:creationId xmlns:a16="http://schemas.microsoft.com/office/drawing/2014/main" id="{44F4523F-2A73-544A-805A-88FD2D673E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DC5D5E5C-B547-974A-8383-132AE4A7F049}" type="slidenum">
              <a:rPr lang="en-US" altLang="en-US" sz="1200" smtClean="0">
                <a:latin typeface="Times New Roman" panose="02020603050405020304" pitchFamily="18" charset="0"/>
              </a:rPr>
              <a:pPr/>
              <a:t>56</a:t>
            </a:fld>
            <a:endParaRPr lang="en-US" altLang="en-US" sz="1200">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D6B8A5F3-27AE-AB4E-B717-74E9CECC48EB}"/>
              </a:ext>
            </a:extLst>
          </p:cNvPr>
          <p:cNvSpPr>
            <a:spLocks noGrp="1" noRot="1" noChangeAspect="1" noChangeArrowheads="1" noTextEdit="1"/>
          </p:cNvSpPr>
          <p:nvPr>
            <p:ph type="sldImg"/>
          </p:nvPr>
        </p:nvSpPr>
        <p:spPr>
          <a:ln/>
        </p:spPr>
      </p:sp>
      <p:sp>
        <p:nvSpPr>
          <p:cNvPr id="122882" name="Notes Placeholder 2">
            <a:extLst>
              <a:ext uri="{FF2B5EF4-FFF2-40B4-BE49-F238E27FC236}">
                <a16:creationId xmlns:a16="http://schemas.microsoft.com/office/drawing/2014/main" id="{0A2E0FED-420D-F246-8F4A-B98E3C027E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122883" name="Slide Number Placeholder 3">
            <a:extLst>
              <a:ext uri="{FF2B5EF4-FFF2-40B4-BE49-F238E27FC236}">
                <a16:creationId xmlns:a16="http://schemas.microsoft.com/office/drawing/2014/main" id="{44F4523F-2A73-544A-805A-88FD2D673E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DC5D5E5C-B547-974A-8383-132AE4A7F049}" type="slidenum">
              <a:rPr lang="en-US" altLang="en-US" sz="1200" smtClean="0">
                <a:latin typeface="Times New Roman" panose="02020603050405020304" pitchFamily="18" charset="0"/>
              </a:rPr>
              <a:pPr/>
              <a:t>57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3614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D6B8A5F3-27AE-AB4E-B717-74E9CECC48EB}"/>
              </a:ext>
            </a:extLst>
          </p:cNvPr>
          <p:cNvSpPr>
            <a:spLocks noGrp="1" noRot="1" noChangeAspect="1" noChangeArrowheads="1" noTextEdit="1"/>
          </p:cNvSpPr>
          <p:nvPr>
            <p:ph type="sldImg"/>
          </p:nvPr>
        </p:nvSpPr>
        <p:spPr>
          <a:ln/>
        </p:spPr>
      </p:sp>
      <p:sp>
        <p:nvSpPr>
          <p:cNvPr id="122882" name="Notes Placeholder 2">
            <a:extLst>
              <a:ext uri="{FF2B5EF4-FFF2-40B4-BE49-F238E27FC236}">
                <a16:creationId xmlns:a16="http://schemas.microsoft.com/office/drawing/2014/main" id="{0A2E0FED-420D-F246-8F4A-B98E3C027E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122883" name="Slide Number Placeholder 3">
            <a:extLst>
              <a:ext uri="{FF2B5EF4-FFF2-40B4-BE49-F238E27FC236}">
                <a16:creationId xmlns:a16="http://schemas.microsoft.com/office/drawing/2014/main" id="{44F4523F-2A73-544A-805A-88FD2D673E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DC5D5E5C-B547-974A-8383-132AE4A7F049}" type="slidenum">
              <a:rPr lang="en-US" altLang="en-US" sz="1200" smtClean="0">
                <a:latin typeface="Times New Roman" panose="02020603050405020304" pitchFamily="18" charset="0"/>
              </a:rPr>
              <a:pPr/>
              <a:t>58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002314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A2AA653B-45CD-B946-9AA2-483E7310BEFE}"/>
              </a:ext>
            </a:extLst>
          </p:cNvPr>
          <p:cNvSpPr>
            <a:spLocks noGrp="1" noRot="1" noChangeAspect="1" noChangeArrowheads="1" noTextEdit="1"/>
          </p:cNvSpPr>
          <p:nvPr>
            <p:ph type="sldImg"/>
          </p:nvPr>
        </p:nvSpPr>
        <p:spPr>
          <a:ln/>
        </p:spPr>
      </p:sp>
      <p:sp>
        <p:nvSpPr>
          <p:cNvPr id="124930" name="Notes Placeholder 2">
            <a:extLst>
              <a:ext uri="{FF2B5EF4-FFF2-40B4-BE49-F238E27FC236}">
                <a16:creationId xmlns:a16="http://schemas.microsoft.com/office/drawing/2014/main" id="{0E5D7E19-40B3-684D-9576-B311BD7860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124931" name="Slide Number Placeholder 3">
            <a:extLst>
              <a:ext uri="{FF2B5EF4-FFF2-40B4-BE49-F238E27FC236}">
                <a16:creationId xmlns:a16="http://schemas.microsoft.com/office/drawing/2014/main" id="{7530B4F9-8948-8A4E-893E-23EB4063A0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4982FD9D-B878-FD45-A2CC-E74AAAF3E7E6}" type="slidenum">
              <a:rPr lang="en-US" altLang="en-US" sz="1200" smtClean="0">
                <a:latin typeface="Times New Roman" panose="02020603050405020304" pitchFamily="18" charset="0"/>
              </a:rPr>
              <a:pPr/>
              <a:t>59</a:t>
            </a:fld>
            <a:endParaRPr lang="en-US" altLang="en-US" sz="1200">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A2AA653B-45CD-B946-9AA2-483E7310BEFE}"/>
              </a:ext>
            </a:extLst>
          </p:cNvPr>
          <p:cNvSpPr>
            <a:spLocks noGrp="1" noRot="1" noChangeAspect="1" noChangeArrowheads="1" noTextEdit="1"/>
          </p:cNvSpPr>
          <p:nvPr>
            <p:ph type="sldImg"/>
          </p:nvPr>
        </p:nvSpPr>
        <p:spPr>
          <a:ln/>
        </p:spPr>
      </p:sp>
      <p:sp>
        <p:nvSpPr>
          <p:cNvPr id="124930" name="Notes Placeholder 2">
            <a:extLst>
              <a:ext uri="{FF2B5EF4-FFF2-40B4-BE49-F238E27FC236}">
                <a16:creationId xmlns:a16="http://schemas.microsoft.com/office/drawing/2014/main" id="{0E5D7E19-40B3-684D-9576-B311BD7860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124931" name="Slide Number Placeholder 3">
            <a:extLst>
              <a:ext uri="{FF2B5EF4-FFF2-40B4-BE49-F238E27FC236}">
                <a16:creationId xmlns:a16="http://schemas.microsoft.com/office/drawing/2014/main" id="{7530B4F9-8948-8A4E-893E-23EB4063A0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4982FD9D-B878-FD45-A2CC-E74AAAF3E7E6}" type="slidenum">
              <a:rPr lang="en-US" altLang="en-US" sz="1200" smtClean="0">
                <a:latin typeface="Times New Roman" panose="02020603050405020304" pitchFamily="18" charset="0"/>
              </a:rPr>
              <a:pPr/>
              <a:t>60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19913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833C9229-E952-9B4A-856F-BD932E370633}"/>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B6BBAFDD-8DC1-094A-B991-751463424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B71E8C42-AAA5-6B42-80FE-2864926AF5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703629A7-3CF5-5546-9DCA-FD00D1FC92BB}" type="slidenum">
              <a:rPr lang="en-US" altLang="en-US" sz="1200" smtClean="0">
                <a:latin typeface="Times New Roman" panose="02020603050405020304" pitchFamily="18" charset="0"/>
              </a:rPr>
              <a:pPr/>
              <a:t>6</a:t>
            </a:fld>
            <a:endParaRPr lang="en-US" altLang="en-US" sz="1200">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08FB65-CA90-9940-8194-7689B7D66194}"/>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CDCC4B8E-E102-3049-89C4-85CB0EBBD0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C50D8CF2-EB93-054D-8254-2F213BDD6E68}"/>
              </a:ext>
            </a:extLst>
          </p:cNvPr>
          <p:cNvSpPr>
            <a:spLocks noGrp="1" noRot="1" noChangeAspect="1" noChangeArrowheads="1" noTextEdit="1"/>
          </p:cNvSpPr>
          <p:nvPr>
            <p:ph type="sldImg"/>
          </p:nvPr>
        </p:nvSpPr>
        <p:spPr>
          <a:ln/>
        </p:spPr>
      </p:sp>
      <p:sp>
        <p:nvSpPr>
          <p:cNvPr id="126978" name="Notes Placeholder 2">
            <a:extLst>
              <a:ext uri="{FF2B5EF4-FFF2-40B4-BE49-F238E27FC236}">
                <a16:creationId xmlns:a16="http://schemas.microsoft.com/office/drawing/2014/main" id="{81AE7A7B-9B73-A141-930C-EF718B91A8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6979" name="Slide Number Placeholder 3">
            <a:extLst>
              <a:ext uri="{FF2B5EF4-FFF2-40B4-BE49-F238E27FC236}">
                <a16:creationId xmlns:a16="http://schemas.microsoft.com/office/drawing/2014/main" id="{472CFB32-6EAF-7647-8C1A-AD362799BD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213F65A4-1834-DC40-A857-F1849F067362}" type="slidenum">
              <a:rPr lang="en-US" altLang="en-US" sz="1200" smtClean="0">
                <a:latin typeface="Times New Roman" panose="02020603050405020304" pitchFamily="18" charset="0"/>
              </a:rPr>
              <a:pPr/>
              <a:t>62</a:t>
            </a:fld>
            <a:endParaRPr lang="en-US" altLang="en-US" sz="1200">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413267AF-B66E-624C-B217-3C8EA6250388}"/>
              </a:ext>
            </a:extLst>
          </p:cNvPr>
          <p:cNvSpPr>
            <a:spLocks noGrp="1" noRot="1" noChangeAspect="1" noChangeArrowheads="1" noTextEdit="1"/>
          </p:cNvSpPr>
          <p:nvPr>
            <p:ph type="sldImg"/>
          </p:nvPr>
        </p:nvSpPr>
        <p:spPr>
          <a:ln/>
        </p:spPr>
      </p:sp>
      <p:sp>
        <p:nvSpPr>
          <p:cNvPr id="129026" name="Notes Placeholder 2">
            <a:extLst>
              <a:ext uri="{FF2B5EF4-FFF2-40B4-BE49-F238E27FC236}">
                <a16:creationId xmlns:a16="http://schemas.microsoft.com/office/drawing/2014/main" id="{27A1318D-0514-B344-9670-7D35F71436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9027" name="Slide Number Placeholder 3">
            <a:extLst>
              <a:ext uri="{FF2B5EF4-FFF2-40B4-BE49-F238E27FC236}">
                <a16:creationId xmlns:a16="http://schemas.microsoft.com/office/drawing/2014/main" id="{84FC1954-B811-8940-9234-D0BDFA14AF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6E47045C-5F26-8C4A-A490-9BB9C387BEE4}" type="slidenum">
              <a:rPr lang="en-US" altLang="en-US" sz="1200" smtClean="0">
                <a:latin typeface="Times New Roman" panose="02020603050405020304" pitchFamily="18" charset="0"/>
              </a:rPr>
              <a:pPr/>
              <a:t>63</a:t>
            </a:fld>
            <a:endParaRPr lang="en-US" altLang="en-US" sz="1200">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24E332D1-3847-CC44-AB0D-7BE5F3878027}"/>
              </a:ext>
            </a:extLst>
          </p:cNvPr>
          <p:cNvSpPr>
            <a:spLocks noGrp="1" noRot="1" noChangeAspect="1" noChangeArrowheads="1" noTextEdit="1"/>
          </p:cNvSpPr>
          <p:nvPr>
            <p:ph type="sldImg"/>
          </p:nvPr>
        </p:nvSpPr>
        <p:spPr>
          <a:ln/>
        </p:spPr>
      </p:sp>
      <p:sp>
        <p:nvSpPr>
          <p:cNvPr id="131074" name="Notes Placeholder 2">
            <a:extLst>
              <a:ext uri="{FF2B5EF4-FFF2-40B4-BE49-F238E27FC236}">
                <a16:creationId xmlns:a16="http://schemas.microsoft.com/office/drawing/2014/main" id="{DBE5F665-261B-E645-B216-9F1B480038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31075" name="Slide Number Placeholder 3">
            <a:extLst>
              <a:ext uri="{FF2B5EF4-FFF2-40B4-BE49-F238E27FC236}">
                <a16:creationId xmlns:a16="http://schemas.microsoft.com/office/drawing/2014/main" id="{9ACCA48A-398C-594B-A523-79C99A4DF2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3340E773-C271-D244-BF4D-8A38B2627184}" type="slidenum">
              <a:rPr lang="en-US" altLang="en-US" sz="1200" smtClean="0">
                <a:latin typeface="Times New Roman" panose="02020603050405020304" pitchFamily="18" charset="0"/>
              </a:rPr>
              <a:pPr/>
              <a:t>64</a:t>
            </a:fld>
            <a:endParaRPr lang="en-US" altLang="en-US" sz="1200">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a:extLst>
              <a:ext uri="{FF2B5EF4-FFF2-40B4-BE49-F238E27FC236}">
                <a16:creationId xmlns:a16="http://schemas.microsoft.com/office/drawing/2014/main" id="{722CDD62-6B18-5044-8FC5-7DF783C58830}"/>
              </a:ext>
            </a:extLst>
          </p:cNvPr>
          <p:cNvSpPr>
            <a:spLocks noGrp="1" noRot="1" noChangeAspect="1" noChangeArrowheads="1" noTextEdit="1"/>
          </p:cNvSpPr>
          <p:nvPr>
            <p:ph type="sldImg"/>
          </p:nvPr>
        </p:nvSpPr>
        <p:spPr>
          <a:ln/>
        </p:spPr>
      </p:sp>
      <p:sp>
        <p:nvSpPr>
          <p:cNvPr id="133122" name="Notes Placeholder 2">
            <a:extLst>
              <a:ext uri="{FF2B5EF4-FFF2-40B4-BE49-F238E27FC236}">
                <a16:creationId xmlns:a16="http://schemas.microsoft.com/office/drawing/2014/main" id="{C854CF9B-C36B-FD49-836F-B6935DDC8F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33123" name="Slide Number Placeholder 3">
            <a:extLst>
              <a:ext uri="{FF2B5EF4-FFF2-40B4-BE49-F238E27FC236}">
                <a16:creationId xmlns:a16="http://schemas.microsoft.com/office/drawing/2014/main" id="{3F33A250-DDA8-F541-90D0-CAEC1884B1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6D5DADCC-AC91-1B4A-A6E3-6054FE210573}" type="slidenum">
              <a:rPr lang="en-US" altLang="en-US" sz="1200" smtClean="0">
                <a:latin typeface="Times New Roman" panose="02020603050405020304" pitchFamily="18" charset="0"/>
              </a:rPr>
              <a:pPr/>
              <a:t>65</a:t>
            </a:fld>
            <a:endParaRPr lang="en-US" altLang="en-US" sz="1200">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08FB65-CA90-9940-8194-7689B7D66194}"/>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CDCC4B8E-E102-3049-89C4-85CB0EBBD0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4E035988-CAC9-D44D-B11D-137EB96C308B}"/>
              </a:ext>
            </a:extLst>
          </p:cNvPr>
          <p:cNvSpPr>
            <a:spLocks noGrp="1" noRot="1" noChangeAspect="1" noChangeArrowheads="1" noTextEdit="1"/>
          </p:cNvSpPr>
          <p:nvPr>
            <p:ph type="sldImg"/>
          </p:nvPr>
        </p:nvSpPr>
        <p:spPr>
          <a:ln/>
        </p:spPr>
      </p:sp>
      <p:sp>
        <p:nvSpPr>
          <p:cNvPr id="136194" name="Notes Placeholder 2">
            <a:extLst>
              <a:ext uri="{FF2B5EF4-FFF2-40B4-BE49-F238E27FC236}">
                <a16:creationId xmlns:a16="http://schemas.microsoft.com/office/drawing/2014/main" id="{A36EAC69-14AD-2C43-86D7-8D2D18D7B2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36195" name="Slide Number Placeholder 3">
            <a:extLst>
              <a:ext uri="{FF2B5EF4-FFF2-40B4-BE49-F238E27FC236}">
                <a16:creationId xmlns:a16="http://schemas.microsoft.com/office/drawing/2014/main" id="{037EB969-900B-034A-A298-55F99696F7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6A8FE702-D112-294B-9965-6BED2A4999A6}" type="slidenum">
              <a:rPr lang="en-US" altLang="en-US" sz="1200" smtClean="0">
                <a:latin typeface="Times New Roman" panose="02020603050405020304" pitchFamily="18" charset="0"/>
              </a:rPr>
              <a:pPr/>
              <a:t>68</a:t>
            </a:fld>
            <a:endParaRPr lang="en-US" altLang="en-US" sz="1200">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EB1EEC7-9205-BD4F-BEC4-A95ED9FC86BD}" type="slidenum">
              <a:rPr lang="en-US" altLang="en-US" smtClean="0"/>
              <a:pPr>
                <a:defRPr/>
              </a:pPr>
              <a:t>70</a:t>
            </a:fld>
            <a:endParaRPr lang="en-US" altLang="en-US"/>
          </a:p>
        </p:txBody>
      </p:sp>
    </p:spTree>
    <p:extLst>
      <p:ext uri="{BB962C8B-B14F-4D97-AF65-F5344CB8AC3E}">
        <p14:creationId xmlns:p14="http://schemas.microsoft.com/office/powerpoint/2010/main" val="882809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EB1EEC7-9205-BD4F-BEC4-A95ED9FC86BD}" type="slidenum">
              <a:rPr lang="en-US" altLang="en-US" smtClean="0"/>
              <a:pPr>
                <a:defRPr/>
              </a:pPr>
              <a:t>72</a:t>
            </a:fld>
            <a:endParaRPr lang="en-US" altLang="en-US"/>
          </a:p>
        </p:txBody>
      </p:sp>
    </p:spTree>
    <p:extLst>
      <p:ext uri="{BB962C8B-B14F-4D97-AF65-F5344CB8AC3E}">
        <p14:creationId xmlns:p14="http://schemas.microsoft.com/office/powerpoint/2010/main" val="4178889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EB1EEC7-9205-BD4F-BEC4-A95ED9FC86BD}" type="slidenum">
              <a:rPr lang="en-US" altLang="en-US" smtClean="0"/>
              <a:pPr>
                <a:defRPr/>
              </a:pPr>
              <a:t>73</a:t>
            </a:fld>
            <a:endParaRPr lang="en-US" altLang="en-US"/>
          </a:p>
        </p:txBody>
      </p:sp>
    </p:spTree>
    <p:extLst>
      <p:ext uri="{BB962C8B-B14F-4D97-AF65-F5344CB8AC3E}">
        <p14:creationId xmlns:p14="http://schemas.microsoft.com/office/powerpoint/2010/main" val="130056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1C1CEFF9-34A0-9543-936D-47FE3E4226B7}"/>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A98D5D29-68F8-A949-BCF9-E4623E2D77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CEFC2746-7B2D-964D-8340-578BAFAA99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8DDD563B-9BF0-D04E-8ADB-71EDCA3A567A}" type="slidenum">
              <a:rPr lang="en-US" altLang="en-US" sz="1200" smtClean="0">
                <a:latin typeface="Times New Roman" panose="02020603050405020304" pitchFamily="18" charset="0"/>
              </a:rPr>
              <a:pPr/>
              <a:t>8</a:t>
            </a:fld>
            <a:endParaRPr lang="en-US" altLang="en-US" sz="1200">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EB1EEC7-9205-BD4F-BEC4-A95ED9FC86BD}" type="slidenum">
              <a:rPr lang="en-US" altLang="en-US" smtClean="0"/>
              <a:pPr>
                <a:defRPr/>
              </a:pPr>
              <a:t>74</a:t>
            </a:fld>
            <a:endParaRPr lang="en-US" altLang="en-US"/>
          </a:p>
        </p:txBody>
      </p:sp>
    </p:spTree>
    <p:extLst>
      <p:ext uri="{BB962C8B-B14F-4D97-AF65-F5344CB8AC3E}">
        <p14:creationId xmlns:p14="http://schemas.microsoft.com/office/powerpoint/2010/main" val="14702042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EB1EEC7-9205-BD4F-BEC4-A95ED9FC86BD}" type="slidenum">
              <a:rPr lang="en-US" altLang="en-US" smtClean="0"/>
              <a:pPr>
                <a:defRPr/>
              </a:pPr>
              <a:t>75</a:t>
            </a:fld>
            <a:endParaRPr lang="en-US" altLang="en-US"/>
          </a:p>
        </p:txBody>
      </p:sp>
    </p:spTree>
    <p:extLst>
      <p:ext uri="{BB962C8B-B14F-4D97-AF65-F5344CB8AC3E}">
        <p14:creationId xmlns:p14="http://schemas.microsoft.com/office/powerpoint/2010/main" val="24099850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a:extLst>
              <a:ext uri="{FF2B5EF4-FFF2-40B4-BE49-F238E27FC236}">
                <a16:creationId xmlns:a16="http://schemas.microsoft.com/office/drawing/2014/main" id="{6C25BB9E-ED8A-CC4F-AE55-DF1C7014CCAB}"/>
              </a:ext>
            </a:extLst>
          </p:cNvPr>
          <p:cNvSpPr>
            <a:spLocks noGrp="1" noRot="1" noChangeAspect="1" noChangeArrowheads="1" noTextEdit="1"/>
          </p:cNvSpPr>
          <p:nvPr>
            <p:ph type="sldImg"/>
          </p:nvPr>
        </p:nvSpPr>
        <p:spPr>
          <a:ln/>
        </p:spPr>
      </p:sp>
      <p:sp>
        <p:nvSpPr>
          <p:cNvPr id="138242" name="Notes Placeholder 2">
            <a:extLst>
              <a:ext uri="{FF2B5EF4-FFF2-40B4-BE49-F238E27FC236}">
                <a16:creationId xmlns:a16="http://schemas.microsoft.com/office/drawing/2014/main" id="{712D1FEA-14EB-D94A-9945-B07AEBDFD7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138243" name="Slide Number Placeholder 3">
            <a:extLst>
              <a:ext uri="{FF2B5EF4-FFF2-40B4-BE49-F238E27FC236}">
                <a16:creationId xmlns:a16="http://schemas.microsoft.com/office/drawing/2014/main" id="{69F95A84-8F5E-BC47-887F-A31D5156ED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30F66366-5C2E-8541-8AE9-55CF8C586F3C}" type="slidenum">
              <a:rPr lang="en-US" altLang="en-US" sz="1200" smtClean="0">
                <a:latin typeface="Times New Roman" panose="02020603050405020304" pitchFamily="18" charset="0"/>
              </a:rPr>
              <a:pPr/>
              <a:t>76</a:t>
            </a:fld>
            <a:endParaRPr lang="en-US" altLang="en-US" sz="12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97E9346B-39EF-2647-A578-ACEAED90CCA0}"/>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32A73311-B5DE-B541-A026-440A498A89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64D643FD-B6DC-794A-8DE2-D3FDDC235E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23170311-1DCE-B34A-95B3-EA900098D4B5}" type="slidenum">
              <a:rPr lang="en-US" altLang="en-US" sz="1200" smtClean="0">
                <a:latin typeface="Times New Roman" panose="02020603050405020304" pitchFamily="18" charset="0"/>
              </a:rPr>
              <a:pPr/>
              <a:t>9</a:t>
            </a:fld>
            <a:endParaRPr lang="en-US" altLang="en-US" sz="12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7ECB0D68-E0F1-464D-811B-8BAD0AA90546}"/>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CD93092B-4821-3A47-B124-C64D526180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47851302-F2D7-964A-8A98-67C59EB589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1EB9C5E2-8469-2948-B227-628A5E812AAE}" type="slidenum">
              <a:rPr lang="en-US" altLang="en-US" sz="1200" smtClean="0">
                <a:latin typeface="Times New Roman" panose="02020603050405020304" pitchFamily="18" charset="0"/>
              </a:rPr>
              <a:pPr/>
              <a:t>10</a:t>
            </a:fld>
            <a:endParaRPr lang="en-US" altLang="en-US"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FC2722E6-328A-F04F-A2AA-497744D2012D}"/>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8C55CA85-63F1-EB46-8C7D-802C703A24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A183FCB5-CB5E-6F48-A677-4945851E0D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8F4B69EB-69D2-B74D-9526-4AE1F14ACB6A}" type="slidenum">
              <a:rPr lang="en-US" altLang="en-US" sz="1200" smtClean="0">
                <a:latin typeface="Times New Roman" panose="02020603050405020304" pitchFamily="18" charset="0"/>
              </a:rPr>
              <a:pPr/>
              <a:t>11</a:t>
            </a:fld>
            <a:endParaRPr lang="en-US" altLang="en-US"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3ECF858-3D3E-FB4C-AA50-A98F435DCFA1}"/>
              </a:ext>
            </a:extLst>
          </p:cNvPr>
          <p:cNvSpPr>
            <a:spLocks noGrp="1"/>
          </p:cNvSpPr>
          <p:nvPr>
            <p:ph type="dt" sz="half" idx="10"/>
          </p:nvPr>
        </p:nvSpPr>
        <p:spPr/>
        <p:txBody>
          <a:bodyPr/>
          <a:lstStyle>
            <a:lvl1pPr>
              <a:defRPr>
                <a:latin typeface="Comic Sans MS" panose="030F0902030302020204" pitchFamily="66" charset="0"/>
                <a:ea typeface="ＭＳ Ｐゴシック" panose="020B0600070205080204" pitchFamily="34" charset="-128"/>
              </a:defRPr>
            </a:lvl1pPr>
          </a:lstStyle>
          <a:p>
            <a:pPr>
              <a:defRPr/>
            </a:pPr>
            <a:fld id="{020EA896-6668-1342-9EEC-2F9F48975AB8}" type="datetimeFigureOut">
              <a:rPr lang="en-US" altLang="en-US"/>
              <a:pPr>
                <a:defRPr/>
              </a:pPr>
              <a:t>3/28/22</a:t>
            </a:fld>
            <a:endParaRPr lang="en-US" altLang="en-US"/>
          </a:p>
        </p:txBody>
      </p:sp>
      <p:sp>
        <p:nvSpPr>
          <p:cNvPr id="5" name="Footer Placeholder 4">
            <a:extLst>
              <a:ext uri="{FF2B5EF4-FFF2-40B4-BE49-F238E27FC236}">
                <a16:creationId xmlns:a16="http://schemas.microsoft.com/office/drawing/2014/main" id="{588B1241-F6B4-7548-931A-10B898FB46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5C5AEB-FC34-F640-BB30-918B4C49E13C}"/>
              </a:ext>
            </a:extLst>
          </p:cNvPr>
          <p:cNvSpPr>
            <a:spLocks noGrp="1"/>
          </p:cNvSpPr>
          <p:nvPr>
            <p:ph type="sldNum" sz="quarter" idx="12"/>
          </p:nvPr>
        </p:nvSpPr>
        <p:spPr/>
        <p:txBody>
          <a:bodyPr/>
          <a:lstStyle>
            <a:lvl1pPr>
              <a:defRPr/>
            </a:lvl1pPr>
          </a:lstStyle>
          <a:p>
            <a:pPr>
              <a:defRPr/>
            </a:pPr>
            <a:fld id="{1B171B29-12FB-724B-BA37-3D20FFD95047}" type="slidenum">
              <a:rPr lang="en-US" altLang="en-US"/>
              <a:pPr>
                <a:defRPr/>
              </a:pPr>
              <a:t>‹#›</a:t>
            </a:fld>
            <a:endParaRPr lang="en-US" altLang="en-US"/>
          </a:p>
        </p:txBody>
      </p:sp>
    </p:spTree>
    <p:extLst>
      <p:ext uri="{BB962C8B-B14F-4D97-AF65-F5344CB8AC3E}">
        <p14:creationId xmlns:p14="http://schemas.microsoft.com/office/powerpoint/2010/main" val="5711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146F6-E8BC-2F45-A591-15403F52097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406CDF9-9051-3140-A6F1-1D85396CC5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C19103-8702-C444-9AA0-C23D039FCF83}"/>
              </a:ext>
            </a:extLst>
          </p:cNvPr>
          <p:cNvSpPr>
            <a:spLocks noGrp="1"/>
          </p:cNvSpPr>
          <p:nvPr>
            <p:ph type="sldNum" sz="quarter" idx="12"/>
          </p:nvPr>
        </p:nvSpPr>
        <p:spPr/>
        <p:txBody>
          <a:bodyPr/>
          <a:lstStyle>
            <a:lvl1pPr>
              <a:defRPr/>
            </a:lvl1pPr>
          </a:lstStyle>
          <a:p>
            <a:pPr>
              <a:defRPr/>
            </a:pPr>
            <a:fld id="{E83C03E3-DA77-0F41-8257-FD15973B5BEA}" type="slidenum">
              <a:rPr lang="en-US" altLang="en-US"/>
              <a:pPr>
                <a:defRPr/>
              </a:pPr>
              <a:t>‹#›</a:t>
            </a:fld>
            <a:endParaRPr lang="en-US" altLang="en-US"/>
          </a:p>
        </p:txBody>
      </p:sp>
    </p:spTree>
    <p:extLst>
      <p:ext uri="{BB962C8B-B14F-4D97-AF65-F5344CB8AC3E}">
        <p14:creationId xmlns:p14="http://schemas.microsoft.com/office/powerpoint/2010/main" val="51247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12029-DB57-4642-A63B-6F7A335865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911C8B2-48C1-9746-A370-32CB1D6936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D81DBC-2CF3-244C-960D-D3AB683F4B94}"/>
              </a:ext>
            </a:extLst>
          </p:cNvPr>
          <p:cNvSpPr>
            <a:spLocks noGrp="1"/>
          </p:cNvSpPr>
          <p:nvPr>
            <p:ph type="sldNum" sz="quarter" idx="12"/>
          </p:nvPr>
        </p:nvSpPr>
        <p:spPr/>
        <p:txBody>
          <a:bodyPr/>
          <a:lstStyle>
            <a:lvl1pPr>
              <a:defRPr/>
            </a:lvl1pPr>
          </a:lstStyle>
          <a:p>
            <a:pPr>
              <a:defRPr/>
            </a:pPr>
            <a:fld id="{C1AF3B5E-0AF0-894C-9D1C-2EE0A2DF8A4A}" type="slidenum">
              <a:rPr lang="en-US" altLang="en-US"/>
              <a:pPr>
                <a:defRPr/>
              </a:pPr>
              <a:t>‹#›</a:t>
            </a:fld>
            <a:endParaRPr lang="en-US" altLang="en-US"/>
          </a:p>
        </p:txBody>
      </p:sp>
    </p:spTree>
    <p:extLst>
      <p:ext uri="{BB962C8B-B14F-4D97-AF65-F5344CB8AC3E}">
        <p14:creationId xmlns:p14="http://schemas.microsoft.com/office/powerpoint/2010/main" val="928609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9" name="Shape 9"/>
          <p:cNvSpPr>
            <a:spLocks noGrp="1"/>
          </p:cNvSpPr>
          <p:nvPr>
            <p:ph type="title"/>
          </p:nvPr>
        </p:nvSpPr>
        <p:spPr>
          <a:xfrm>
            <a:off x="457200" y="92074"/>
            <a:ext cx="8229600" cy="1508126"/>
          </a:xfrm>
          <a:prstGeom prst="rect">
            <a:avLst/>
          </a:prstGeom>
        </p:spPr>
        <p:txBody>
          <a:bodyPr/>
          <a:lstStyle>
            <a:lvl1pPr defTabSz="457200">
              <a:defRPr>
                <a:latin typeface="Calibri"/>
                <a:ea typeface="Calibri"/>
                <a:cs typeface="Calibri"/>
                <a:sym typeface="Calibri"/>
              </a:defRPr>
            </a:lvl1pPr>
          </a:lstStyle>
          <a:p>
            <a:pPr lvl="0"/>
            <a:r>
              <a:t>Title Text</a:t>
            </a:r>
          </a:p>
        </p:txBody>
      </p:sp>
      <p:sp>
        <p:nvSpPr>
          <p:cNvPr id="10" name="Shape 10"/>
          <p:cNvSpPr>
            <a:spLocks noGrp="1"/>
          </p:cNvSpPr>
          <p:nvPr>
            <p:ph type="body" idx="1"/>
          </p:nvPr>
        </p:nvSpPr>
        <p:spPr>
          <a:xfrm>
            <a:off x="457200" y="1600200"/>
            <a:ext cx="8229600" cy="5257800"/>
          </a:xfrm>
          <a:prstGeom prst="rect">
            <a:avLst/>
          </a:prstGeom>
        </p:spPr>
        <p:txBody>
          <a:bodyPr/>
          <a:lstStyle>
            <a:lvl1pPr defTabSz="457200">
              <a:buClr>
                <a:srgbClr val="000000"/>
              </a:buClr>
              <a:buFont typeface="Arial"/>
              <a:defRPr>
                <a:latin typeface="Calibri"/>
                <a:ea typeface="Calibri"/>
                <a:cs typeface="Calibri"/>
                <a:sym typeface="Calibri"/>
              </a:defRPr>
            </a:lvl1pPr>
            <a:lvl2pPr marL="783590" indent="-285750" defTabSz="457200">
              <a:buClr>
                <a:srgbClr val="000000"/>
              </a:buClr>
              <a:buFont typeface="Arial"/>
              <a:buChar char="–"/>
              <a:defRPr sz="2800">
                <a:latin typeface="Calibri"/>
                <a:ea typeface="Calibri"/>
                <a:cs typeface="Calibri"/>
                <a:sym typeface="Calibri"/>
              </a:defRPr>
            </a:lvl2pPr>
            <a:lvl3pPr marL="1183639" indent="-228600" defTabSz="457200">
              <a:spcBef>
                <a:spcPts val="500"/>
              </a:spcBef>
              <a:buClr>
                <a:srgbClr val="000000"/>
              </a:buClr>
              <a:buFont typeface="Arial"/>
              <a:defRPr sz="2400">
                <a:latin typeface="Calibri"/>
                <a:ea typeface="Calibri"/>
                <a:cs typeface="Calibri"/>
                <a:sym typeface="Calibri"/>
              </a:defRPr>
            </a:lvl3pPr>
            <a:lvl4pPr marL="1640839" indent="-228600" defTabSz="457200">
              <a:spcBef>
                <a:spcPts val="400"/>
              </a:spcBef>
              <a:buClr>
                <a:srgbClr val="000000"/>
              </a:buClr>
              <a:buFont typeface="Arial"/>
              <a:buChar char="–"/>
              <a:defRPr sz="2000">
                <a:latin typeface="Calibri"/>
                <a:ea typeface="Calibri"/>
                <a:cs typeface="Calibri"/>
                <a:sym typeface="Calibri"/>
              </a:defRPr>
            </a:lvl4pPr>
            <a:lvl5pPr marL="2098039" indent="-228600" defTabSz="457200">
              <a:spcBef>
                <a:spcPts val="400"/>
              </a:spcBef>
              <a:buClr>
                <a:srgbClr val="000000"/>
              </a:buClr>
              <a:buFont typeface="Arial"/>
              <a:buChar char="»"/>
              <a:defRPr sz="2000">
                <a:latin typeface="Calibri"/>
                <a:ea typeface="Calibri"/>
                <a:cs typeface="Calibri"/>
                <a:sym typeface="Calibri"/>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527698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43809-F18A-C94B-B2FD-84EA799B9DC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386745C-0128-474C-B8AF-75AC530C41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4B8459-CCC5-A748-BB53-94496803BE8E}"/>
              </a:ext>
            </a:extLst>
          </p:cNvPr>
          <p:cNvSpPr>
            <a:spLocks noGrp="1"/>
          </p:cNvSpPr>
          <p:nvPr>
            <p:ph type="sldNum" sz="quarter" idx="12"/>
          </p:nvPr>
        </p:nvSpPr>
        <p:spPr/>
        <p:txBody>
          <a:bodyPr/>
          <a:lstStyle>
            <a:lvl1pPr>
              <a:defRPr/>
            </a:lvl1pPr>
          </a:lstStyle>
          <a:p>
            <a:pPr>
              <a:defRPr/>
            </a:pPr>
            <a:fld id="{62554DD3-E5D9-DB4D-9D80-6B5AA773A6F4}" type="slidenum">
              <a:rPr lang="en-US" altLang="en-US"/>
              <a:pPr>
                <a:defRPr/>
              </a:pPr>
              <a:t>‹#›</a:t>
            </a:fld>
            <a:endParaRPr lang="en-US" altLang="en-US"/>
          </a:p>
        </p:txBody>
      </p:sp>
    </p:spTree>
    <p:extLst>
      <p:ext uri="{BB962C8B-B14F-4D97-AF65-F5344CB8AC3E}">
        <p14:creationId xmlns:p14="http://schemas.microsoft.com/office/powerpoint/2010/main" val="257122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1D5499-04A3-5145-8C52-4791A1FBDC95}"/>
              </a:ext>
            </a:extLst>
          </p:cNvPr>
          <p:cNvSpPr>
            <a:spLocks noGrp="1"/>
          </p:cNvSpPr>
          <p:nvPr>
            <p:ph type="dt" sz="half" idx="10"/>
          </p:nvPr>
        </p:nvSpPr>
        <p:spPr/>
        <p:txBody>
          <a:bodyPr/>
          <a:lstStyle>
            <a:lvl1pPr>
              <a:defRPr>
                <a:latin typeface="Comic Sans MS" panose="030F0902030302020204" pitchFamily="66" charset="0"/>
                <a:ea typeface="ＭＳ Ｐゴシック" panose="020B0600070205080204" pitchFamily="34" charset="-128"/>
              </a:defRPr>
            </a:lvl1pPr>
          </a:lstStyle>
          <a:p>
            <a:pPr>
              <a:defRPr/>
            </a:pPr>
            <a:fld id="{41C4EBD0-5B89-6640-BD20-77DE99FD5622}" type="datetimeFigureOut">
              <a:rPr lang="en-US" altLang="en-US"/>
              <a:pPr>
                <a:defRPr/>
              </a:pPr>
              <a:t>3/28/22</a:t>
            </a:fld>
            <a:endParaRPr lang="en-US" altLang="en-US"/>
          </a:p>
        </p:txBody>
      </p:sp>
      <p:sp>
        <p:nvSpPr>
          <p:cNvPr id="5" name="Footer Placeholder 4">
            <a:extLst>
              <a:ext uri="{FF2B5EF4-FFF2-40B4-BE49-F238E27FC236}">
                <a16:creationId xmlns:a16="http://schemas.microsoft.com/office/drawing/2014/main" id="{A9846037-6C3F-CF4A-B697-FDAA4AF544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28F18F-210D-AD4F-A904-A8F14378F9F1}"/>
              </a:ext>
            </a:extLst>
          </p:cNvPr>
          <p:cNvSpPr>
            <a:spLocks noGrp="1"/>
          </p:cNvSpPr>
          <p:nvPr>
            <p:ph type="sldNum" sz="quarter" idx="12"/>
          </p:nvPr>
        </p:nvSpPr>
        <p:spPr/>
        <p:txBody>
          <a:bodyPr/>
          <a:lstStyle>
            <a:lvl1pPr>
              <a:defRPr/>
            </a:lvl1pPr>
          </a:lstStyle>
          <a:p>
            <a:pPr>
              <a:defRPr/>
            </a:pPr>
            <a:fld id="{CD75ED00-F0BB-C746-8203-1D01F6C7805D}" type="slidenum">
              <a:rPr lang="en-US" altLang="en-US"/>
              <a:pPr>
                <a:defRPr/>
              </a:pPr>
              <a:t>‹#›</a:t>
            </a:fld>
            <a:endParaRPr lang="en-US" altLang="en-US"/>
          </a:p>
        </p:txBody>
      </p:sp>
    </p:spTree>
    <p:extLst>
      <p:ext uri="{BB962C8B-B14F-4D97-AF65-F5344CB8AC3E}">
        <p14:creationId xmlns:p14="http://schemas.microsoft.com/office/powerpoint/2010/main" val="1979363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99C30BA-3CE1-D647-BC7F-15AED7C85B8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235CEE-A31C-0141-91AE-1061D7EF34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B0861C-362E-CA4D-A17B-3C99E0094666}"/>
              </a:ext>
            </a:extLst>
          </p:cNvPr>
          <p:cNvSpPr>
            <a:spLocks noGrp="1"/>
          </p:cNvSpPr>
          <p:nvPr>
            <p:ph type="sldNum" sz="quarter" idx="12"/>
          </p:nvPr>
        </p:nvSpPr>
        <p:spPr/>
        <p:txBody>
          <a:bodyPr/>
          <a:lstStyle>
            <a:lvl1pPr>
              <a:defRPr/>
            </a:lvl1pPr>
          </a:lstStyle>
          <a:p>
            <a:pPr>
              <a:defRPr/>
            </a:pPr>
            <a:fld id="{FB44694E-03E2-A64A-BAC6-B9E47BDE3655}" type="slidenum">
              <a:rPr lang="en-US" altLang="en-US"/>
              <a:pPr>
                <a:defRPr/>
              </a:pPr>
              <a:t>‹#›</a:t>
            </a:fld>
            <a:endParaRPr lang="en-US" altLang="en-US"/>
          </a:p>
        </p:txBody>
      </p:sp>
    </p:spTree>
    <p:extLst>
      <p:ext uri="{BB962C8B-B14F-4D97-AF65-F5344CB8AC3E}">
        <p14:creationId xmlns:p14="http://schemas.microsoft.com/office/powerpoint/2010/main" val="193087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6E17C9A-F308-7F4D-8927-1D5F804656C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BC835A5-276F-324E-9EC4-253AAC3A09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15299E3-8B4A-0D4E-A2CC-F85A7F7DD5DF}"/>
              </a:ext>
            </a:extLst>
          </p:cNvPr>
          <p:cNvSpPr>
            <a:spLocks noGrp="1"/>
          </p:cNvSpPr>
          <p:nvPr>
            <p:ph type="sldNum" sz="quarter" idx="12"/>
          </p:nvPr>
        </p:nvSpPr>
        <p:spPr/>
        <p:txBody>
          <a:bodyPr/>
          <a:lstStyle>
            <a:lvl1pPr>
              <a:defRPr/>
            </a:lvl1pPr>
          </a:lstStyle>
          <a:p>
            <a:pPr>
              <a:defRPr/>
            </a:pPr>
            <a:fld id="{F32EA5C5-982C-0B41-8DC1-276ECA57522F}" type="slidenum">
              <a:rPr lang="en-US" altLang="en-US"/>
              <a:pPr>
                <a:defRPr/>
              </a:pPr>
              <a:t>‹#›</a:t>
            </a:fld>
            <a:endParaRPr lang="en-US" altLang="en-US"/>
          </a:p>
        </p:txBody>
      </p:sp>
    </p:spTree>
    <p:extLst>
      <p:ext uri="{BB962C8B-B14F-4D97-AF65-F5344CB8AC3E}">
        <p14:creationId xmlns:p14="http://schemas.microsoft.com/office/powerpoint/2010/main" val="99814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B067D4C-8C5C-C549-AD09-3210C4F3022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3E7BA393-65C5-7E45-BBDA-EAEDF1F623D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177063B-743E-014D-B1AA-D6FF5830428F}"/>
              </a:ext>
            </a:extLst>
          </p:cNvPr>
          <p:cNvSpPr>
            <a:spLocks noGrp="1"/>
          </p:cNvSpPr>
          <p:nvPr>
            <p:ph type="sldNum" sz="quarter" idx="12"/>
          </p:nvPr>
        </p:nvSpPr>
        <p:spPr/>
        <p:txBody>
          <a:bodyPr/>
          <a:lstStyle>
            <a:lvl1pPr>
              <a:defRPr/>
            </a:lvl1pPr>
          </a:lstStyle>
          <a:p>
            <a:pPr>
              <a:defRPr/>
            </a:pPr>
            <a:fld id="{F90CF3CC-07C8-364B-820A-632D4CF1A80E}" type="slidenum">
              <a:rPr lang="en-US" altLang="en-US"/>
              <a:pPr>
                <a:defRPr/>
              </a:pPr>
              <a:t>‹#›</a:t>
            </a:fld>
            <a:endParaRPr lang="en-US" altLang="en-US"/>
          </a:p>
        </p:txBody>
      </p:sp>
    </p:spTree>
    <p:extLst>
      <p:ext uri="{BB962C8B-B14F-4D97-AF65-F5344CB8AC3E}">
        <p14:creationId xmlns:p14="http://schemas.microsoft.com/office/powerpoint/2010/main" val="302240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7C5DFD7-CE07-584F-8C71-E6CBE0ECEF4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C9F5AA0-B062-E544-AF76-489CA0715B1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8D58C44-0A81-944A-9EC5-8501DBB607FA}"/>
              </a:ext>
            </a:extLst>
          </p:cNvPr>
          <p:cNvSpPr>
            <a:spLocks noGrp="1"/>
          </p:cNvSpPr>
          <p:nvPr>
            <p:ph type="sldNum" sz="quarter" idx="12"/>
          </p:nvPr>
        </p:nvSpPr>
        <p:spPr/>
        <p:txBody>
          <a:bodyPr/>
          <a:lstStyle>
            <a:lvl1pPr>
              <a:defRPr/>
            </a:lvl1pPr>
          </a:lstStyle>
          <a:p>
            <a:pPr>
              <a:defRPr/>
            </a:pPr>
            <a:fld id="{591C01BE-CB26-D746-A479-44DAB4AD48BF}" type="slidenum">
              <a:rPr lang="en-US" altLang="en-US"/>
              <a:pPr>
                <a:defRPr/>
              </a:pPr>
              <a:t>‹#›</a:t>
            </a:fld>
            <a:endParaRPr lang="en-US" altLang="en-US"/>
          </a:p>
        </p:txBody>
      </p:sp>
    </p:spTree>
    <p:extLst>
      <p:ext uri="{BB962C8B-B14F-4D97-AF65-F5344CB8AC3E}">
        <p14:creationId xmlns:p14="http://schemas.microsoft.com/office/powerpoint/2010/main" val="460867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EE49AA4-F0EF-F441-BAAA-F3C1D5F0498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54A739F-B6EB-ED4A-80CB-33D0358BD7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518007-E0DC-2E4D-AB97-A74F7E0C2E96}"/>
              </a:ext>
            </a:extLst>
          </p:cNvPr>
          <p:cNvSpPr>
            <a:spLocks noGrp="1"/>
          </p:cNvSpPr>
          <p:nvPr>
            <p:ph type="sldNum" sz="quarter" idx="12"/>
          </p:nvPr>
        </p:nvSpPr>
        <p:spPr/>
        <p:txBody>
          <a:bodyPr/>
          <a:lstStyle>
            <a:lvl1pPr>
              <a:defRPr/>
            </a:lvl1pPr>
          </a:lstStyle>
          <a:p>
            <a:pPr>
              <a:defRPr/>
            </a:pPr>
            <a:fld id="{C6A2E02B-3480-1941-B20F-0744F91DB9F0}" type="slidenum">
              <a:rPr lang="en-US" altLang="en-US"/>
              <a:pPr>
                <a:defRPr/>
              </a:pPr>
              <a:t>‹#›</a:t>
            </a:fld>
            <a:endParaRPr lang="en-US" altLang="en-US"/>
          </a:p>
        </p:txBody>
      </p:sp>
    </p:spTree>
    <p:extLst>
      <p:ext uri="{BB962C8B-B14F-4D97-AF65-F5344CB8AC3E}">
        <p14:creationId xmlns:p14="http://schemas.microsoft.com/office/powerpoint/2010/main" val="647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801FCC8-5738-FC47-A983-BBE967CF93F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5A39BCB-12CF-0A43-87CE-C9AA9EC2AF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D1A08C-C4C5-F349-84BC-C2E8483E452E}"/>
              </a:ext>
            </a:extLst>
          </p:cNvPr>
          <p:cNvSpPr>
            <a:spLocks noGrp="1"/>
          </p:cNvSpPr>
          <p:nvPr>
            <p:ph type="sldNum" sz="quarter" idx="12"/>
          </p:nvPr>
        </p:nvSpPr>
        <p:spPr/>
        <p:txBody>
          <a:bodyPr/>
          <a:lstStyle>
            <a:lvl1pPr>
              <a:defRPr/>
            </a:lvl1pPr>
          </a:lstStyle>
          <a:p>
            <a:pPr>
              <a:defRPr/>
            </a:pPr>
            <a:fld id="{E5966188-6C64-CD40-BCD6-FA6BBD3E3ABA}" type="slidenum">
              <a:rPr lang="en-US" altLang="en-US"/>
              <a:pPr>
                <a:defRPr/>
              </a:pPr>
              <a:t>‹#›</a:t>
            </a:fld>
            <a:endParaRPr lang="en-US" altLang="en-US"/>
          </a:p>
        </p:txBody>
      </p:sp>
    </p:spTree>
    <p:extLst>
      <p:ext uri="{BB962C8B-B14F-4D97-AF65-F5344CB8AC3E}">
        <p14:creationId xmlns:p14="http://schemas.microsoft.com/office/powerpoint/2010/main" val="65945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B9255A-51F8-F445-8CE6-B8D0EBE750B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B204CE4-AE1D-B742-BCA2-2B73F0426D7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3875F97-2EDF-DF4F-8727-A96E950FBB7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mic Sans MS"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1FCC4C07-B120-4049-8776-087F564B3E75}"/>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omic Sans MS"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543964A-DAD8-694B-9AA5-2B55CD214C1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mic Sans MS" panose="030F0902030302020204" pitchFamily="66" charset="0"/>
              </a:defRPr>
            </a:lvl1pPr>
          </a:lstStyle>
          <a:p>
            <a:pPr>
              <a:defRPr/>
            </a:pPr>
            <a:fld id="{726519D5-16E8-124B-996B-AC5F1061892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20" r:id="rId1"/>
    <p:sldLayoutId id="2147485611" r:id="rId2"/>
    <p:sldLayoutId id="2147485621" r:id="rId3"/>
    <p:sldLayoutId id="2147485612" r:id="rId4"/>
    <p:sldLayoutId id="2147485613" r:id="rId5"/>
    <p:sldLayoutId id="2147485614" r:id="rId6"/>
    <p:sldLayoutId id="2147485615" r:id="rId7"/>
    <p:sldLayoutId id="2147485616" r:id="rId8"/>
    <p:sldLayoutId id="2147485617" r:id="rId9"/>
    <p:sldLayoutId id="2147485618" r:id="rId10"/>
    <p:sldLayoutId id="2147485619" r:id="rId11"/>
    <p:sldLayoutId id="214748562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1.jpeg"/><Relationship Id="rId4"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eg"/><Relationship Id="rId7" Type="http://schemas.openxmlformats.org/officeDocument/2006/relationships/image" Target="../media/image53.png"/><Relationship Id="rId12"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3.jpeg"/><Relationship Id="rId4" Type="http://schemas.openxmlformats.org/officeDocument/2006/relationships/image" Target="../media/image51.emf"/><Relationship Id="rId9" Type="http://schemas.openxmlformats.org/officeDocument/2006/relationships/image" Target="../media/image52.jpeg"/></Relationships>
</file>

<file path=ppt/slides/_rels/slide7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jpeg"/><Relationship Id="rId7"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59.jp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1DC5C369-2B68-4148-A700-FC10206F3F61}"/>
              </a:ext>
            </a:extLst>
          </p:cNvPr>
          <p:cNvSpPr>
            <a:spLocks noGrp="1"/>
          </p:cNvSpPr>
          <p:nvPr>
            <p:ph type="ctrTitle"/>
          </p:nvPr>
        </p:nvSpPr>
        <p:spPr>
          <a:xfrm>
            <a:off x="320675" y="330200"/>
            <a:ext cx="8594725" cy="1925638"/>
          </a:xfrm>
        </p:spPr>
        <p:txBody>
          <a:bodyPr/>
          <a:lstStyle/>
          <a:p>
            <a:pPr eaLnBrk="1" hangingPunct="1"/>
            <a:r>
              <a:rPr lang="en-US" dirty="0"/>
              <a:t>Weight Stigma and Training for a Weight Inclusive Health Care System</a:t>
            </a:r>
            <a:endParaRPr lang="en-US" altLang="en-US" sz="26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5362" name="Rectangle 3">
            <a:extLst>
              <a:ext uri="{FF2B5EF4-FFF2-40B4-BE49-F238E27FC236}">
                <a16:creationId xmlns:a16="http://schemas.microsoft.com/office/drawing/2014/main" id="{661A6DA2-AD6D-4449-BC0F-44BBAEF82E1E}"/>
              </a:ext>
            </a:extLst>
          </p:cNvPr>
          <p:cNvSpPr>
            <a:spLocks noChangeArrowheads="1"/>
          </p:cNvSpPr>
          <p:nvPr/>
        </p:nvSpPr>
        <p:spPr bwMode="auto">
          <a:xfrm>
            <a:off x="381000" y="4429125"/>
            <a:ext cx="8382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Clr>
                <a:srgbClr val="F0AD00"/>
              </a:buClr>
              <a:buSzPct val="80000"/>
              <a:buFontTx/>
              <a:buNone/>
            </a:pPr>
            <a:r>
              <a:rPr lang="en-US" altLang="en-US" sz="2400" dirty="0">
                <a:solidFill>
                  <a:srgbClr val="000000"/>
                </a:solidFill>
                <a:latin typeface="Helvetica" pitchFamily="2" charset="0"/>
              </a:rPr>
              <a:t>Nutrition Leadership Network conference</a:t>
            </a:r>
          </a:p>
          <a:p>
            <a:pPr algn="ctr" eaLnBrk="1" hangingPunct="1">
              <a:spcBef>
                <a:spcPct val="0"/>
              </a:spcBef>
              <a:buClr>
                <a:srgbClr val="F0AD00"/>
              </a:buClr>
              <a:buSzPct val="80000"/>
              <a:buFontTx/>
              <a:buNone/>
            </a:pPr>
            <a:r>
              <a:rPr lang="en-US" altLang="en-US" sz="2000" dirty="0">
                <a:solidFill>
                  <a:srgbClr val="000000"/>
                </a:solidFill>
                <a:latin typeface="Helvetica" pitchFamily="2" charset="0"/>
              </a:rPr>
              <a:t>March 30</a:t>
            </a:r>
            <a:r>
              <a:rPr lang="en-US" altLang="en-US" sz="2000" baseline="30000" dirty="0">
                <a:solidFill>
                  <a:srgbClr val="000000"/>
                </a:solidFill>
                <a:latin typeface="Helvetica" pitchFamily="2" charset="0"/>
              </a:rPr>
              <a:t>th</a:t>
            </a:r>
            <a:r>
              <a:rPr lang="en-US" altLang="en-US" sz="2000" dirty="0">
                <a:solidFill>
                  <a:srgbClr val="000000"/>
                </a:solidFill>
                <a:latin typeface="Helvetica" pitchFamily="2" charset="0"/>
              </a:rPr>
              <a:t>, 2022</a:t>
            </a:r>
          </a:p>
          <a:p>
            <a:pPr algn="ctr" eaLnBrk="1" hangingPunct="1">
              <a:spcBef>
                <a:spcPct val="0"/>
              </a:spcBef>
              <a:buClr>
                <a:srgbClr val="F0AD00"/>
              </a:buClr>
              <a:buSzPct val="80000"/>
              <a:buFontTx/>
              <a:buNone/>
            </a:pPr>
            <a:endParaRPr lang="en-US" altLang="en-US" sz="1000" dirty="0">
              <a:solidFill>
                <a:srgbClr val="000000"/>
              </a:solidFill>
              <a:latin typeface="Helvetica" pitchFamily="2" charset="0"/>
            </a:endParaRPr>
          </a:p>
          <a:p>
            <a:pPr algn="ctr" eaLnBrk="1" hangingPunct="1">
              <a:spcBef>
                <a:spcPct val="0"/>
              </a:spcBef>
              <a:buClr>
                <a:srgbClr val="F0AD00"/>
              </a:buClr>
              <a:buSzPct val="80000"/>
              <a:buFontTx/>
              <a:buNone/>
            </a:pPr>
            <a:r>
              <a:rPr lang="en-US" altLang="en-US" sz="3400" dirty="0">
                <a:solidFill>
                  <a:srgbClr val="000000"/>
                </a:solidFill>
                <a:latin typeface="Helvetica" pitchFamily="2" charset="0"/>
              </a:rPr>
              <a:t>A. Janet </a:t>
            </a:r>
            <a:r>
              <a:rPr lang="en-US" altLang="en-US" sz="3400" dirty="0" err="1">
                <a:solidFill>
                  <a:srgbClr val="000000"/>
                </a:solidFill>
                <a:latin typeface="Helvetica" pitchFamily="2" charset="0"/>
              </a:rPr>
              <a:t>Tomiyama</a:t>
            </a:r>
            <a:r>
              <a:rPr lang="en-US" altLang="en-US" sz="3400" dirty="0">
                <a:solidFill>
                  <a:srgbClr val="000000"/>
                </a:solidFill>
                <a:latin typeface="Helvetica" pitchFamily="2" charset="0"/>
              </a:rPr>
              <a:t>, Ph.D.</a:t>
            </a:r>
          </a:p>
          <a:p>
            <a:pPr algn="ctr" eaLnBrk="1" hangingPunct="1">
              <a:spcBef>
                <a:spcPct val="0"/>
              </a:spcBef>
              <a:buClr>
                <a:srgbClr val="F0AD00"/>
              </a:buClr>
              <a:buSzPct val="80000"/>
              <a:buFontTx/>
              <a:buNone/>
            </a:pPr>
            <a:r>
              <a:rPr lang="en-US" altLang="en-US" sz="2000" dirty="0">
                <a:solidFill>
                  <a:srgbClr val="000000"/>
                </a:solidFill>
                <a:latin typeface="Helvetica" pitchFamily="2" charset="0"/>
              </a:rPr>
              <a:t>Associate Professor</a:t>
            </a:r>
          </a:p>
          <a:p>
            <a:pPr algn="ctr" eaLnBrk="1" hangingPunct="1">
              <a:spcBef>
                <a:spcPct val="0"/>
              </a:spcBef>
              <a:buClr>
                <a:srgbClr val="F0AD00"/>
              </a:buClr>
              <a:buSzPct val="80000"/>
              <a:buFontTx/>
              <a:buNone/>
            </a:pPr>
            <a:r>
              <a:rPr lang="en-US" altLang="en-US" sz="2000" dirty="0">
                <a:solidFill>
                  <a:srgbClr val="000000"/>
                </a:solidFill>
                <a:latin typeface="Helvetica" pitchFamily="2" charset="0"/>
              </a:rPr>
              <a:t>Department of Psychology, UCLA</a:t>
            </a:r>
            <a:r>
              <a:rPr lang="en-US" altLang="en-US" sz="2000" b="1" dirty="0">
                <a:solidFill>
                  <a:srgbClr val="000000"/>
                </a:solidFill>
                <a:latin typeface="Helvetica" pitchFamily="2" charset="0"/>
              </a:rPr>
              <a:t> </a:t>
            </a:r>
          </a:p>
        </p:txBody>
      </p:sp>
      <p:pic>
        <p:nvPicPr>
          <p:cNvPr id="15363" name="Picture 5" descr="982cheeseburger">
            <a:extLst>
              <a:ext uri="{FF2B5EF4-FFF2-40B4-BE49-F238E27FC236}">
                <a16:creationId xmlns:a16="http://schemas.microsoft.com/office/drawing/2014/main" id="{E6D9BC59-6C99-EA43-A679-9EA5438C4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428875"/>
            <a:ext cx="21336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A47854-C536-9C43-A890-69595B5BBA6B}"/>
              </a:ext>
            </a:extLst>
          </p:cNvPr>
          <p:cNvSpPr txBox="1"/>
          <p:nvPr/>
        </p:nvSpPr>
        <p:spPr>
          <a:xfrm>
            <a:off x="892175" y="304800"/>
            <a:ext cx="7642225" cy="1169988"/>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a:spAutoFit/>
          </a:bodyPr>
          <a:lstStyle/>
          <a:p>
            <a:pPr algn="ctr" eaLnBrk="1" hangingPunct="1">
              <a:defRPr/>
            </a:pPr>
            <a:r>
              <a:rPr lang="en-US" sz="3500" dirty="0">
                <a:latin typeface="Helvetica Light"/>
                <a:cs typeface="Helvetica Light"/>
              </a:rPr>
              <a:t>Cyclic </a:t>
            </a:r>
            <a:r>
              <a:rPr lang="en-US" sz="3500" dirty="0" err="1">
                <a:latin typeface="Helvetica Light"/>
                <a:cs typeface="Helvetica Light"/>
              </a:rPr>
              <a:t>OBesity</a:t>
            </a:r>
            <a:r>
              <a:rPr lang="en-US" sz="3500" dirty="0">
                <a:latin typeface="Helvetica Light"/>
                <a:cs typeface="Helvetica Light"/>
              </a:rPr>
              <a:t>/</a:t>
            </a:r>
            <a:r>
              <a:rPr lang="en-US" sz="3500" dirty="0" err="1">
                <a:latin typeface="Helvetica Light"/>
                <a:cs typeface="Helvetica Light"/>
              </a:rPr>
              <a:t>WEight</a:t>
            </a:r>
            <a:r>
              <a:rPr lang="en-US" sz="3500" dirty="0">
                <a:latin typeface="Helvetica Light"/>
                <a:cs typeface="Helvetica Light"/>
              </a:rPr>
              <a:t>-Based Stigma</a:t>
            </a:r>
          </a:p>
          <a:p>
            <a:pPr algn="ctr" eaLnBrk="1" hangingPunct="1">
              <a:defRPr/>
            </a:pPr>
            <a:r>
              <a:rPr lang="en-US" sz="3500" dirty="0">
                <a:latin typeface="Helvetica Light"/>
                <a:cs typeface="Helvetica Light"/>
              </a:rPr>
              <a:t>(COBWEBS) Model</a:t>
            </a:r>
          </a:p>
        </p:txBody>
      </p:sp>
      <p:pic>
        <p:nvPicPr>
          <p:cNvPr id="7" name="Picture 6">
            <a:extLst>
              <a:ext uri="{FF2B5EF4-FFF2-40B4-BE49-F238E27FC236}">
                <a16:creationId xmlns:a16="http://schemas.microsoft.com/office/drawing/2014/main" id="{08928037-A061-984B-B9B8-BCCDAFD6E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26225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FD7368C-AA36-EC4A-AC5D-29D575C127E1}"/>
              </a:ext>
            </a:extLst>
          </p:cNvPr>
          <p:cNvSpPr txBox="1">
            <a:spLocks noChangeArrowheads="1"/>
          </p:cNvSpPr>
          <p:nvPr/>
        </p:nvSpPr>
        <p:spPr bwMode="auto">
          <a:xfrm>
            <a:off x="3429000" y="2133600"/>
            <a:ext cx="49958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a:latin typeface="Helvetica" pitchFamily="2" charset="0"/>
              </a:rPr>
              <a:t>Jennifer Daubenmier, UCSF</a:t>
            </a:r>
          </a:p>
        </p:txBody>
      </p:sp>
      <p:pic>
        <p:nvPicPr>
          <p:cNvPr id="71684" name="Picture 2">
            <a:extLst>
              <a:ext uri="{FF2B5EF4-FFF2-40B4-BE49-F238E27FC236}">
                <a16:creationId xmlns:a16="http://schemas.microsoft.com/office/drawing/2014/main" id="{8811AB1E-8AA2-A044-8BD2-EB95245AEDD1}"/>
              </a:ext>
            </a:extLst>
          </p:cNvPr>
          <p:cNvPicPr>
            <a:picLocks noChangeAspect="1"/>
          </p:cNvPicPr>
          <p:nvPr/>
        </p:nvPicPr>
        <p:blipFill>
          <a:blip r:embed="rId4">
            <a:extLst>
              <a:ext uri="{28A0092B-C50C-407E-A947-70E740481C1C}">
                <a14:useLocalDpi xmlns:a14="http://schemas.microsoft.com/office/drawing/2010/main" val="0"/>
              </a:ext>
            </a:extLst>
          </a:blip>
          <a:srcRect l="11269" r="28868"/>
          <a:stretch>
            <a:fillRect/>
          </a:stretch>
        </p:blipFill>
        <p:spPr bwMode="auto">
          <a:xfrm>
            <a:off x="5486400" y="3352800"/>
            <a:ext cx="2646363"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4884875-6C29-AF41-B58F-9AFE62F23A54}"/>
              </a:ext>
            </a:extLst>
          </p:cNvPr>
          <p:cNvSpPr txBox="1">
            <a:spLocks noChangeArrowheads="1"/>
          </p:cNvSpPr>
          <p:nvPr/>
        </p:nvSpPr>
        <p:spPr bwMode="auto">
          <a:xfrm>
            <a:off x="2209800" y="5791200"/>
            <a:ext cx="34559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a:latin typeface="Helvetica" pitchFamily="2" charset="0"/>
              </a:rPr>
              <a:t>Elissa Epel, UCSF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
                                        <p:tgtEl>
                                          <p:spTgt spid="8"/>
                                        </p:tgtEl>
                                      </p:cBhvr>
                                    </p:animEffect>
                                  </p:childTnLst>
                                </p:cTn>
                              </p:par>
                            </p:childTnLst>
                          </p:cTn>
                        </p:par>
                        <p:par>
                          <p:cTn id="8" fill="hold" nodeType="afterGroup">
                            <p:stCondLst>
                              <p:cond delay="2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200"/>
                                        <p:tgtEl>
                                          <p:spTgt spid="7"/>
                                        </p:tgtEl>
                                      </p:cBhvr>
                                    </p:animEffect>
                                  </p:childTnLst>
                                </p:cTn>
                              </p:par>
                            </p:childTnLst>
                          </p:cTn>
                        </p:par>
                        <p:par>
                          <p:cTn id="12" fill="hold" nodeType="afterGroup">
                            <p:stCondLst>
                              <p:cond delay="4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200"/>
                                        <p:tgtEl>
                                          <p:spTgt spid="6"/>
                                        </p:tgtEl>
                                      </p:cBhvr>
                                    </p:animEffect>
                                  </p:childTnLst>
                                </p:cTn>
                              </p:par>
                              <p:par>
                                <p:cTn id="16" presetID="1" presetClass="entr" presetSubtype="0" fill="hold" nodeType="withEffect">
                                  <p:stCondLst>
                                    <p:cond delay="0"/>
                                  </p:stCondLst>
                                  <p:childTnLst>
                                    <p:set>
                                      <p:cBhvr>
                                        <p:cTn id="17" dur="1" fill="hold">
                                          <p:stCondLst>
                                            <p:cond delay="0"/>
                                          </p:stCondLst>
                                        </p:cTn>
                                        <p:tgtEl>
                                          <p:spTgt spid="71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6">
            <a:extLst>
              <a:ext uri="{FF2B5EF4-FFF2-40B4-BE49-F238E27FC236}">
                <a16:creationId xmlns:a16="http://schemas.microsoft.com/office/drawing/2014/main" id="{63CF5055-57BD-3D45-92F9-2078351891BB}"/>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30722" name="Rectangle 1">
            <a:extLst>
              <a:ext uri="{FF2B5EF4-FFF2-40B4-BE49-F238E27FC236}">
                <a16:creationId xmlns:a16="http://schemas.microsoft.com/office/drawing/2014/main" id="{000BE30C-C114-3F48-9621-36A2E14A47C4}"/>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30723" name="Rectangle 36">
            <a:extLst>
              <a:ext uri="{FF2B5EF4-FFF2-40B4-BE49-F238E27FC236}">
                <a16:creationId xmlns:a16="http://schemas.microsoft.com/office/drawing/2014/main" id="{F2A1351A-F72D-D84A-A55C-E71496756869}"/>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30724" name="Rectangle 5">
            <a:extLst>
              <a:ext uri="{FF2B5EF4-FFF2-40B4-BE49-F238E27FC236}">
                <a16:creationId xmlns:a16="http://schemas.microsoft.com/office/drawing/2014/main" id="{7308B359-762A-8D46-861B-98E036954356}"/>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30725" name="Rectangle 6">
            <a:extLst>
              <a:ext uri="{FF2B5EF4-FFF2-40B4-BE49-F238E27FC236}">
                <a16:creationId xmlns:a16="http://schemas.microsoft.com/office/drawing/2014/main" id="{5CE87669-0427-F241-9217-CE0E9049792F}"/>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1: Stigma and cortisol</a:t>
            </a:r>
          </a:p>
        </p:txBody>
      </p:sp>
      <p:pic>
        <p:nvPicPr>
          <p:cNvPr id="30726" name="Picture 5" descr="982cheeseburger">
            <a:extLst>
              <a:ext uri="{FF2B5EF4-FFF2-40B4-BE49-F238E27FC236}">
                <a16:creationId xmlns:a16="http://schemas.microsoft.com/office/drawing/2014/main" id="{3A33BE0E-9372-3142-8E85-0B3EFE706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Content Placeholder 2">
            <a:extLst>
              <a:ext uri="{FF2B5EF4-FFF2-40B4-BE49-F238E27FC236}">
                <a16:creationId xmlns:a16="http://schemas.microsoft.com/office/drawing/2014/main" id="{2A49E63D-625C-E241-8AA4-38EF539DAEEF}"/>
              </a:ext>
            </a:extLst>
          </p:cNvPr>
          <p:cNvSpPr>
            <a:spLocks noGrp="1"/>
          </p:cNvSpPr>
          <p:nvPr>
            <p:ph idx="1"/>
          </p:nvPr>
        </p:nvSpPr>
        <p:spPr/>
        <p:txBody>
          <a:bodyPr/>
          <a:lstStyle/>
          <a:p>
            <a:pPr>
              <a:lnSpc>
                <a:spcPct val="90000"/>
              </a:lnSpc>
            </a:pPr>
            <a:r>
              <a:rPr lang="en-US" altLang="en-US" sz="2800">
                <a:ea typeface="ＭＳ Ｐゴシック" panose="020B0600070205080204" pitchFamily="34" charset="-128"/>
              </a:rPr>
              <a:t>Hypothesis: Experiences of weight stigma will correlate with cortisol levels</a:t>
            </a:r>
          </a:p>
          <a:p>
            <a:pPr>
              <a:lnSpc>
                <a:spcPct val="90000"/>
              </a:lnSpc>
            </a:pPr>
            <a:r>
              <a:rPr lang="en-US" altLang="en-US" sz="2800">
                <a:ea typeface="ＭＳ Ｐゴシック" panose="020B0600070205080204" pitchFamily="34" charset="-128"/>
              </a:rPr>
              <a:t>Sample: 42 women with overweight/obese BMI</a:t>
            </a:r>
          </a:p>
          <a:p>
            <a:pPr>
              <a:lnSpc>
                <a:spcPct val="90000"/>
              </a:lnSpc>
            </a:pPr>
            <a:r>
              <a:rPr lang="en-US" altLang="en-US" sz="3000">
                <a:ea typeface="ＭＳ Ｐゴシック" panose="020B0600070205080204" pitchFamily="34" charset="-128"/>
              </a:rPr>
              <a:t>Weight stigma</a:t>
            </a:r>
          </a:p>
          <a:p>
            <a:pPr lvl="1">
              <a:lnSpc>
                <a:spcPct val="90000"/>
              </a:lnSpc>
            </a:pPr>
            <a:r>
              <a:rPr lang="en-US" altLang="en-US" sz="2600" u="sng">
                <a:ea typeface="ＭＳ Ｐゴシック" panose="020B0600070205080204" pitchFamily="34" charset="-128"/>
              </a:rPr>
              <a:t>Events</a:t>
            </a:r>
            <a:r>
              <a:rPr lang="en-US" altLang="en-US" sz="2600">
                <a:ea typeface="ＭＳ Ｐゴシック" panose="020B0600070205080204" pitchFamily="34" charset="-128"/>
              </a:rPr>
              <a:t>: Stigmatizing Situations Inventory </a:t>
            </a:r>
            <a:r>
              <a:rPr lang="en-US" altLang="en-US" sz="1700">
                <a:ea typeface="ＭＳ Ｐゴシック" panose="020B0600070205080204" pitchFamily="34" charset="-128"/>
              </a:rPr>
              <a:t>(Myers &amp; Rosen, 1999)</a:t>
            </a:r>
          </a:p>
          <a:p>
            <a:pPr lvl="2">
              <a:lnSpc>
                <a:spcPct val="90000"/>
              </a:lnSpc>
            </a:pPr>
            <a:r>
              <a:rPr lang="en-US" altLang="en-US" sz="2200">
                <a:ea typeface="ＭＳ Ｐゴシック" panose="020B0600070205080204" pitchFamily="34" charset="-128"/>
              </a:rPr>
              <a:t>“Losing a job because of your size”</a:t>
            </a:r>
          </a:p>
          <a:p>
            <a:pPr lvl="1">
              <a:lnSpc>
                <a:spcPct val="90000"/>
              </a:lnSpc>
            </a:pPr>
            <a:r>
              <a:rPr lang="en-US" altLang="en-US" sz="2600" u="sng">
                <a:ea typeface="ＭＳ Ｐゴシック" panose="020B0600070205080204" pitchFamily="34" charset="-128"/>
              </a:rPr>
              <a:t>Perception</a:t>
            </a:r>
            <a:r>
              <a:rPr lang="en-US" altLang="en-US" sz="2600">
                <a:ea typeface="ＭＳ Ｐゴシック" panose="020B0600070205080204" pitchFamily="34" charset="-128"/>
              </a:rPr>
              <a:t>: Modified Stigma Consciousness Scale</a:t>
            </a:r>
            <a:r>
              <a:rPr lang="en-US" altLang="en-US" sz="1700">
                <a:ea typeface="ＭＳ Ｐゴシック" panose="020B0600070205080204" pitchFamily="34" charset="-128"/>
              </a:rPr>
              <a:t> (Pinel, 1999)</a:t>
            </a:r>
          </a:p>
          <a:p>
            <a:pPr lvl="2">
              <a:lnSpc>
                <a:spcPct val="90000"/>
              </a:lnSpc>
            </a:pPr>
            <a:r>
              <a:rPr lang="en-US" altLang="en-US" sz="2200">
                <a:ea typeface="ＭＳ Ｐゴシック" panose="020B0600070205080204" pitchFamily="34" charset="-128"/>
              </a:rPr>
              <a:t>“I worry that my behaviors will be viewed as stereotypical of the overweight”</a:t>
            </a:r>
            <a:endParaRPr lang="en-US" altLang="en-US" sz="3000">
              <a:latin typeface="Helvetica" pitchFamily="2" charset="0"/>
              <a:ea typeface="ＭＳ Ｐゴシック" panose="020B0600070205080204" pitchFamily="34" charset="-128"/>
            </a:endParaRPr>
          </a:p>
          <a:p>
            <a:pPr>
              <a:lnSpc>
                <a:spcPct val="90000"/>
              </a:lnSpc>
            </a:pPr>
            <a:endParaRPr lang="en-US" altLang="en-US" sz="2800">
              <a:ea typeface="ＭＳ Ｐゴシック" panose="020B0600070205080204" pitchFamily="34" charset="-128"/>
            </a:endParaRPr>
          </a:p>
          <a:p>
            <a:pPr>
              <a:lnSpc>
                <a:spcPct val="90000"/>
              </a:lnSpc>
            </a:pPr>
            <a:endParaRPr lang="en-US" altLang="en-US" sz="3000">
              <a:ea typeface="ＭＳ Ｐゴシック" panose="020B0600070205080204" pitchFamily="34" charset="-128"/>
            </a:endParaRPr>
          </a:p>
        </p:txBody>
      </p:sp>
      <p:sp>
        <p:nvSpPr>
          <p:cNvPr id="30728" name="TextBox 9">
            <a:extLst>
              <a:ext uri="{FF2B5EF4-FFF2-40B4-BE49-F238E27FC236}">
                <a16:creationId xmlns:a16="http://schemas.microsoft.com/office/drawing/2014/main" id="{850B094C-B9FB-0C48-8AEC-8C6B8750C453}"/>
              </a:ext>
            </a:extLst>
          </p:cNvPr>
          <p:cNvSpPr txBox="1">
            <a:spLocks noChangeArrowheads="1"/>
          </p:cNvSpPr>
          <p:nvPr/>
        </p:nvSpPr>
        <p:spPr bwMode="auto">
          <a:xfrm>
            <a:off x="4213225" y="6335713"/>
            <a:ext cx="463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(Tomiyama et al., 2014, </a:t>
            </a:r>
            <a:r>
              <a:rPr lang="en-US" altLang="en-US" sz="1800" i="1">
                <a:latin typeface="Helvetica" pitchFamily="2" charset="0"/>
              </a:rPr>
              <a:t>Health Psychology</a:t>
            </a:r>
            <a:r>
              <a:rPr lang="en-US" altLang="en-US" sz="1800">
                <a:latin typeface="Helvetica" pitchFamily="2" charset="0"/>
              </a:rPr>
              <a: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6">
            <a:extLst>
              <a:ext uri="{FF2B5EF4-FFF2-40B4-BE49-F238E27FC236}">
                <a16:creationId xmlns:a16="http://schemas.microsoft.com/office/drawing/2014/main" id="{4BA2EE2E-09C0-934D-980F-FC81F1C65CE0}"/>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32770" name="Rectangle 1">
            <a:extLst>
              <a:ext uri="{FF2B5EF4-FFF2-40B4-BE49-F238E27FC236}">
                <a16:creationId xmlns:a16="http://schemas.microsoft.com/office/drawing/2014/main" id="{3E1BF3E8-1FE2-8449-94AE-C8933A04E64A}"/>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32771" name="Rectangle 36">
            <a:extLst>
              <a:ext uri="{FF2B5EF4-FFF2-40B4-BE49-F238E27FC236}">
                <a16:creationId xmlns:a16="http://schemas.microsoft.com/office/drawing/2014/main" id="{23200FCB-109E-4049-A70D-A4F6DF0C2339}"/>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32772" name="Rectangle 5">
            <a:extLst>
              <a:ext uri="{FF2B5EF4-FFF2-40B4-BE49-F238E27FC236}">
                <a16:creationId xmlns:a16="http://schemas.microsoft.com/office/drawing/2014/main" id="{C962AAD7-9321-7447-AEF4-226D304E5C68}"/>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32773" name="Rectangle 6">
            <a:extLst>
              <a:ext uri="{FF2B5EF4-FFF2-40B4-BE49-F238E27FC236}">
                <a16:creationId xmlns:a16="http://schemas.microsoft.com/office/drawing/2014/main" id="{F62DDAC2-8010-8A46-9912-4B0B2FFDB35C}"/>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1: Measures, cont’d</a:t>
            </a:r>
          </a:p>
        </p:txBody>
      </p:sp>
      <p:pic>
        <p:nvPicPr>
          <p:cNvPr id="32774" name="Picture 5" descr="982cheeseburger">
            <a:extLst>
              <a:ext uri="{FF2B5EF4-FFF2-40B4-BE49-F238E27FC236}">
                <a16:creationId xmlns:a16="http://schemas.microsoft.com/office/drawing/2014/main" id="{59A3F54E-3217-8F4A-AE11-FA8F9C773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Content Placeholder 2">
            <a:extLst>
              <a:ext uri="{FF2B5EF4-FFF2-40B4-BE49-F238E27FC236}">
                <a16:creationId xmlns:a16="http://schemas.microsoft.com/office/drawing/2014/main" id="{89CBCD33-701B-5643-AE0A-F52769BF5EF2}"/>
              </a:ext>
            </a:extLst>
          </p:cNvPr>
          <p:cNvSpPr>
            <a:spLocks noGrp="1"/>
          </p:cNvSpPr>
          <p:nvPr>
            <p:ph idx="1"/>
          </p:nvPr>
        </p:nvSpPr>
        <p:spPr>
          <a:xfrm>
            <a:off x="457200" y="1600200"/>
            <a:ext cx="8229600" cy="5029200"/>
          </a:xfrm>
        </p:spPr>
        <p:txBody>
          <a:bodyPr/>
          <a:lstStyle/>
          <a:p>
            <a:r>
              <a:rPr lang="en-US" altLang="en-US">
                <a:latin typeface="Helvetica" pitchFamily="2" charset="0"/>
                <a:ea typeface="ＭＳ Ｐゴシック" panose="020B0600070205080204" pitchFamily="34" charset="-128"/>
              </a:rPr>
              <a:t>Cortisol</a:t>
            </a:r>
          </a:p>
          <a:p>
            <a:pPr lvl="1"/>
            <a:r>
              <a:rPr lang="en-US" altLang="en-US">
                <a:latin typeface="Helvetica" pitchFamily="2" charset="0"/>
                <a:ea typeface="ＭＳ Ｐゴシック" panose="020B0600070205080204" pitchFamily="34" charset="-128"/>
              </a:rPr>
              <a:t>Total daily output </a:t>
            </a:r>
          </a:p>
          <a:p>
            <a:pPr lvl="1"/>
            <a:r>
              <a:rPr lang="en-US" altLang="en-US">
                <a:latin typeface="Helvetica" pitchFamily="2" charset="0"/>
                <a:ea typeface="ＭＳ Ｐゴシック" panose="020B0600070205080204" pitchFamily="34" charset="-128"/>
              </a:rPr>
              <a:t>Cortisol awakening response </a:t>
            </a:r>
          </a:p>
          <a:p>
            <a:pPr lvl="1"/>
            <a:r>
              <a:rPr lang="en-US" altLang="en-US">
                <a:latin typeface="Helvetica" pitchFamily="2" charset="0"/>
                <a:ea typeface="ＭＳ Ｐゴシック" panose="020B0600070205080204" pitchFamily="34" charset="-128"/>
              </a:rPr>
              <a:t>Cortisol slope </a:t>
            </a:r>
          </a:p>
          <a:p>
            <a:pPr lvl="1"/>
            <a:r>
              <a:rPr lang="en-US" altLang="en-US">
                <a:latin typeface="Helvetica" pitchFamily="2" charset="0"/>
                <a:ea typeface="ＭＳ Ｐゴシック" panose="020B0600070205080204" pitchFamily="34" charset="-128"/>
              </a:rPr>
              <a:t>Morning cortisol</a:t>
            </a:r>
          </a:p>
          <a:p>
            <a:r>
              <a:rPr lang="en-US" altLang="en-US">
                <a:latin typeface="Helvetica" pitchFamily="2" charset="0"/>
                <a:ea typeface="ＭＳ Ｐゴシック" panose="020B0600070205080204" pitchFamily="34" charset="-128"/>
              </a:rPr>
              <a:t>Oxidative Stress</a:t>
            </a:r>
          </a:p>
          <a:p>
            <a:pPr lvl="1"/>
            <a:r>
              <a:rPr lang="en-US" altLang="en-US">
                <a:latin typeface="Helvetica" pitchFamily="2" charset="0"/>
                <a:ea typeface="ＭＳ Ｐゴシック" panose="020B0600070205080204" pitchFamily="34" charset="-128"/>
              </a:rPr>
              <a:t>A measure of cumulative wear and tear on cellular level</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a:extLst>
              <a:ext uri="{FF2B5EF4-FFF2-40B4-BE49-F238E27FC236}">
                <a16:creationId xmlns:a16="http://schemas.microsoft.com/office/drawing/2014/main" id="{2671D515-7AFC-2346-BB9C-77EDCFBBF784}"/>
              </a:ext>
            </a:extLst>
          </p:cNvPr>
          <p:cNvPicPr>
            <a:picLocks noChangeAspect="1"/>
          </p:cNvPicPr>
          <p:nvPr/>
        </p:nvPicPr>
        <p:blipFill>
          <a:blip r:embed="rId2">
            <a:extLst>
              <a:ext uri="{28A0092B-C50C-407E-A947-70E740481C1C}">
                <a14:useLocalDpi xmlns:a14="http://schemas.microsoft.com/office/drawing/2010/main" val="0"/>
              </a:ext>
            </a:extLst>
          </a:blip>
          <a:srcRect b="16515"/>
          <a:stretch>
            <a:fillRect/>
          </a:stretch>
        </p:blipFill>
        <p:spPr bwMode="auto">
          <a:xfrm>
            <a:off x="28575" y="1371600"/>
            <a:ext cx="9115425"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BE40F175-393B-6D47-8870-CE21C539A304}"/>
              </a:ext>
            </a:extLst>
          </p:cNvPr>
          <p:cNvGrpSpPr>
            <a:grpSpLocks/>
          </p:cNvGrpSpPr>
          <p:nvPr/>
        </p:nvGrpSpPr>
        <p:grpSpPr bwMode="auto">
          <a:xfrm>
            <a:off x="2590800" y="2205038"/>
            <a:ext cx="3084513" cy="461962"/>
            <a:chOff x="2590800" y="2205335"/>
            <a:chExt cx="3084055" cy="461665"/>
          </a:xfrm>
        </p:grpSpPr>
        <p:sp>
          <p:nvSpPr>
            <p:cNvPr id="5" name="Right Brace 4">
              <a:extLst>
                <a:ext uri="{FF2B5EF4-FFF2-40B4-BE49-F238E27FC236}">
                  <a16:creationId xmlns:a16="http://schemas.microsoft.com/office/drawing/2014/main" id="{EA70089A-F6C7-384A-9B22-E7FC8C02D8A7}"/>
                </a:ext>
              </a:extLst>
            </p:cNvPr>
            <p:cNvSpPr>
              <a:spLocks/>
            </p:cNvSpPr>
            <p:nvPr/>
          </p:nvSpPr>
          <p:spPr bwMode="auto">
            <a:xfrm flipV="1">
              <a:off x="2590800" y="2286245"/>
              <a:ext cx="152377" cy="304604"/>
            </a:xfrm>
            <a:prstGeom prst="rightBrace">
              <a:avLst>
                <a:gd name="adj1" fmla="val 8329"/>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Helvetica" pitchFamily="2" charset="0"/>
                  <a:ea typeface="ＭＳ Ｐゴシック" panose="020B0600070205080204" pitchFamily="34" charset="-128"/>
                </a:defRPr>
              </a:lvl1pPr>
              <a:lvl2pPr marL="742950" indent="-285750" eaLnBrk="0" hangingPunct="0">
                <a:defRPr sz="2400">
                  <a:solidFill>
                    <a:schemeClr val="tx1"/>
                  </a:solidFill>
                  <a:latin typeface="Helvetica" pitchFamily="2" charset="0"/>
                  <a:ea typeface="ＭＳ Ｐゴシック" panose="020B0600070205080204" pitchFamily="34" charset="-128"/>
                </a:defRPr>
              </a:lvl2pPr>
              <a:lvl3pPr marL="1143000" indent="-228600" eaLnBrk="0" hangingPunct="0">
                <a:defRPr sz="2400">
                  <a:solidFill>
                    <a:schemeClr val="tx1"/>
                  </a:solidFill>
                  <a:latin typeface="Helvetica" pitchFamily="2" charset="0"/>
                  <a:ea typeface="ＭＳ Ｐゴシック" panose="020B0600070205080204" pitchFamily="34" charset="-128"/>
                </a:defRPr>
              </a:lvl3pPr>
              <a:lvl4pPr marL="1600200" indent="-228600" eaLnBrk="0" hangingPunct="0">
                <a:defRPr sz="2400">
                  <a:solidFill>
                    <a:schemeClr val="tx1"/>
                  </a:solidFill>
                  <a:latin typeface="Helvetica" pitchFamily="2" charset="0"/>
                  <a:ea typeface="ＭＳ Ｐゴシック" panose="020B0600070205080204" pitchFamily="34" charset="-128"/>
                </a:defRPr>
              </a:lvl4pPr>
              <a:lvl5pPr marL="2057400" indent="-228600" eaLnBrk="0" hangingPunct="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defRPr/>
              </a:pPr>
              <a:endParaRPr lang="en-US" altLang="en-US">
                <a:latin typeface="Calibri" panose="020F0502020204030204" pitchFamily="34" charset="0"/>
              </a:endParaRPr>
            </a:p>
          </p:txBody>
        </p:sp>
        <p:sp>
          <p:nvSpPr>
            <p:cNvPr id="33802" name="TextBox 5">
              <a:extLst>
                <a:ext uri="{FF2B5EF4-FFF2-40B4-BE49-F238E27FC236}">
                  <a16:creationId xmlns:a16="http://schemas.microsoft.com/office/drawing/2014/main" id="{281304C5-5B2E-274C-BA6B-92172A9544F4}"/>
                </a:ext>
              </a:extLst>
            </p:cNvPr>
            <p:cNvSpPr txBox="1">
              <a:spLocks noChangeArrowheads="1"/>
            </p:cNvSpPr>
            <p:nvPr/>
          </p:nvSpPr>
          <p:spPr bwMode="auto">
            <a:xfrm>
              <a:off x="2667000" y="2205335"/>
              <a:ext cx="3007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latin typeface="Helvetica" pitchFamily="2" charset="0"/>
                </a:rPr>
                <a:t>awakening response</a:t>
              </a:r>
            </a:p>
          </p:txBody>
        </p:sp>
      </p:grpSp>
      <p:grpSp>
        <p:nvGrpSpPr>
          <p:cNvPr id="14" name="Group 13">
            <a:extLst>
              <a:ext uri="{FF2B5EF4-FFF2-40B4-BE49-F238E27FC236}">
                <a16:creationId xmlns:a16="http://schemas.microsoft.com/office/drawing/2014/main" id="{DBC530A7-B4B3-0440-8AD4-BC9F48D1A92F}"/>
              </a:ext>
            </a:extLst>
          </p:cNvPr>
          <p:cNvGrpSpPr>
            <a:grpSpLocks/>
          </p:cNvGrpSpPr>
          <p:nvPr/>
        </p:nvGrpSpPr>
        <p:grpSpPr bwMode="auto">
          <a:xfrm>
            <a:off x="2439988" y="2540000"/>
            <a:ext cx="3559175" cy="2757488"/>
            <a:chOff x="2439514" y="2540155"/>
            <a:chExt cx="3560179" cy="2757405"/>
          </a:xfrm>
        </p:grpSpPr>
        <p:sp>
          <p:nvSpPr>
            <p:cNvPr id="8" name="Freeform 7">
              <a:extLst>
                <a:ext uri="{FF2B5EF4-FFF2-40B4-BE49-F238E27FC236}">
                  <a16:creationId xmlns:a16="http://schemas.microsoft.com/office/drawing/2014/main" id="{83F97787-669E-9940-AB11-9D9B8F864B1D}"/>
                </a:ext>
              </a:extLst>
            </p:cNvPr>
            <p:cNvSpPr>
              <a:spLocks/>
            </p:cNvSpPr>
            <p:nvPr/>
          </p:nvSpPr>
          <p:spPr bwMode="auto">
            <a:xfrm>
              <a:off x="2439514" y="2540155"/>
              <a:ext cx="2589942" cy="2757405"/>
            </a:xfrm>
            <a:custGeom>
              <a:avLst/>
              <a:gdLst/>
              <a:ahLst/>
              <a:cxnLst/>
              <a:rect l="0" t="0" r="r" b="b"/>
              <a:pathLst>
                <a:path w="2589895" h="2757405">
                  <a:moveTo>
                    <a:pt x="0" y="167115"/>
                  </a:moveTo>
                  <a:cubicBezTo>
                    <a:pt x="27505" y="145108"/>
                    <a:pt x="152301" y="41299"/>
                    <a:pt x="183799" y="33423"/>
                  </a:cubicBezTo>
                  <a:cubicBezTo>
                    <a:pt x="267722" y="12438"/>
                    <a:pt x="228849" y="23974"/>
                    <a:pt x="300762" y="0"/>
                  </a:cubicBezTo>
                  <a:cubicBezTo>
                    <a:pt x="311901" y="22282"/>
                    <a:pt x="334180" y="41935"/>
                    <a:pt x="334180" y="66846"/>
                  </a:cubicBezTo>
                  <a:cubicBezTo>
                    <a:pt x="334180" y="130765"/>
                    <a:pt x="299903" y="210397"/>
                    <a:pt x="267344" y="267384"/>
                  </a:cubicBezTo>
                  <a:cubicBezTo>
                    <a:pt x="257381" y="284822"/>
                    <a:pt x="242082" y="299166"/>
                    <a:pt x="233926" y="317519"/>
                  </a:cubicBezTo>
                  <a:cubicBezTo>
                    <a:pt x="219619" y="349714"/>
                    <a:pt x="213590" y="385077"/>
                    <a:pt x="200508" y="417788"/>
                  </a:cubicBezTo>
                  <a:cubicBezTo>
                    <a:pt x="168321" y="498268"/>
                    <a:pt x="159365" y="483376"/>
                    <a:pt x="116963" y="568192"/>
                  </a:cubicBezTo>
                  <a:cubicBezTo>
                    <a:pt x="109086" y="583948"/>
                    <a:pt x="107192" y="602136"/>
                    <a:pt x="100254" y="618327"/>
                  </a:cubicBezTo>
                  <a:cubicBezTo>
                    <a:pt x="90442" y="641225"/>
                    <a:pt x="75582" y="661847"/>
                    <a:pt x="66836" y="685173"/>
                  </a:cubicBezTo>
                  <a:cubicBezTo>
                    <a:pt x="-1414" y="867200"/>
                    <a:pt x="109748" y="632759"/>
                    <a:pt x="16709" y="818865"/>
                  </a:cubicBezTo>
                  <a:cubicBezTo>
                    <a:pt x="22279" y="869000"/>
                    <a:pt x="8394" y="925470"/>
                    <a:pt x="33418" y="969269"/>
                  </a:cubicBezTo>
                  <a:cubicBezTo>
                    <a:pt x="43381" y="986706"/>
                    <a:pt x="68619" y="949282"/>
                    <a:pt x="83545" y="935846"/>
                  </a:cubicBezTo>
                  <a:cubicBezTo>
                    <a:pt x="124528" y="898955"/>
                    <a:pt x="161520" y="857859"/>
                    <a:pt x="200508" y="818865"/>
                  </a:cubicBezTo>
                  <a:cubicBezTo>
                    <a:pt x="217217" y="802154"/>
                    <a:pt x="230973" y="781841"/>
                    <a:pt x="250635" y="768731"/>
                  </a:cubicBezTo>
                  <a:cubicBezTo>
                    <a:pt x="267344" y="757590"/>
                    <a:pt x="286562" y="749510"/>
                    <a:pt x="300762" y="735308"/>
                  </a:cubicBezTo>
                  <a:cubicBezTo>
                    <a:pt x="320454" y="715613"/>
                    <a:pt x="331197" y="688157"/>
                    <a:pt x="350889" y="668462"/>
                  </a:cubicBezTo>
                  <a:cubicBezTo>
                    <a:pt x="365089" y="654260"/>
                    <a:pt x="386007" y="648381"/>
                    <a:pt x="401016" y="635038"/>
                  </a:cubicBezTo>
                  <a:cubicBezTo>
                    <a:pt x="537765" y="513464"/>
                    <a:pt x="445575" y="548694"/>
                    <a:pt x="568106" y="518058"/>
                  </a:cubicBezTo>
                  <a:cubicBezTo>
                    <a:pt x="584815" y="523628"/>
                    <a:pt x="615338" y="517396"/>
                    <a:pt x="618233" y="534769"/>
                  </a:cubicBezTo>
                  <a:cubicBezTo>
                    <a:pt x="621329" y="553347"/>
                    <a:pt x="608276" y="729127"/>
                    <a:pt x="584815" y="785442"/>
                  </a:cubicBezTo>
                  <a:cubicBezTo>
                    <a:pt x="565655" y="831433"/>
                    <a:pt x="540258" y="874571"/>
                    <a:pt x="517979" y="919135"/>
                  </a:cubicBezTo>
                  <a:cubicBezTo>
                    <a:pt x="506840" y="941417"/>
                    <a:pt x="500121" y="966527"/>
                    <a:pt x="484561" y="985981"/>
                  </a:cubicBezTo>
                  <a:cubicBezTo>
                    <a:pt x="462282" y="1013834"/>
                    <a:pt x="436871" y="1039447"/>
                    <a:pt x="417725" y="1069539"/>
                  </a:cubicBezTo>
                  <a:cubicBezTo>
                    <a:pt x="397666" y="1101065"/>
                    <a:pt x="388323" y="1138715"/>
                    <a:pt x="367598" y="1169808"/>
                  </a:cubicBezTo>
                  <a:cubicBezTo>
                    <a:pt x="343469" y="1206007"/>
                    <a:pt x="308999" y="1234435"/>
                    <a:pt x="284053" y="1270077"/>
                  </a:cubicBezTo>
                  <a:cubicBezTo>
                    <a:pt x="269769" y="1290486"/>
                    <a:pt x="262993" y="1315293"/>
                    <a:pt x="250635" y="1336923"/>
                  </a:cubicBezTo>
                  <a:cubicBezTo>
                    <a:pt x="219244" y="1391865"/>
                    <a:pt x="173415" y="1439629"/>
                    <a:pt x="133672" y="1487327"/>
                  </a:cubicBezTo>
                  <a:cubicBezTo>
                    <a:pt x="122533" y="1520750"/>
                    <a:pt x="110376" y="1553851"/>
                    <a:pt x="100254" y="1587596"/>
                  </a:cubicBezTo>
                  <a:cubicBezTo>
                    <a:pt x="93655" y="1609596"/>
                    <a:pt x="90144" y="1632443"/>
                    <a:pt x="83545" y="1654443"/>
                  </a:cubicBezTo>
                  <a:cubicBezTo>
                    <a:pt x="73423" y="1688188"/>
                    <a:pt x="61266" y="1721289"/>
                    <a:pt x="50127" y="1754712"/>
                  </a:cubicBezTo>
                  <a:lnTo>
                    <a:pt x="33418" y="1804847"/>
                  </a:lnTo>
                  <a:cubicBezTo>
                    <a:pt x="55697" y="1810417"/>
                    <a:pt x="77430" y="1824094"/>
                    <a:pt x="100254" y="1821558"/>
                  </a:cubicBezTo>
                  <a:cubicBezTo>
                    <a:pt x="191973" y="1811365"/>
                    <a:pt x="206160" y="1762003"/>
                    <a:pt x="250635" y="1687866"/>
                  </a:cubicBezTo>
                  <a:cubicBezTo>
                    <a:pt x="267344" y="1660013"/>
                    <a:pt x="285365" y="1632907"/>
                    <a:pt x="300762" y="1604308"/>
                  </a:cubicBezTo>
                  <a:cubicBezTo>
                    <a:pt x="367138" y="1481020"/>
                    <a:pt x="343770" y="1500637"/>
                    <a:pt x="401016" y="1420481"/>
                  </a:cubicBezTo>
                  <a:cubicBezTo>
                    <a:pt x="453861" y="1346487"/>
                    <a:pt x="510848" y="1275425"/>
                    <a:pt x="584815" y="1219942"/>
                  </a:cubicBezTo>
                  <a:cubicBezTo>
                    <a:pt x="607094" y="1203231"/>
                    <a:pt x="630507" y="1187934"/>
                    <a:pt x="651651" y="1169808"/>
                  </a:cubicBezTo>
                  <a:cubicBezTo>
                    <a:pt x="764226" y="1073301"/>
                    <a:pt x="641114" y="1160122"/>
                    <a:pt x="751905" y="1086250"/>
                  </a:cubicBezTo>
                  <a:cubicBezTo>
                    <a:pt x="768614" y="1091821"/>
                    <a:pt x="799542" y="1085526"/>
                    <a:pt x="802032" y="1102962"/>
                  </a:cubicBezTo>
                  <a:cubicBezTo>
                    <a:pt x="807260" y="1139561"/>
                    <a:pt x="751472" y="1233451"/>
                    <a:pt x="735196" y="1270077"/>
                  </a:cubicBezTo>
                  <a:cubicBezTo>
                    <a:pt x="723014" y="1297490"/>
                    <a:pt x="718416" y="1328674"/>
                    <a:pt x="701778" y="1353635"/>
                  </a:cubicBezTo>
                  <a:cubicBezTo>
                    <a:pt x="684302" y="1379853"/>
                    <a:pt x="654285" y="1395608"/>
                    <a:pt x="634942" y="1420481"/>
                  </a:cubicBezTo>
                  <a:cubicBezTo>
                    <a:pt x="615003" y="1446121"/>
                    <a:pt x="602458" y="1476768"/>
                    <a:pt x="584815" y="1504039"/>
                  </a:cubicBezTo>
                  <a:cubicBezTo>
                    <a:pt x="264514" y="1999124"/>
                    <a:pt x="585672" y="1475758"/>
                    <a:pt x="384307" y="1838270"/>
                  </a:cubicBezTo>
                  <a:cubicBezTo>
                    <a:pt x="352763" y="1895057"/>
                    <a:pt x="313101" y="1947281"/>
                    <a:pt x="284053" y="2005385"/>
                  </a:cubicBezTo>
                  <a:cubicBezTo>
                    <a:pt x="272914" y="2027667"/>
                    <a:pt x="262993" y="2050601"/>
                    <a:pt x="250635" y="2072231"/>
                  </a:cubicBezTo>
                  <a:cubicBezTo>
                    <a:pt x="240672" y="2089669"/>
                    <a:pt x="226198" y="2104402"/>
                    <a:pt x="217217" y="2122366"/>
                  </a:cubicBezTo>
                  <a:cubicBezTo>
                    <a:pt x="209340" y="2138122"/>
                    <a:pt x="206692" y="2156006"/>
                    <a:pt x="200508" y="2172500"/>
                  </a:cubicBezTo>
                  <a:cubicBezTo>
                    <a:pt x="189977" y="2200588"/>
                    <a:pt x="176575" y="2227599"/>
                    <a:pt x="167090" y="2256058"/>
                  </a:cubicBezTo>
                  <a:cubicBezTo>
                    <a:pt x="150472" y="2305918"/>
                    <a:pt x="141899" y="2373806"/>
                    <a:pt x="133672" y="2423174"/>
                  </a:cubicBezTo>
                  <a:cubicBezTo>
                    <a:pt x="150381" y="2428744"/>
                    <a:pt x="166294" y="2441830"/>
                    <a:pt x="183799" y="2439885"/>
                  </a:cubicBezTo>
                  <a:cubicBezTo>
                    <a:pt x="303827" y="2426546"/>
                    <a:pt x="330721" y="2359787"/>
                    <a:pt x="417725" y="2272770"/>
                  </a:cubicBezTo>
                  <a:cubicBezTo>
                    <a:pt x="500629" y="2189853"/>
                    <a:pt x="520579" y="2177281"/>
                    <a:pt x="584815" y="2088943"/>
                  </a:cubicBezTo>
                  <a:cubicBezTo>
                    <a:pt x="789242" y="1807815"/>
                    <a:pt x="529027" y="2138387"/>
                    <a:pt x="718487" y="1921827"/>
                  </a:cubicBezTo>
                  <a:cubicBezTo>
                    <a:pt x="736825" y="1900866"/>
                    <a:pt x="747469" y="1873108"/>
                    <a:pt x="768614" y="1854981"/>
                  </a:cubicBezTo>
                  <a:cubicBezTo>
                    <a:pt x="787525" y="1838769"/>
                    <a:pt x="813171" y="1832699"/>
                    <a:pt x="835450" y="1821558"/>
                  </a:cubicBezTo>
                  <a:cubicBezTo>
                    <a:pt x="981895" y="1675089"/>
                    <a:pt x="802682" y="1860886"/>
                    <a:pt x="918995" y="1721289"/>
                  </a:cubicBezTo>
                  <a:cubicBezTo>
                    <a:pt x="959200" y="1673036"/>
                    <a:pt x="969958" y="1670596"/>
                    <a:pt x="1019249" y="1637731"/>
                  </a:cubicBezTo>
                  <a:cubicBezTo>
                    <a:pt x="1008110" y="1693436"/>
                    <a:pt x="1002773" y="1750624"/>
                    <a:pt x="985831" y="1804847"/>
                  </a:cubicBezTo>
                  <a:cubicBezTo>
                    <a:pt x="967637" y="1863077"/>
                    <a:pt x="914546" y="1934867"/>
                    <a:pt x="885577" y="1988674"/>
                  </a:cubicBezTo>
                  <a:cubicBezTo>
                    <a:pt x="845307" y="2063472"/>
                    <a:pt x="822317" y="2101492"/>
                    <a:pt x="802032" y="2172500"/>
                  </a:cubicBezTo>
                  <a:cubicBezTo>
                    <a:pt x="795723" y="2194584"/>
                    <a:pt x="790893" y="2217065"/>
                    <a:pt x="785323" y="2239347"/>
                  </a:cubicBezTo>
                  <a:cubicBezTo>
                    <a:pt x="790893" y="2300623"/>
                    <a:pt x="747001" y="2395654"/>
                    <a:pt x="802032" y="2423174"/>
                  </a:cubicBezTo>
                  <a:cubicBezTo>
                    <a:pt x="904014" y="2474173"/>
                    <a:pt x="1042029" y="2389320"/>
                    <a:pt x="1119503" y="2322904"/>
                  </a:cubicBezTo>
                  <a:cubicBezTo>
                    <a:pt x="1137444" y="2307523"/>
                    <a:pt x="1150726" y="2286950"/>
                    <a:pt x="1169630" y="2272770"/>
                  </a:cubicBezTo>
                  <a:cubicBezTo>
                    <a:pt x="1195611" y="2253281"/>
                    <a:pt x="1225635" y="2239850"/>
                    <a:pt x="1253175" y="2222635"/>
                  </a:cubicBezTo>
                  <a:cubicBezTo>
                    <a:pt x="1270204" y="2211990"/>
                    <a:pt x="1286593" y="2200353"/>
                    <a:pt x="1303302" y="2189212"/>
                  </a:cubicBezTo>
                  <a:cubicBezTo>
                    <a:pt x="1555810" y="2252350"/>
                    <a:pt x="1233542" y="2149001"/>
                    <a:pt x="1386847" y="2723981"/>
                  </a:cubicBezTo>
                  <a:cubicBezTo>
                    <a:pt x="1396993" y="2762035"/>
                    <a:pt x="1464822" y="2712840"/>
                    <a:pt x="1503810" y="2707270"/>
                  </a:cubicBezTo>
                  <a:cubicBezTo>
                    <a:pt x="1548367" y="2645994"/>
                    <a:pt x="1595461" y="2586485"/>
                    <a:pt x="1637482" y="2523443"/>
                  </a:cubicBezTo>
                  <a:cubicBezTo>
                    <a:pt x="1648621" y="2506731"/>
                    <a:pt x="1658044" y="2488738"/>
                    <a:pt x="1670900" y="2473308"/>
                  </a:cubicBezTo>
                  <a:cubicBezTo>
                    <a:pt x="1686027" y="2455152"/>
                    <a:pt x="1704318" y="2439885"/>
                    <a:pt x="1721027" y="2423174"/>
                  </a:cubicBezTo>
                  <a:cubicBezTo>
                    <a:pt x="1732166" y="2439885"/>
                    <a:pt x="1753266" y="2453259"/>
                    <a:pt x="1754445" y="2473308"/>
                  </a:cubicBezTo>
                  <a:cubicBezTo>
                    <a:pt x="1776258" y="2844191"/>
                    <a:pt x="1704053" y="2606205"/>
                    <a:pt x="1754445" y="2757405"/>
                  </a:cubicBezTo>
                  <a:cubicBezTo>
                    <a:pt x="1843560" y="2751834"/>
                    <a:pt x="1933941" y="2756668"/>
                    <a:pt x="2021789" y="2740693"/>
                  </a:cubicBezTo>
                  <a:cubicBezTo>
                    <a:pt x="2062425" y="2733303"/>
                    <a:pt x="2132655" y="2683482"/>
                    <a:pt x="2172170" y="2657135"/>
                  </a:cubicBezTo>
                  <a:cubicBezTo>
                    <a:pt x="2211158" y="2662706"/>
                    <a:pt x="2252375" y="2659707"/>
                    <a:pt x="2289133" y="2673847"/>
                  </a:cubicBezTo>
                  <a:cubicBezTo>
                    <a:pt x="2326620" y="2688267"/>
                    <a:pt x="2349222" y="2740693"/>
                    <a:pt x="2389387" y="2740693"/>
                  </a:cubicBezTo>
                  <a:lnTo>
                    <a:pt x="2589895" y="2740693"/>
                  </a:ln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33800" name="TextBox 8">
              <a:extLst>
                <a:ext uri="{FF2B5EF4-FFF2-40B4-BE49-F238E27FC236}">
                  <a16:creationId xmlns:a16="http://schemas.microsoft.com/office/drawing/2014/main" id="{69D84878-7974-C24F-B044-7F47448ECD3E}"/>
                </a:ext>
              </a:extLst>
            </p:cNvPr>
            <p:cNvSpPr txBox="1">
              <a:spLocks noChangeArrowheads="1"/>
            </p:cNvSpPr>
            <p:nvPr/>
          </p:nvSpPr>
          <p:spPr bwMode="auto">
            <a:xfrm>
              <a:off x="3505200" y="3733800"/>
              <a:ext cx="24944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latin typeface="Helvetica" pitchFamily="2" charset="0"/>
                </a:rPr>
                <a:t>Total daily output</a:t>
              </a:r>
            </a:p>
          </p:txBody>
        </p:sp>
      </p:grpSp>
      <p:grpSp>
        <p:nvGrpSpPr>
          <p:cNvPr id="13" name="Group 12">
            <a:extLst>
              <a:ext uri="{FF2B5EF4-FFF2-40B4-BE49-F238E27FC236}">
                <a16:creationId xmlns:a16="http://schemas.microsoft.com/office/drawing/2014/main" id="{01933F4B-0AEE-7948-ACA4-BF3078A5CBEA}"/>
              </a:ext>
            </a:extLst>
          </p:cNvPr>
          <p:cNvGrpSpPr>
            <a:grpSpLocks/>
          </p:cNvGrpSpPr>
          <p:nvPr/>
        </p:nvGrpSpPr>
        <p:grpSpPr bwMode="auto">
          <a:xfrm>
            <a:off x="2438400" y="2438400"/>
            <a:ext cx="3429000" cy="3276600"/>
            <a:chOff x="2438400" y="2438400"/>
            <a:chExt cx="3429000" cy="3276600"/>
          </a:xfrm>
        </p:grpSpPr>
        <p:cxnSp>
          <p:nvCxnSpPr>
            <p:cNvPr id="11" name="Straight Connector 10">
              <a:extLst>
                <a:ext uri="{FF2B5EF4-FFF2-40B4-BE49-F238E27FC236}">
                  <a16:creationId xmlns:a16="http://schemas.microsoft.com/office/drawing/2014/main" id="{66D74D04-EF65-814F-B659-CA850776FFD7}"/>
                </a:ext>
              </a:extLst>
            </p:cNvPr>
            <p:cNvCxnSpPr>
              <a:cxnSpLocks noChangeShapeType="1"/>
            </p:cNvCxnSpPr>
            <p:nvPr/>
          </p:nvCxnSpPr>
          <p:spPr bwMode="auto">
            <a:xfrm>
              <a:off x="2438400" y="2438400"/>
              <a:ext cx="3429000" cy="32766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798" name="TextBox 11">
              <a:extLst>
                <a:ext uri="{FF2B5EF4-FFF2-40B4-BE49-F238E27FC236}">
                  <a16:creationId xmlns:a16="http://schemas.microsoft.com/office/drawing/2014/main" id="{B8DAE40D-110F-4744-AD0E-4CF816155CE0}"/>
                </a:ext>
              </a:extLst>
            </p:cNvPr>
            <p:cNvSpPr txBox="1">
              <a:spLocks noChangeArrowheads="1"/>
            </p:cNvSpPr>
            <p:nvPr/>
          </p:nvSpPr>
          <p:spPr bwMode="auto">
            <a:xfrm>
              <a:off x="4743159" y="4343400"/>
              <a:ext cx="9718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0000"/>
                  </a:solidFill>
                  <a:latin typeface="Helvetica" pitchFamily="2" charset="0"/>
                </a:rPr>
                <a:t>Slope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6">
            <a:extLst>
              <a:ext uri="{FF2B5EF4-FFF2-40B4-BE49-F238E27FC236}">
                <a16:creationId xmlns:a16="http://schemas.microsoft.com/office/drawing/2014/main" id="{1AE42A5F-64F3-7840-B680-8C4F1B280D32}"/>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34818" name="Rectangle 1">
            <a:extLst>
              <a:ext uri="{FF2B5EF4-FFF2-40B4-BE49-F238E27FC236}">
                <a16:creationId xmlns:a16="http://schemas.microsoft.com/office/drawing/2014/main" id="{0E76F389-A62C-434B-BB77-18110A4745CE}"/>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34819" name="Rectangle 36">
            <a:extLst>
              <a:ext uri="{FF2B5EF4-FFF2-40B4-BE49-F238E27FC236}">
                <a16:creationId xmlns:a16="http://schemas.microsoft.com/office/drawing/2014/main" id="{E0D3EDD0-F7B9-FD48-8DBA-FC1618D8A5C0}"/>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34820" name="Rectangle 5">
            <a:extLst>
              <a:ext uri="{FF2B5EF4-FFF2-40B4-BE49-F238E27FC236}">
                <a16:creationId xmlns:a16="http://schemas.microsoft.com/office/drawing/2014/main" id="{E61B7277-0560-7C43-A8F6-431901111587}"/>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34821" name="Rectangle 6">
            <a:extLst>
              <a:ext uri="{FF2B5EF4-FFF2-40B4-BE49-F238E27FC236}">
                <a16:creationId xmlns:a16="http://schemas.microsoft.com/office/drawing/2014/main" id="{0C603EB1-FC28-7B45-90CC-1C14689AEE6E}"/>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1: Results</a:t>
            </a:r>
          </a:p>
        </p:txBody>
      </p:sp>
      <p:pic>
        <p:nvPicPr>
          <p:cNvPr id="34822" name="Picture 5" descr="982cheeseburger">
            <a:extLst>
              <a:ext uri="{FF2B5EF4-FFF2-40B4-BE49-F238E27FC236}">
                <a16:creationId xmlns:a16="http://schemas.microsoft.com/office/drawing/2014/main" id="{C15B24C6-9C0B-1348-80E9-ACAA6EFD9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Content Placeholder 2">
            <a:extLst>
              <a:ext uri="{FF2B5EF4-FFF2-40B4-BE49-F238E27FC236}">
                <a16:creationId xmlns:a16="http://schemas.microsoft.com/office/drawing/2014/main" id="{FEB56637-6206-6749-88E9-38F30877EA0B}"/>
              </a:ext>
            </a:extLst>
          </p:cNvPr>
          <p:cNvSpPr>
            <a:spLocks noGrp="1"/>
          </p:cNvSpPr>
          <p:nvPr>
            <p:ph idx="1"/>
          </p:nvPr>
        </p:nvSpPr>
        <p:spPr>
          <a:xfrm>
            <a:off x="457200" y="1600200"/>
            <a:ext cx="8229600" cy="5029200"/>
          </a:xfrm>
        </p:spPr>
        <p:txBody>
          <a:bodyPr/>
          <a:lstStyle/>
          <a:p>
            <a:r>
              <a:rPr lang="en-US" altLang="en-US">
                <a:latin typeface="Helvetica" pitchFamily="2" charset="0"/>
                <a:ea typeface="ＭＳ Ｐゴシック" panose="020B0600070205080204" pitchFamily="34" charset="-128"/>
              </a:rPr>
              <a:t>Experiencing events + stigma consciousness significantly related to:</a:t>
            </a:r>
          </a:p>
          <a:p>
            <a:pPr lvl="1"/>
            <a:r>
              <a:rPr lang="en-US" altLang="en-US">
                <a:latin typeface="Helvetica" pitchFamily="2" charset="0"/>
                <a:ea typeface="ＭＳ Ｐゴシック" panose="020B0600070205080204" pitchFamily="34" charset="-128"/>
              </a:rPr>
              <a:t>Cortisol awakening response </a:t>
            </a:r>
            <a:r>
              <a:rPr lang="en-US" altLang="en-US" sz="2200">
                <a:latin typeface="Helvetica" pitchFamily="2" charset="0"/>
                <a:ea typeface="ＭＳ Ｐゴシック" panose="020B0600070205080204" pitchFamily="34" charset="-128"/>
              </a:rPr>
              <a:t>(</a:t>
            </a:r>
            <a:r>
              <a:rPr lang="en-US" altLang="en-US" sz="2200" i="1">
                <a:latin typeface="Helvetica" pitchFamily="2" charset="0"/>
                <a:ea typeface="ＭＳ Ｐゴシック" panose="020B0600070205080204" pitchFamily="34" charset="-128"/>
              </a:rPr>
              <a:t>β</a:t>
            </a:r>
            <a:r>
              <a:rPr lang="en-US" altLang="en-US" sz="2200">
                <a:latin typeface="Helvetica" pitchFamily="2" charset="0"/>
                <a:ea typeface="ＭＳ Ｐゴシック" panose="020B0600070205080204" pitchFamily="34" charset="-128"/>
              </a:rPr>
              <a:t> = 0.38, </a:t>
            </a:r>
            <a:r>
              <a:rPr lang="en-US" altLang="en-US" sz="2200" i="1">
                <a:latin typeface="Helvetica" pitchFamily="2" charset="0"/>
                <a:ea typeface="ＭＳ Ｐゴシック" panose="020B0600070205080204" pitchFamily="34" charset="-128"/>
              </a:rPr>
              <a:t>p</a:t>
            </a:r>
            <a:r>
              <a:rPr lang="en-US" altLang="en-US" sz="2200">
                <a:latin typeface="Helvetica" pitchFamily="2" charset="0"/>
                <a:ea typeface="ＭＳ Ｐゴシック" panose="020B0600070205080204" pitchFamily="34" charset="-128"/>
              </a:rPr>
              <a:t> &lt; .05)</a:t>
            </a:r>
          </a:p>
          <a:p>
            <a:pPr lvl="1"/>
            <a:r>
              <a:rPr lang="en-US" altLang="en-US">
                <a:latin typeface="Helvetica" pitchFamily="2" charset="0"/>
                <a:ea typeface="ＭＳ Ｐゴシック" panose="020B0600070205080204" pitchFamily="34" charset="-128"/>
              </a:rPr>
              <a:t>Morning cortisol </a:t>
            </a:r>
            <a:r>
              <a:rPr lang="en-US" altLang="en-US" sz="2200">
                <a:latin typeface="Helvetica" pitchFamily="2" charset="0"/>
                <a:ea typeface="ＭＳ Ｐゴシック" panose="020B0600070205080204" pitchFamily="34" charset="-128"/>
              </a:rPr>
              <a:t>(</a:t>
            </a:r>
            <a:r>
              <a:rPr lang="en-US" altLang="en-US" sz="2200" i="1">
                <a:latin typeface="Helvetica" pitchFamily="2" charset="0"/>
                <a:ea typeface="ＭＳ Ｐゴシック" panose="020B0600070205080204" pitchFamily="34" charset="-128"/>
              </a:rPr>
              <a:t>β</a:t>
            </a:r>
            <a:r>
              <a:rPr lang="en-US" altLang="en-US" sz="2200">
                <a:latin typeface="Helvetica" pitchFamily="2" charset="0"/>
                <a:ea typeface="ＭＳ Ｐゴシック" panose="020B0600070205080204" pitchFamily="34" charset="-128"/>
              </a:rPr>
              <a:t> = 0.39, </a:t>
            </a:r>
            <a:r>
              <a:rPr lang="en-US" altLang="en-US" sz="2200" i="1">
                <a:latin typeface="Helvetica" pitchFamily="2" charset="0"/>
                <a:ea typeface="ＭＳ Ｐゴシック" panose="020B0600070205080204" pitchFamily="34" charset="-128"/>
              </a:rPr>
              <a:t>p</a:t>
            </a:r>
            <a:r>
              <a:rPr lang="en-US" altLang="en-US" sz="2200">
                <a:latin typeface="Helvetica" pitchFamily="2" charset="0"/>
                <a:ea typeface="ＭＳ Ｐゴシック" panose="020B0600070205080204" pitchFamily="34" charset="-128"/>
              </a:rPr>
              <a:t> &lt; .05)</a:t>
            </a:r>
          </a:p>
          <a:p>
            <a:pPr lvl="1"/>
            <a:r>
              <a:rPr lang="en-US" altLang="en-US">
                <a:latin typeface="Helvetica" pitchFamily="2" charset="0"/>
                <a:ea typeface="ＭＳ Ｐゴシック" panose="020B0600070205080204" pitchFamily="34" charset="-128"/>
              </a:rPr>
              <a:t>Oxidative Stress </a:t>
            </a:r>
            <a:r>
              <a:rPr lang="en-US" altLang="en-US" sz="2200">
                <a:latin typeface="Helvetica" pitchFamily="2" charset="0"/>
                <a:ea typeface="ＭＳ Ｐゴシック" panose="020B0600070205080204" pitchFamily="34" charset="-128"/>
              </a:rPr>
              <a:t>(</a:t>
            </a:r>
            <a:r>
              <a:rPr lang="en-US" altLang="en-US" sz="2200" i="1">
                <a:latin typeface="Helvetica" pitchFamily="2" charset="0"/>
                <a:ea typeface="ＭＳ Ｐゴシック" panose="020B0600070205080204" pitchFamily="34" charset="-128"/>
              </a:rPr>
              <a:t>β</a:t>
            </a:r>
            <a:r>
              <a:rPr lang="en-US" altLang="en-US" sz="2200">
                <a:latin typeface="Helvetica" pitchFamily="2" charset="0"/>
                <a:ea typeface="ＭＳ Ｐゴシック" panose="020B0600070205080204" pitchFamily="34" charset="-128"/>
              </a:rPr>
              <a:t> = 0.33, </a:t>
            </a:r>
            <a:r>
              <a:rPr lang="en-US" altLang="en-US" sz="2200" i="1">
                <a:latin typeface="Helvetica" pitchFamily="2" charset="0"/>
                <a:ea typeface="ＭＳ Ｐゴシック" panose="020B0600070205080204" pitchFamily="34" charset="-128"/>
              </a:rPr>
              <a:t>p</a:t>
            </a:r>
            <a:r>
              <a:rPr lang="en-US" altLang="en-US" sz="2200">
                <a:latin typeface="Helvetica" pitchFamily="2" charset="0"/>
                <a:ea typeface="ＭＳ Ｐゴシック" panose="020B0600070205080204" pitchFamily="34" charset="-128"/>
              </a:rPr>
              <a:t> &lt; .05)</a:t>
            </a:r>
          </a:p>
          <a:p>
            <a:r>
              <a:rPr lang="en-US" altLang="en-US">
                <a:latin typeface="Helvetica" pitchFamily="2" charset="0"/>
                <a:ea typeface="ＭＳ Ｐゴシック" panose="020B0600070205080204" pitchFamily="34" charset="-128"/>
              </a:rPr>
              <a:t>Controls for BMI</a:t>
            </a:r>
          </a:p>
        </p:txBody>
      </p:sp>
      <p:sp>
        <p:nvSpPr>
          <p:cNvPr id="34824" name="TextBox 9">
            <a:extLst>
              <a:ext uri="{FF2B5EF4-FFF2-40B4-BE49-F238E27FC236}">
                <a16:creationId xmlns:a16="http://schemas.microsoft.com/office/drawing/2014/main" id="{87907998-1CF3-634A-A6F1-2E8AB64E86A2}"/>
              </a:ext>
            </a:extLst>
          </p:cNvPr>
          <p:cNvSpPr txBox="1">
            <a:spLocks noChangeArrowheads="1"/>
          </p:cNvSpPr>
          <p:nvPr/>
        </p:nvSpPr>
        <p:spPr bwMode="auto">
          <a:xfrm>
            <a:off x="4213225" y="6335713"/>
            <a:ext cx="463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(Tomiyama et al., 2014, </a:t>
            </a:r>
            <a:r>
              <a:rPr lang="en-US" altLang="en-US" sz="1800" i="1">
                <a:latin typeface="Helvetica" pitchFamily="2" charset="0"/>
              </a:rPr>
              <a:t>Health Psychology</a:t>
            </a:r>
            <a:r>
              <a:rPr lang="en-US" altLang="en-US" sz="1800">
                <a:latin typeface="Helvetica" pitchFamily="2" charset="0"/>
              </a:rPr>
              <a: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a:extLst>
              <a:ext uri="{FF2B5EF4-FFF2-40B4-BE49-F238E27FC236}">
                <a16:creationId xmlns:a16="http://schemas.microsoft.com/office/drawing/2014/main" id="{1B9AC0B0-99FC-AE4C-B4B5-101A07C08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00063"/>
            <a:ext cx="73152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9">
            <a:extLst>
              <a:ext uri="{FF2B5EF4-FFF2-40B4-BE49-F238E27FC236}">
                <a16:creationId xmlns:a16="http://schemas.microsoft.com/office/drawing/2014/main" id="{08E5C1EE-5BEC-E14E-A904-184D60E45515}"/>
              </a:ext>
            </a:extLst>
          </p:cNvPr>
          <p:cNvSpPr txBox="1">
            <a:spLocks noChangeArrowheads="1"/>
          </p:cNvSpPr>
          <p:nvPr/>
        </p:nvSpPr>
        <p:spPr bwMode="auto">
          <a:xfrm>
            <a:off x="4213225" y="6335713"/>
            <a:ext cx="463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(Tomiyama et al., 2014, </a:t>
            </a:r>
            <a:r>
              <a:rPr lang="en-US" altLang="en-US" sz="1800" i="1">
                <a:latin typeface="Helvetica" pitchFamily="2" charset="0"/>
              </a:rPr>
              <a:t>Health Psychology</a:t>
            </a:r>
            <a:r>
              <a:rPr lang="en-US" altLang="en-US" sz="1800">
                <a:latin typeface="Helvetica" pitchFamily="2" charset="0"/>
              </a:rPr>
              <a:t>)</a:t>
            </a:r>
          </a:p>
        </p:txBody>
      </p:sp>
      <p:sp>
        <p:nvSpPr>
          <p:cNvPr id="2" name="TextBox 1">
            <a:extLst>
              <a:ext uri="{FF2B5EF4-FFF2-40B4-BE49-F238E27FC236}">
                <a16:creationId xmlns:a16="http://schemas.microsoft.com/office/drawing/2014/main" id="{82A9A073-609C-544A-AD07-1CD267721576}"/>
              </a:ext>
            </a:extLst>
          </p:cNvPr>
          <p:cNvSpPr txBox="1"/>
          <p:nvPr/>
        </p:nvSpPr>
        <p:spPr>
          <a:xfrm>
            <a:off x="6553200" y="2209800"/>
            <a:ext cx="2362200" cy="157003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defRPr/>
            </a:pPr>
            <a:r>
              <a:rPr lang="en-US" altLang="en-US">
                <a:solidFill>
                  <a:srgbClr val="3366FF"/>
                </a:solidFill>
                <a:latin typeface="Calibri" panose="020F0502020204030204" pitchFamily="34" charset="0"/>
              </a:rPr>
              <a:t>It’s not about your actual BMI, it’s how you </a:t>
            </a:r>
            <a:r>
              <a:rPr lang="en-US" altLang="en-US" i="1">
                <a:solidFill>
                  <a:srgbClr val="3366FF"/>
                </a:solidFill>
                <a:latin typeface="Calibri" panose="020F0502020204030204" pitchFamily="34" charset="0"/>
              </a:rPr>
              <a:t>perceive</a:t>
            </a:r>
            <a:r>
              <a:rPr lang="en-US" altLang="en-US">
                <a:solidFill>
                  <a:srgbClr val="3366FF"/>
                </a:solidFill>
                <a:latin typeface="Calibri" panose="020F0502020204030204" pitchFamily="34" charset="0"/>
              </a:rPr>
              <a:t> it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CC4EED5-2EEB-574B-8DD2-A4E3AF6579F9}"/>
              </a:ext>
            </a:extLst>
          </p:cNvPr>
          <p:cNvGraphicFramePr/>
          <p:nvPr/>
        </p:nvGraphicFramePr>
        <p:xfrm>
          <a:off x="375854" y="460913"/>
          <a:ext cx="8229600" cy="639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914" name="TextBox 4">
            <a:extLst>
              <a:ext uri="{FF2B5EF4-FFF2-40B4-BE49-F238E27FC236}">
                <a16:creationId xmlns:a16="http://schemas.microsoft.com/office/drawing/2014/main" id="{A002409D-3020-8F4F-AC3E-721B40B33C69}"/>
              </a:ext>
            </a:extLst>
          </p:cNvPr>
          <p:cNvSpPr txBox="1">
            <a:spLocks noChangeArrowheads="1"/>
          </p:cNvSpPr>
          <p:nvPr/>
        </p:nvSpPr>
        <p:spPr bwMode="auto">
          <a:xfrm>
            <a:off x="6324600" y="1295400"/>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Helvetica" pitchFamily="2" charset="0"/>
              </a:rPr>
              <a:t>Study 1</a:t>
            </a:r>
            <a:r>
              <a:rPr lang="en-US" altLang="en-US" sz="2000">
                <a:latin typeface="Helvetica" pitchFamily="2" charset="0"/>
              </a:rPr>
              <a:t>: Stigma correlated with cortisol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6">
            <a:extLst>
              <a:ext uri="{FF2B5EF4-FFF2-40B4-BE49-F238E27FC236}">
                <a16:creationId xmlns:a16="http://schemas.microsoft.com/office/drawing/2014/main" id="{9B2823C8-8E10-F443-9E8F-3BFFFE22518D}"/>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2</a:t>
            </a:r>
          </a:p>
        </p:txBody>
      </p:sp>
      <p:sp>
        <p:nvSpPr>
          <p:cNvPr id="40962" name="Rectangle 1">
            <a:extLst>
              <a:ext uri="{FF2B5EF4-FFF2-40B4-BE49-F238E27FC236}">
                <a16:creationId xmlns:a16="http://schemas.microsoft.com/office/drawing/2014/main" id="{7CEFC834-C3A4-A54A-954D-9C6B798A817C}"/>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40963" name="Rectangle 36">
            <a:extLst>
              <a:ext uri="{FF2B5EF4-FFF2-40B4-BE49-F238E27FC236}">
                <a16:creationId xmlns:a16="http://schemas.microsoft.com/office/drawing/2014/main" id="{8ED88014-F77D-F44A-8692-85FFDE065B47}"/>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40964" name="Rectangle 5">
            <a:extLst>
              <a:ext uri="{FF2B5EF4-FFF2-40B4-BE49-F238E27FC236}">
                <a16:creationId xmlns:a16="http://schemas.microsoft.com/office/drawing/2014/main" id="{F1D40D63-14C7-CA40-96CF-C37ADCB56CD2}"/>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40965" name="Rectangle 6">
            <a:extLst>
              <a:ext uri="{FF2B5EF4-FFF2-40B4-BE49-F238E27FC236}">
                <a16:creationId xmlns:a16="http://schemas.microsoft.com/office/drawing/2014/main" id="{2B4AD5E9-0942-314F-8590-93C61A93464D}"/>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Stigma experiment</a:t>
            </a:r>
          </a:p>
        </p:txBody>
      </p:sp>
      <p:pic>
        <p:nvPicPr>
          <p:cNvPr id="40966" name="Picture 5" descr="982cheeseburger">
            <a:extLst>
              <a:ext uri="{FF2B5EF4-FFF2-40B4-BE49-F238E27FC236}">
                <a16:creationId xmlns:a16="http://schemas.microsoft.com/office/drawing/2014/main" id="{06EC5090-C905-B847-BCF9-5DA9A0AC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
            <a:extLst>
              <a:ext uri="{FF2B5EF4-FFF2-40B4-BE49-F238E27FC236}">
                <a16:creationId xmlns:a16="http://schemas.microsoft.com/office/drawing/2014/main" id="{0758060F-2999-8C46-AA15-6F17B18BC0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6863" y="2362200"/>
            <a:ext cx="234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2">
            <a:extLst>
              <a:ext uri="{FF2B5EF4-FFF2-40B4-BE49-F238E27FC236}">
                <a16:creationId xmlns:a16="http://schemas.microsoft.com/office/drawing/2014/main" id="{35761913-AD75-0B44-A6CB-CA071833F319}"/>
              </a:ext>
            </a:extLst>
          </p:cNvPr>
          <p:cNvSpPr txBox="1">
            <a:spLocks noChangeArrowheads="1"/>
          </p:cNvSpPr>
          <p:nvPr/>
        </p:nvSpPr>
        <p:spPr bwMode="auto">
          <a:xfrm>
            <a:off x="4081463" y="4876800"/>
            <a:ext cx="2624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400">
                <a:latin typeface="Helvetica" pitchFamily="2" charset="0"/>
              </a:rPr>
              <a:t>Angela Incollingo Rodriguez </a:t>
            </a:r>
          </a:p>
          <a:p>
            <a:pPr algn="r" eaLnBrk="1" hangingPunct="1">
              <a:spcBef>
                <a:spcPct val="0"/>
              </a:spcBef>
              <a:buFontTx/>
              <a:buNone/>
            </a:pPr>
            <a:r>
              <a:rPr lang="en-US" altLang="en-US" sz="2400">
                <a:latin typeface="Helvetica" pitchFamily="2" charset="0"/>
              </a:rPr>
              <a:t>(neé Belsky)</a:t>
            </a:r>
          </a:p>
        </p:txBody>
      </p:sp>
      <p:pic>
        <p:nvPicPr>
          <p:cNvPr id="40969" name="Picture 3">
            <a:extLst>
              <a:ext uri="{FF2B5EF4-FFF2-40B4-BE49-F238E27FC236}">
                <a16:creationId xmlns:a16="http://schemas.microsoft.com/office/drawing/2014/main" id="{A21BB840-23DC-4940-AC10-9AAE56C113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09800"/>
            <a:ext cx="2103438"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Box 11">
            <a:extLst>
              <a:ext uri="{FF2B5EF4-FFF2-40B4-BE49-F238E27FC236}">
                <a16:creationId xmlns:a16="http://schemas.microsoft.com/office/drawing/2014/main" id="{4A51AFC6-92DB-F640-9935-4CAECD775788}"/>
              </a:ext>
            </a:extLst>
          </p:cNvPr>
          <p:cNvSpPr txBox="1">
            <a:spLocks noChangeArrowheads="1"/>
          </p:cNvSpPr>
          <p:nvPr/>
        </p:nvSpPr>
        <p:spPr bwMode="auto">
          <a:xfrm>
            <a:off x="2362200" y="2819400"/>
            <a:ext cx="32400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600">
                <a:latin typeface="Helvetica" pitchFamily="2" charset="0"/>
              </a:rPr>
              <a:t>Mary Himmelstein</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6">
            <a:extLst>
              <a:ext uri="{FF2B5EF4-FFF2-40B4-BE49-F238E27FC236}">
                <a16:creationId xmlns:a16="http://schemas.microsoft.com/office/drawing/2014/main" id="{207F2CBD-436B-C440-A96C-FD1436A76B98}"/>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43010" name="Rectangle 1">
            <a:extLst>
              <a:ext uri="{FF2B5EF4-FFF2-40B4-BE49-F238E27FC236}">
                <a16:creationId xmlns:a16="http://schemas.microsoft.com/office/drawing/2014/main" id="{B38CF2AE-2642-CA4F-8EB1-4098519ACF6B}"/>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43011" name="Rectangle 36">
            <a:extLst>
              <a:ext uri="{FF2B5EF4-FFF2-40B4-BE49-F238E27FC236}">
                <a16:creationId xmlns:a16="http://schemas.microsoft.com/office/drawing/2014/main" id="{D5A00C26-16C2-D047-B573-4B0C606FB1FB}"/>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43012" name="Rectangle 5">
            <a:extLst>
              <a:ext uri="{FF2B5EF4-FFF2-40B4-BE49-F238E27FC236}">
                <a16:creationId xmlns:a16="http://schemas.microsoft.com/office/drawing/2014/main" id="{8D382CE1-3A63-7948-AE3C-601ADBB359FA}"/>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43013" name="Rectangle 6">
            <a:extLst>
              <a:ext uri="{FF2B5EF4-FFF2-40B4-BE49-F238E27FC236}">
                <a16:creationId xmlns:a16="http://schemas.microsoft.com/office/drawing/2014/main" id="{8E496EC3-65BD-9648-95F7-14D8A0D3E1A3}"/>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“Psychology of Shopping”</a:t>
            </a:r>
          </a:p>
        </p:txBody>
      </p:sp>
      <p:pic>
        <p:nvPicPr>
          <p:cNvPr id="43014" name="Picture 5" descr="982cheeseburger">
            <a:extLst>
              <a:ext uri="{FF2B5EF4-FFF2-40B4-BE49-F238E27FC236}">
                <a16:creationId xmlns:a16="http://schemas.microsoft.com/office/drawing/2014/main" id="{CAA25C63-C6D6-7545-B839-46C214D7D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Content Placeholder 2">
            <a:extLst>
              <a:ext uri="{FF2B5EF4-FFF2-40B4-BE49-F238E27FC236}">
                <a16:creationId xmlns:a16="http://schemas.microsoft.com/office/drawing/2014/main" id="{F0EC7A2E-8E50-B843-A382-33620AD6A5B8}"/>
              </a:ext>
            </a:extLst>
          </p:cNvPr>
          <p:cNvSpPr txBox="1">
            <a:spLocks/>
          </p:cNvSpPr>
          <p:nvPr/>
        </p:nvSpPr>
        <p:spPr bwMode="auto">
          <a:xfrm>
            <a:off x="457200" y="1600200"/>
            <a:ext cx="8229600" cy="4525963"/>
          </a:xfrm>
          <a:prstGeom prst="rect">
            <a:avLst/>
          </a:prstGeom>
          <a:noFill/>
          <a:ln>
            <a:noFill/>
          </a:ln>
          <a:extLst>
            <a:ext uri="{FAA26D3D-D897-4be2-8F04-BA451C77F1D7}"/>
          </a:extLst>
        </p:spPr>
        <p:txBody>
          <a:bodyPr/>
          <a:lstStyle>
            <a:lvl1pPr marL="342900" indent="-342900" defTabSz="457200" eaLnBrk="0" hangingPunct="0">
              <a:defRPr sz="2400">
                <a:solidFill>
                  <a:schemeClr val="tx1"/>
                </a:solidFill>
                <a:latin typeface="Helvetica" charset="0"/>
                <a:ea typeface="ＭＳ Ｐゴシック" charset="0"/>
                <a:cs typeface="ＭＳ Ｐゴシック" charset="0"/>
              </a:defRPr>
            </a:lvl1pPr>
            <a:lvl2pPr marL="742950" indent="-285750" defTabSz="457200" eaLnBrk="0" hangingPunct="0">
              <a:defRPr sz="2400">
                <a:solidFill>
                  <a:schemeClr val="tx1"/>
                </a:solidFill>
                <a:latin typeface="Helvetica" charset="0"/>
                <a:ea typeface="ＭＳ Ｐゴシック" charset="0"/>
              </a:defRPr>
            </a:lvl2pPr>
            <a:lvl3pPr marL="1143000" indent="-228600" defTabSz="457200" eaLnBrk="0" hangingPunct="0">
              <a:defRPr sz="2400">
                <a:solidFill>
                  <a:schemeClr val="tx1"/>
                </a:solidFill>
                <a:latin typeface="Helvetica" charset="0"/>
                <a:ea typeface="ＭＳ Ｐゴシック" charset="0"/>
              </a:defRPr>
            </a:lvl3pPr>
            <a:lvl4pPr marL="1600200" indent="-228600" defTabSz="457200" eaLnBrk="0" hangingPunct="0">
              <a:defRPr sz="2400">
                <a:solidFill>
                  <a:schemeClr val="tx1"/>
                </a:solidFill>
                <a:latin typeface="Helvetica" charset="0"/>
                <a:ea typeface="ＭＳ Ｐゴシック" charset="0"/>
              </a:defRPr>
            </a:lvl4pPr>
            <a:lvl5pPr marL="2057400" indent="-228600" defTabSz="4572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spcBef>
                <a:spcPct val="20000"/>
              </a:spcBef>
              <a:buFont typeface="Arial" charset="0"/>
              <a:buChar char="•"/>
              <a:defRPr/>
            </a:pPr>
            <a:r>
              <a:rPr lang="en-US" sz="3200" dirty="0">
                <a:latin typeface="Calibri" charset="0"/>
              </a:rPr>
              <a:t>Hypothesis: Experiencing weight stigma will cause increases in cortisol levels</a:t>
            </a:r>
          </a:p>
          <a:p>
            <a:pPr>
              <a:spcBef>
                <a:spcPct val="20000"/>
              </a:spcBef>
              <a:buFont typeface="Arial" charset="0"/>
              <a:buChar char="•"/>
              <a:defRPr/>
            </a:pPr>
            <a:r>
              <a:rPr lang="en-US" sz="3200" dirty="0">
                <a:latin typeface="Calibri" charset="0"/>
              </a:rPr>
              <a:t>Sample: 110 undergraduate women</a:t>
            </a:r>
          </a:p>
          <a:p>
            <a:pPr>
              <a:spcBef>
                <a:spcPct val="20000"/>
              </a:spcBef>
              <a:buFont typeface="Arial" charset="0"/>
              <a:buChar char="•"/>
              <a:defRPr/>
            </a:pPr>
            <a:r>
              <a:rPr lang="en-US" sz="3200" dirty="0">
                <a:latin typeface="Calibri" charset="0"/>
              </a:rPr>
              <a:t>Women who perceive self as:</a:t>
            </a:r>
          </a:p>
          <a:p>
            <a:pPr marL="914400" lvl="1" indent="-457200">
              <a:spcBef>
                <a:spcPct val="20000"/>
              </a:spcBef>
              <a:buFont typeface="Lucida Grande"/>
              <a:buChar char="-"/>
              <a:defRPr/>
            </a:pPr>
            <a:r>
              <a:rPr lang="en-US" sz="2800" dirty="0">
                <a:latin typeface="Calibri" charset="0"/>
                <a:cs typeface="ＭＳ Ｐゴシック" charset="0"/>
              </a:rPr>
              <a:t>Heavy</a:t>
            </a:r>
          </a:p>
          <a:p>
            <a:pPr marL="914400" lvl="1" indent="-457200">
              <a:spcBef>
                <a:spcPct val="20000"/>
              </a:spcBef>
              <a:buFont typeface="Lucida Grande"/>
              <a:buChar char="-"/>
              <a:defRPr/>
            </a:pPr>
            <a:r>
              <a:rPr lang="en-US" sz="2800" dirty="0">
                <a:latin typeface="Calibri" charset="0"/>
                <a:cs typeface="ＭＳ Ｐゴシック" charset="0"/>
              </a:rPr>
              <a:t>Thin</a:t>
            </a:r>
          </a:p>
          <a:p>
            <a:pPr>
              <a:spcBef>
                <a:spcPct val="20000"/>
              </a:spcBef>
              <a:buFont typeface="Arial" charset="0"/>
              <a:buChar char="•"/>
              <a:defRPr/>
            </a:pPr>
            <a:r>
              <a:rPr lang="en-US" sz="3200" dirty="0">
                <a:latin typeface="Calibri" charset="0"/>
              </a:rPr>
              <a:t>Randomized to one of two conditions:</a:t>
            </a:r>
          </a:p>
          <a:p>
            <a:pPr lvl="1">
              <a:spcBef>
                <a:spcPct val="20000"/>
              </a:spcBef>
              <a:buFont typeface="Arial" charset="0"/>
              <a:buChar char="–"/>
              <a:defRPr/>
            </a:pPr>
            <a:r>
              <a:rPr lang="en-US" sz="2800" dirty="0">
                <a:latin typeface="Calibri" charset="0"/>
                <a:cs typeface="ＭＳ Ｐゴシック" charset="0"/>
              </a:rPr>
              <a:t>Weight stigma</a:t>
            </a:r>
          </a:p>
          <a:p>
            <a:pPr lvl="1">
              <a:spcBef>
                <a:spcPct val="20000"/>
              </a:spcBef>
              <a:buFont typeface="Arial" charset="0"/>
              <a:buChar char="–"/>
              <a:defRPr/>
            </a:pPr>
            <a:r>
              <a:rPr lang="en-US" sz="2800" dirty="0">
                <a:latin typeface="Calibri" charset="0"/>
                <a:cs typeface="ＭＳ Ｐゴシック" charset="0"/>
              </a:rPr>
              <a:t>Control </a:t>
            </a:r>
          </a:p>
        </p:txBody>
      </p:sp>
      <p:sp>
        <p:nvSpPr>
          <p:cNvPr id="43016" name="TextBox 9">
            <a:extLst>
              <a:ext uri="{FF2B5EF4-FFF2-40B4-BE49-F238E27FC236}">
                <a16:creationId xmlns:a16="http://schemas.microsoft.com/office/drawing/2014/main" id="{6ED52138-5DCC-CE4F-BBEE-4D24A4B7C6FD}"/>
              </a:ext>
            </a:extLst>
          </p:cNvPr>
          <p:cNvSpPr txBox="1">
            <a:spLocks noChangeArrowheads="1"/>
          </p:cNvSpPr>
          <p:nvPr/>
        </p:nvSpPr>
        <p:spPr bwMode="auto">
          <a:xfrm>
            <a:off x="3052763" y="6488113"/>
            <a:ext cx="616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(Himmelstein, Incollingo Belsky, Tomiyama, 2014, </a:t>
            </a:r>
            <a:r>
              <a:rPr lang="en-US" altLang="en-US" sz="1800" i="1">
                <a:latin typeface="Helvetica" pitchFamily="2" charset="0"/>
              </a:rPr>
              <a:t>Obesity</a:t>
            </a:r>
            <a:r>
              <a:rPr lang="en-US" altLang="en-US" sz="1800">
                <a:latin typeface="Helvetica" pitchFamily="2" charset="0"/>
              </a:rPr>
              <a:t>)</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6">
            <a:extLst>
              <a:ext uri="{FF2B5EF4-FFF2-40B4-BE49-F238E27FC236}">
                <a16:creationId xmlns:a16="http://schemas.microsoft.com/office/drawing/2014/main" id="{D502FD17-DC25-994F-B0BB-1863B848E696}"/>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44034" name="Rectangle 1">
            <a:extLst>
              <a:ext uri="{FF2B5EF4-FFF2-40B4-BE49-F238E27FC236}">
                <a16:creationId xmlns:a16="http://schemas.microsoft.com/office/drawing/2014/main" id="{062E6373-7868-C74A-8E79-5253FAA7EB6D}"/>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44035" name="Rectangle 36">
            <a:extLst>
              <a:ext uri="{FF2B5EF4-FFF2-40B4-BE49-F238E27FC236}">
                <a16:creationId xmlns:a16="http://schemas.microsoft.com/office/drawing/2014/main" id="{620B3DD4-7765-7742-AC9F-0EF1868F898B}"/>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44036" name="Rectangle 5">
            <a:extLst>
              <a:ext uri="{FF2B5EF4-FFF2-40B4-BE49-F238E27FC236}">
                <a16:creationId xmlns:a16="http://schemas.microsoft.com/office/drawing/2014/main" id="{681C1E79-DFCD-C343-BEF2-E364110CE0AF}"/>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44037" name="Rectangle 6">
            <a:extLst>
              <a:ext uri="{FF2B5EF4-FFF2-40B4-BE49-F238E27FC236}">
                <a16:creationId xmlns:a16="http://schemas.microsoft.com/office/drawing/2014/main" id="{070627DD-0421-B247-9424-E8E2AE2E026A}"/>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“Shopping room”</a:t>
            </a:r>
          </a:p>
          <a:p>
            <a:pPr eaLnBrk="1" hangingPunct="1">
              <a:spcBef>
                <a:spcPct val="0"/>
              </a:spcBef>
              <a:buFontTx/>
              <a:buNone/>
            </a:pPr>
            <a:endParaRPr lang="en-US" altLang="en-US" b="1">
              <a:solidFill>
                <a:srgbClr val="FFFFFF"/>
              </a:solidFill>
              <a:latin typeface="Arial" panose="020B0604020202020204" pitchFamily="34" charset="0"/>
              <a:sym typeface="Arial" panose="020B0604020202020204" pitchFamily="34" charset="0"/>
            </a:endParaRPr>
          </a:p>
        </p:txBody>
      </p:sp>
      <p:pic>
        <p:nvPicPr>
          <p:cNvPr id="44038" name="Picture 1">
            <a:extLst>
              <a:ext uri="{FF2B5EF4-FFF2-40B4-BE49-F238E27FC236}">
                <a16:creationId xmlns:a16="http://schemas.microsoft.com/office/drawing/2014/main" id="{2FD5FC48-400B-CA45-BB7E-94743F00E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639888"/>
            <a:ext cx="3976687"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descr="982cheeseburger">
            <a:extLst>
              <a:ext uri="{FF2B5EF4-FFF2-40B4-BE49-F238E27FC236}">
                <a16:creationId xmlns:a16="http://schemas.microsoft.com/office/drawing/2014/main" id="{7E59AF95-E541-EA40-87F6-4A96242B9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29D2C3-4D68-5A40-BE30-007D9A6C741B}"/>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I have no conflicts of interest or disclosures to report.</a:t>
            </a:r>
          </a:p>
          <a:p>
            <a:pPr marL="0" indent="0">
              <a:buNone/>
            </a:pPr>
            <a:endParaRPr lang="en-US" dirty="0"/>
          </a:p>
        </p:txBody>
      </p:sp>
    </p:spTree>
    <p:extLst>
      <p:ext uri="{BB962C8B-B14F-4D97-AF65-F5344CB8AC3E}">
        <p14:creationId xmlns:p14="http://schemas.microsoft.com/office/powerpoint/2010/main" val="2767970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6">
            <a:extLst>
              <a:ext uri="{FF2B5EF4-FFF2-40B4-BE49-F238E27FC236}">
                <a16:creationId xmlns:a16="http://schemas.microsoft.com/office/drawing/2014/main" id="{D167992F-5686-F84A-B345-01A85AB9C6A6}"/>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46082" name="Rectangle 1">
            <a:extLst>
              <a:ext uri="{FF2B5EF4-FFF2-40B4-BE49-F238E27FC236}">
                <a16:creationId xmlns:a16="http://schemas.microsoft.com/office/drawing/2014/main" id="{7AD35C62-EFA9-1546-B0B6-547E8B766BBE}"/>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46083" name="Rectangle 36">
            <a:extLst>
              <a:ext uri="{FF2B5EF4-FFF2-40B4-BE49-F238E27FC236}">
                <a16:creationId xmlns:a16="http://schemas.microsoft.com/office/drawing/2014/main" id="{21614E10-E7FD-2342-89DC-E4A52C618FFC}"/>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46084" name="Rectangle 5">
            <a:extLst>
              <a:ext uri="{FF2B5EF4-FFF2-40B4-BE49-F238E27FC236}">
                <a16:creationId xmlns:a16="http://schemas.microsoft.com/office/drawing/2014/main" id="{BD5665D1-1C6B-6E4B-9E29-F1D57FC13F6B}"/>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46085" name="Rectangle 6">
            <a:extLst>
              <a:ext uri="{FF2B5EF4-FFF2-40B4-BE49-F238E27FC236}">
                <a16:creationId xmlns:a16="http://schemas.microsoft.com/office/drawing/2014/main" id="{78CEC3F4-9364-4D4B-B5DE-E4908CD86CA3}"/>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“Psychology of Shopping”</a:t>
            </a:r>
          </a:p>
        </p:txBody>
      </p:sp>
      <p:pic>
        <p:nvPicPr>
          <p:cNvPr id="46086" name="Picture 5" descr="982cheeseburger">
            <a:extLst>
              <a:ext uri="{FF2B5EF4-FFF2-40B4-BE49-F238E27FC236}">
                <a16:creationId xmlns:a16="http://schemas.microsoft.com/office/drawing/2014/main" id="{C31B0045-FDAC-5A42-864C-3400240DA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Content Placeholder 2">
            <a:extLst>
              <a:ext uri="{FF2B5EF4-FFF2-40B4-BE49-F238E27FC236}">
                <a16:creationId xmlns:a16="http://schemas.microsoft.com/office/drawing/2014/main" id="{B01A6C52-07D7-4F42-AD79-7D5856294EFC}"/>
              </a:ext>
            </a:extLst>
          </p:cNvPr>
          <p:cNvSpPr txBox="1">
            <a:spLocks/>
          </p:cNvSpPr>
          <p:nvPr/>
        </p:nvSpPr>
        <p:spPr bwMode="auto">
          <a:xfrm>
            <a:off x="457200" y="1600200"/>
            <a:ext cx="8686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r>
              <a:rPr lang="en-US" altLang="en-US"/>
              <a:t>Weighed</a:t>
            </a:r>
          </a:p>
          <a:p>
            <a:r>
              <a:rPr lang="en-US" altLang="en-US"/>
              <a:t>Sit in waiting room with a very thin confederate</a:t>
            </a:r>
          </a:p>
          <a:p>
            <a:r>
              <a:rPr lang="en-US" altLang="en-US"/>
              <a:t>…who is accepted into the shopping activity</a:t>
            </a:r>
          </a:p>
          <a:p>
            <a:endParaRPr lang="en-US" altLang="en-US" sz="2800"/>
          </a:p>
        </p:txBody>
      </p:sp>
      <p:sp>
        <p:nvSpPr>
          <p:cNvPr id="46088" name="TextBox 11">
            <a:extLst>
              <a:ext uri="{FF2B5EF4-FFF2-40B4-BE49-F238E27FC236}">
                <a16:creationId xmlns:a16="http://schemas.microsoft.com/office/drawing/2014/main" id="{672D5390-44EB-984F-9A32-3C49E831E1D3}"/>
              </a:ext>
            </a:extLst>
          </p:cNvPr>
          <p:cNvSpPr txBox="1">
            <a:spLocks noChangeArrowheads="1"/>
          </p:cNvSpPr>
          <p:nvPr/>
        </p:nvSpPr>
        <p:spPr bwMode="auto">
          <a:xfrm>
            <a:off x="3052763" y="6400800"/>
            <a:ext cx="616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(Himmelstein, Incollingo Belsky, Tomiyama, 2014, </a:t>
            </a:r>
            <a:r>
              <a:rPr lang="en-US" altLang="en-US" sz="1800" i="1">
                <a:latin typeface="Helvetica" pitchFamily="2" charset="0"/>
              </a:rPr>
              <a:t>Obesity</a:t>
            </a:r>
            <a:r>
              <a:rPr lang="en-US" altLang="en-US" sz="1800">
                <a:latin typeface="Helvetica" pitchFamily="2" charset="0"/>
              </a:rPr>
              <a: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6">
            <a:extLst>
              <a:ext uri="{FF2B5EF4-FFF2-40B4-BE49-F238E27FC236}">
                <a16:creationId xmlns:a16="http://schemas.microsoft.com/office/drawing/2014/main" id="{B8A59152-A23A-8A4A-841C-2C99D918AA25}"/>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83970" name="Rectangle 37">
            <a:extLst>
              <a:ext uri="{FF2B5EF4-FFF2-40B4-BE49-F238E27FC236}">
                <a16:creationId xmlns:a16="http://schemas.microsoft.com/office/drawing/2014/main" id="{0C73DEDA-41F1-1B42-A9F0-48D318E76BBA}"/>
              </a:ext>
            </a:extLst>
          </p:cNvPr>
          <p:cNvSpPr>
            <a:spLocks noGrp="1"/>
          </p:cNvSpPr>
          <p:nvPr>
            <p:ph idx="1"/>
          </p:nvPr>
        </p:nvSpPr>
        <p:spPr>
          <a:xfrm>
            <a:off x="3962400" y="1828800"/>
            <a:ext cx="4800600" cy="4953000"/>
          </a:xfrm>
        </p:spPr>
        <p:txBody>
          <a:bodyPr rIns="132080"/>
          <a:lstStyle/>
          <a:p>
            <a:pPr marL="457200" lvl="1" indent="0">
              <a:buFont typeface="Arial" panose="020B0604020202020204" pitchFamily="34" charset="0"/>
              <a:buNone/>
            </a:pPr>
            <a:r>
              <a:rPr lang="en-US" altLang="en-US" i="1">
                <a:latin typeface="Helvetica" pitchFamily="2" charset="0"/>
                <a:ea typeface="ＭＳ Ｐゴシック" panose="020B0600070205080204" pitchFamily="34" charset="-128"/>
              </a:rPr>
              <a:t>“</a:t>
            </a:r>
            <a:r>
              <a:rPr lang="en-US" altLang="ja-JP" i="1">
                <a:latin typeface="Helvetica" pitchFamily="2" charset="0"/>
                <a:ea typeface="ＭＳ Ｐゴシック" panose="020B0600070205080204" pitchFamily="34" charset="-128"/>
              </a:rPr>
              <a:t>Unfortunately your shape and size just aren</a:t>
            </a:r>
            <a:r>
              <a:rPr lang="en-US" altLang="en-US" i="1">
                <a:latin typeface="Helvetica" pitchFamily="2" charset="0"/>
                <a:ea typeface="ＭＳ Ｐゴシック" panose="020B0600070205080204" pitchFamily="34" charset="-128"/>
              </a:rPr>
              <a:t>’</a:t>
            </a:r>
            <a:r>
              <a:rPr lang="en-US" altLang="ja-JP" i="1">
                <a:latin typeface="Helvetica" pitchFamily="2" charset="0"/>
                <a:ea typeface="ＭＳ Ｐゴシック" panose="020B0600070205080204" pitchFamily="34" charset="-128"/>
              </a:rPr>
              <a:t>t ideal for this style of clothing and we really do want everyone to have fun and feel good. Plus, we want to return the clothing to the designer in good condition.</a:t>
            </a:r>
            <a:r>
              <a:rPr lang="en-US" altLang="en-US" i="1">
                <a:latin typeface="Helvetica" pitchFamily="2" charset="0"/>
                <a:ea typeface="ＭＳ Ｐゴシック" panose="020B0600070205080204" pitchFamily="34" charset="-128"/>
              </a:rPr>
              <a:t>”</a:t>
            </a:r>
          </a:p>
        </p:txBody>
      </p:sp>
      <p:sp>
        <p:nvSpPr>
          <p:cNvPr id="47107" name="Rectangle 1">
            <a:extLst>
              <a:ext uri="{FF2B5EF4-FFF2-40B4-BE49-F238E27FC236}">
                <a16:creationId xmlns:a16="http://schemas.microsoft.com/office/drawing/2014/main" id="{43358071-5FED-EA4E-BE19-A2F5267C9EF0}"/>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47108" name="Rectangle 36">
            <a:extLst>
              <a:ext uri="{FF2B5EF4-FFF2-40B4-BE49-F238E27FC236}">
                <a16:creationId xmlns:a16="http://schemas.microsoft.com/office/drawing/2014/main" id="{F16B3D90-4218-FC43-845E-F6025BD9196D}"/>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47109" name="Rectangle 5">
            <a:extLst>
              <a:ext uri="{FF2B5EF4-FFF2-40B4-BE49-F238E27FC236}">
                <a16:creationId xmlns:a16="http://schemas.microsoft.com/office/drawing/2014/main" id="{64A8A977-17E3-4A47-89A9-7B82BDB32B33}"/>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47110" name="Rectangle 6">
            <a:extLst>
              <a:ext uri="{FF2B5EF4-FFF2-40B4-BE49-F238E27FC236}">
                <a16:creationId xmlns:a16="http://schemas.microsoft.com/office/drawing/2014/main" id="{EBA2DCB2-1352-CE4A-83F0-1BAB6A079ACA}"/>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Manipulation</a:t>
            </a:r>
          </a:p>
        </p:txBody>
      </p:sp>
      <p:pic>
        <p:nvPicPr>
          <p:cNvPr id="47111" name="Picture 1">
            <a:extLst>
              <a:ext uri="{FF2B5EF4-FFF2-40B4-BE49-F238E27FC236}">
                <a16:creationId xmlns:a16="http://schemas.microsoft.com/office/drawing/2014/main" id="{447891FE-8D7B-E54B-A3CC-5F0CB20CF5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639888"/>
            <a:ext cx="3976687"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5" descr="982cheeseburger">
            <a:extLst>
              <a:ext uri="{FF2B5EF4-FFF2-40B4-BE49-F238E27FC236}">
                <a16:creationId xmlns:a16="http://schemas.microsoft.com/office/drawing/2014/main" id="{73A1D5F5-368C-E34A-9AC1-CA97D8D50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6">
            <a:extLst>
              <a:ext uri="{FF2B5EF4-FFF2-40B4-BE49-F238E27FC236}">
                <a16:creationId xmlns:a16="http://schemas.microsoft.com/office/drawing/2014/main" id="{FD50D567-52A3-0042-BB85-E1D8C93684D1}"/>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49154" name="Rectangle 1">
            <a:extLst>
              <a:ext uri="{FF2B5EF4-FFF2-40B4-BE49-F238E27FC236}">
                <a16:creationId xmlns:a16="http://schemas.microsoft.com/office/drawing/2014/main" id="{5FEF2A12-B72A-9142-BC2F-20D5EC62C821}"/>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49155" name="Rectangle 36">
            <a:extLst>
              <a:ext uri="{FF2B5EF4-FFF2-40B4-BE49-F238E27FC236}">
                <a16:creationId xmlns:a16="http://schemas.microsoft.com/office/drawing/2014/main" id="{3B0A6809-E316-CE49-9DA2-F533925A9882}"/>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49156" name="Rectangle 5">
            <a:extLst>
              <a:ext uri="{FF2B5EF4-FFF2-40B4-BE49-F238E27FC236}">
                <a16:creationId xmlns:a16="http://schemas.microsoft.com/office/drawing/2014/main" id="{A1331151-5C3E-FF45-8089-6231F1CEAE02}"/>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49157" name="Rectangle 6">
            <a:extLst>
              <a:ext uri="{FF2B5EF4-FFF2-40B4-BE49-F238E27FC236}">
                <a16:creationId xmlns:a16="http://schemas.microsoft.com/office/drawing/2014/main" id="{E5EDA37C-0392-964B-A068-DAA8542A056F}"/>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Procedures cont’d</a:t>
            </a:r>
          </a:p>
        </p:txBody>
      </p:sp>
      <p:pic>
        <p:nvPicPr>
          <p:cNvPr id="49158" name="Picture 5" descr="982cheeseburger">
            <a:extLst>
              <a:ext uri="{FF2B5EF4-FFF2-40B4-BE49-F238E27FC236}">
                <a16:creationId xmlns:a16="http://schemas.microsoft.com/office/drawing/2014/main" id="{8DC33D46-A621-DB4A-BE12-71BB7C3A4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Content Placeholder 2">
            <a:extLst>
              <a:ext uri="{FF2B5EF4-FFF2-40B4-BE49-F238E27FC236}">
                <a16:creationId xmlns:a16="http://schemas.microsoft.com/office/drawing/2014/main" id="{EDD9307B-679E-5144-A22D-236FC95A48BA}"/>
              </a:ext>
            </a:extLst>
          </p:cNvPr>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r>
              <a:rPr lang="en-US" altLang="en-US">
                <a:latin typeface="Helvetica" pitchFamily="2" charset="0"/>
              </a:rPr>
              <a:t>Control Condition: Participants are excluded from the group shopping activity because “the study is full.”</a:t>
            </a:r>
          </a:p>
        </p:txBody>
      </p:sp>
      <p:sp>
        <p:nvSpPr>
          <p:cNvPr id="49160" name="TextBox 10">
            <a:extLst>
              <a:ext uri="{FF2B5EF4-FFF2-40B4-BE49-F238E27FC236}">
                <a16:creationId xmlns:a16="http://schemas.microsoft.com/office/drawing/2014/main" id="{0B9B4834-243C-D84E-B2C3-5EFEDF120899}"/>
              </a:ext>
            </a:extLst>
          </p:cNvPr>
          <p:cNvSpPr txBox="1">
            <a:spLocks noChangeArrowheads="1"/>
          </p:cNvSpPr>
          <p:nvPr/>
        </p:nvSpPr>
        <p:spPr bwMode="auto">
          <a:xfrm>
            <a:off x="3052763" y="6400800"/>
            <a:ext cx="616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(Himmelstein, Incollingo Belsky, Tomiyama, 2014, </a:t>
            </a:r>
            <a:r>
              <a:rPr lang="en-US" altLang="en-US" sz="1800" i="1">
                <a:latin typeface="Helvetica" pitchFamily="2" charset="0"/>
              </a:rPr>
              <a:t>Obesity</a:t>
            </a:r>
            <a:r>
              <a:rPr lang="en-US" altLang="en-US" sz="1800">
                <a:latin typeface="Helvetica" pitchFamily="2" charset="0"/>
              </a:rPr>
              <a: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6">
            <a:extLst>
              <a:ext uri="{FF2B5EF4-FFF2-40B4-BE49-F238E27FC236}">
                <a16:creationId xmlns:a16="http://schemas.microsoft.com/office/drawing/2014/main" id="{AC88BB34-0C51-0242-9ADD-9A16ED80D895}"/>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50178" name="Rectangle 37">
            <a:extLst>
              <a:ext uri="{FF2B5EF4-FFF2-40B4-BE49-F238E27FC236}">
                <a16:creationId xmlns:a16="http://schemas.microsoft.com/office/drawing/2014/main" id="{2160F2B5-35C9-674D-9DAF-D212F8DA26E2}"/>
              </a:ext>
            </a:extLst>
          </p:cNvPr>
          <p:cNvSpPr>
            <a:spLocks noGrp="1"/>
          </p:cNvSpPr>
          <p:nvPr>
            <p:ph idx="1"/>
          </p:nvPr>
        </p:nvSpPr>
        <p:spPr>
          <a:xfrm>
            <a:off x="381000" y="1752600"/>
            <a:ext cx="8458200" cy="4953000"/>
          </a:xfrm>
        </p:spPr>
        <p:txBody>
          <a:bodyPr rIns="132080"/>
          <a:lstStyle/>
          <a:p>
            <a:r>
              <a:rPr lang="en-US" altLang="en-US">
                <a:latin typeface="Helvetica" pitchFamily="2" charset="0"/>
                <a:ea typeface="ＭＳ Ｐゴシック" panose="020B0600070205080204" pitchFamily="34" charset="-128"/>
              </a:rPr>
              <a:t>Salivary Cortisol: Collected pre-manipulation and 30 minutes after stigmatization</a:t>
            </a:r>
          </a:p>
        </p:txBody>
      </p:sp>
      <p:sp>
        <p:nvSpPr>
          <p:cNvPr id="50179" name="Rectangle 1">
            <a:extLst>
              <a:ext uri="{FF2B5EF4-FFF2-40B4-BE49-F238E27FC236}">
                <a16:creationId xmlns:a16="http://schemas.microsoft.com/office/drawing/2014/main" id="{DB4489AB-AAB6-E544-AAD6-C1079DE27640}"/>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50180" name="Rectangle 36">
            <a:extLst>
              <a:ext uri="{FF2B5EF4-FFF2-40B4-BE49-F238E27FC236}">
                <a16:creationId xmlns:a16="http://schemas.microsoft.com/office/drawing/2014/main" id="{00F0FABC-2BCB-1742-B815-0D4DD416D692}"/>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50181" name="Rectangle 5">
            <a:extLst>
              <a:ext uri="{FF2B5EF4-FFF2-40B4-BE49-F238E27FC236}">
                <a16:creationId xmlns:a16="http://schemas.microsoft.com/office/drawing/2014/main" id="{ECE08779-CC2F-5A44-B6DD-00FB598EFD43}"/>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50182" name="Rectangle 6">
            <a:extLst>
              <a:ext uri="{FF2B5EF4-FFF2-40B4-BE49-F238E27FC236}">
                <a16:creationId xmlns:a16="http://schemas.microsoft.com/office/drawing/2014/main" id="{606DEE09-67D5-0C4A-90F3-AB49DFD23389}"/>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Outcomes</a:t>
            </a:r>
          </a:p>
        </p:txBody>
      </p:sp>
      <p:pic>
        <p:nvPicPr>
          <p:cNvPr id="50183" name="Picture 5" descr="982cheeseburger">
            <a:extLst>
              <a:ext uri="{FF2B5EF4-FFF2-40B4-BE49-F238E27FC236}">
                <a16:creationId xmlns:a16="http://schemas.microsoft.com/office/drawing/2014/main" id="{91555DEC-218D-D443-AD02-FE963E15F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9">
            <a:extLst>
              <a:ext uri="{FF2B5EF4-FFF2-40B4-BE49-F238E27FC236}">
                <a16:creationId xmlns:a16="http://schemas.microsoft.com/office/drawing/2014/main" id="{A016D4EE-CDD4-7745-951D-1E1755C3D93E}"/>
              </a:ext>
            </a:extLst>
          </p:cNvPr>
          <p:cNvSpPr txBox="1">
            <a:spLocks noChangeArrowheads="1"/>
          </p:cNvSpPr>
          <p:nvPr/>
        </p:nvSpPr>
        <p:spPr bwMode="auto">
          <a:xfrm>
            <a:off x="3052763" y="6400800"/>
            <a:ext cx="616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(Himmelstein, Incollingo Belsky, Tomiyama, 2014, </a:t>
            </a:r>
            <a:r>
              <a:rPr lang="en-US" altLang="en-US" sz="1800" i="1">
                <a:latin typeface="Helvetica" pitchFamily="2" charset="0"/>
              </a:rPr>
              <a:t>Obesity</a:t>
            </a:r>
            <a:r>
              <a:rPr lang="en-US" altLang="en-US" sz="1800">
                <a:latin typeface="Helvetica" pitchFamily="2" charset="0"/>
              </a:rPr>
              <a: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6">
            <a:extLst>
              <a:ext uri="{FF2B5EF4-FFF2-40B4-BE49-F238E27FC236}">
                <a16:creationId xmlns:a16="http://schemas.microsoft.com/office/drawing/2014/main" id="{6E6E4A9C-2BBB-1443-A0F5-4A27DFF0157B}"/>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52226" name="Rectangle 1">
            <a:extLst>
              <a:ext uri="{FF2B5EF4-FFF2-40B4-BE49-F238E27FC236}">
                <a16:creationId xmlns:a16="http://schemas.microsoft.com/office/drawing/2014/main" id="{403B96B5-A99B-2846-8805-04F6EA1B7912}"/>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52227" name="Rectangle 36">
            <a:extLst>
              <a:ext uri="{FF2B5EF4-FFF2-40B4-BE49-F238E27FC236}">
                <a16:creationId xmlns:a16="http://schemas.microsoft.com/office/drawing/2014/main" id="{AC744CFA-86FB-2248-BF8E-0ECAFB478D94}"/>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52228" name="Rectangle 5">
            <a:extLst>
              <a:ext uri="{FF2B5EF4-FFF2-40B4-BE49-F238E27FC236}">
                <a16:creationId xmlns:a16="http://schemas.microsoft.com/office/drawing/2014/main" id="{D93FD428-0493-744A-896C-9453E98A0669}"/>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52229" name="Rectangle 6">
            <a:extLst>
              <a:ext uri="{FF2B5EF4-FFF2-40B4-BE49-F238E27FC236}">
                <a16:creationId xmlns:a16="http://schemas.microsoft.com/office/drawing/2014/main" id="{C61AF855-32B1-0442-B5AF-6E66CE615B14}"/>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Results</a:t>
            </a:r>
          </a:p>
        </p:txBody>
      </p:sp>
      <p:pic>
        <p:nvPicPr>
          <p:cNvPr id="52230" name="Picture 5" descr="982cheeseburger">
            <a:extLst>
              <a:ext uri="{FF2B5EF4-FFF2-40B4-BE49-F238E27FC236}">
                <a16:creationId xmlns:a16="http://schemas.microsoft.com/office/drawing/2014/main" id="{B59B184E-76A4-7B42-B8A3-D5D2043AB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Rectangle 1">
            <a:extLst>
              <a:ext uri="{FF2B5EF4-FFF2-40B4-BE49-F238E27FC236}">
                <a16:creationId xmlns:a16="http://schemas.microsoft.com/office/drawing/2014/main" id="{B42587D7-99A8-7E44-B77B-3EBBBCF2845D}"/>
              </a:ext>
            </a:extLst>
          </p:cNvPr>
          <p:cNvSpPr>
            <a:spLocks noChangeArrowheads="1"/>
          </p:cNvSpPr>
          <p:nvPr/>
        </p:nvSpPr>
        <p:spPr bwMode="auto">
          <a:xfrm>
            <a:off x="381000" y="1609725"/>
            <a:ext cx="92202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US" altLang="en-US"/>
              <a:t>Hypothesis: Experiencing weight stigma will cause increases in cortisol levels</a:t>
            </a:r>
          </a:p>
          <a:p>
            <a:pPr lvl="1" eaLnBrk="1" hangingPunct="1">
              <a:buFontTx/>
              <a:buNone/>
            </a:pPr>
            <a:r>
              <a:rPr lang="en-US" altLang="en-US" sz="3200"/>
              <a:t>Especially for those who </a:t>
            </a:r>
            <a:r>
              <a:rPr lang="en-US" altLang="en-US" sz="3200" i="1"/>
              <a:t>think</a:t>
            </a:r>
            <a:r>
              <a:rPr lang="en-US" altLang="en-US" sz="3200"/>
              <a:t> they’re heavy</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6">
            <a:extLst>
              <a:ext uri="{FF2B5EF4-FFF2-40B4-BE49-F238E27FC236}">
                <a16:creationId xmlns:a16="http://schemas.microsoft.com/office/drawing/2014/main" id="{FFAC14CA-067C-8A4D-91DD-7904075E4AE1}"/>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54274" name="Rectangle 1">
            <a:extLst>
              <a:ext uri="{FF2B5EF4-FFF2-40B4-BE49-F238E27FC236}">
                <a16:creationId xmlns:a16="http://schemas.microsoft.com/office/drawing/2014/main" id="{CD9469BE-EA41-4C49-976C-AA25C799F341}"/>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54275" name="Rectangle 36">
            <a:extLst>
              <a:ext uri="{FF2B5EF4-FFF2-40B4-BE49-F238E27FC236}">
                <a16:creationId xmlns:a16="http://schemas.microsoft.com/office/drawing/2014/main" id="{02A35D9D-4A76-A649-9FBD-E728A753A28B}"/>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54276" name="Rectangle 5">
            <a:extLst>
              <a:ext uri="{FF2B5EF4-FFF2-40B4-BE49-F238E27FC236}">
                <a16:creationId xmlns:a16="http://schemas.microsoft.com/office/drawing/2014/main" id="{D3BDCD2E-3002-534F-ACCB-3FA435BDF684}"/>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54277" name="Rectangle 6">
            <a:extLst>
              <a:ext uri="{FF2B5EF4-FFF2-40B4-BE49-F238E27FC236}">
                <a16:creationId xmlns:a16="http://schemas.microsoft.com/office/drawing/2014/main" id="{2F893ED6-C8DC-9F4F-8160-9CC236277F9D}"/>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2: Results</a:t>
            </a:r>
          </a:p>
        </p:txBody>
      </p:sp>
      <p:pic>
        <p:nvPicPr>
          <p:cNvPr id="54278" name="Picture 5" descr="982cheeseburger">
            <a:extLst>
              <a:ext uri="{FF2B5EF4-FFF2-40B4-BE49-F238E27FC236}">
                <a16:creationId xmlns:a16="http://schemas.microsoft.com/office/drawing/2014/main" id="{909404DB-D7AE-AF40-881A-7EA197016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 descr="PoS color figure Heavy.png">
            <a:extLst>
              <a:ext uri="{FF2B5EF4-FFF2-40B4-BE49-F238E27FC236}">
                <a16:creationId xmlns:a16="http://schemas.microsoft.com/office/drawing/2014/main" id="{415E6118-185E-A04A-BBE2-31C349F1CFC9}"/>
              </a:ext>
            </a:extLst>
          </p:cNvPr>
          <p:cNvPicPr>
            <a:picLocks noChangeAspect="1"/>
          </p:cNvPicPr>
          <p:nvPr/>
        </p:nvPicPr>
        <p:blipFill>
          <a:blip r:embed="rId4">
            <a:extLst>
              <a:ext uri="{28A0092B-C50C-407E-A947-70E740481C1C}">
                <a14:useLocalDpi xmlns:a14="http://schemas.microsoft.com/office/drawing/2010/main" val="0"/>
              </a:ext>
            </a:extLst>
          </a:blip>
          <a:srcRect l="1689" t="3584" r="37947" b="1620"/>
          <a:stretch>
            <a:fillRect/>
          </a:stretch>
        </p:blipFill>
        <p:spPr bwMode="auto">
          <a:xfrm>
            <a:off x="673100" y="1553007"/>
            <a:ext cx="4949825"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Box 9">
            <a:extLst>
              <a:ext uri="{FF2B5EF4-FFF2-40B4-BE49-F238E27FC236}">
                <a16:creationId xmlns:a16="http://schemas.microsoft.com/office/drawing/2014/main" id="{AED500D8-A1CE-474B-B0EB-C2D8529DD9FC}"/>
              </a:ext>
            </a:extLst>
          </p:cNvPr>
          <p:cNvSpPr txBox="1">
            <a:spLocks noChangeArrowheads="1"/>
          </p:cNvSpPr>
          <p:nvPr/>
        </p:nvSpPr>
        <p:spPr bwMode="auto">
          <a:xfrm>
            <a:off x="3052763" y="6400800"/>
            <a:ext cx="616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(Himmelstein, Incollingo Belsky, Tomiyama, 2014, </a:t>
            </a:r>
            <a:r>
              <a:rPr lang="en-US" altLang="en-US" sz="1800" i="1">
                <a:latin typeface="Helvetica" pitchFamily="2" charset="0"/>
              </a:rPr>
              <a:t>Obesity</a:t>
            </a:r>
            <a:r>
              <a:rPr lang="en-US" altLang="en-US" sz="1800">
                <a:latin typeface="Helvetica" pitchFamily="2" charset="0"/>
              </a:rPr>
              <a:t>)</a:t>
            </a:r>
          </a:p>
        </p:txBody>
      </p:sp>
      <p:sp>
        <p:nvSpPr>
          <p:cNvPr id="2" name="TextBox 1">
            <a:extLst>
              <a:ext uri="{FF2B5EF4-FFF2-40B4-BE49-F238E27FC236}">
                <a16:creationId xmlns:a16="http://schemas.microsoft.com/office/drawing/2014/main" id="{7CDAD0C5-CD9D-2E4E-9C76-D6198F4DEB6B}"/>
              </a:ext>
            </a:extLst>
          </p:cNvPr>
          <p:cNvSpPr txBox="1"/>
          <p:nvPr/>
        </p:nvSpPr>
        <p:spPr>
          <a:xfrm>
            <a:off x="5322599" y="3611317"/>
            <a:ext cx="350520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For those who saw themselves as heavy: Stigmatized women had higher cortisol</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Questions To Ask For Success | IT Support Georgetown, TX">
            <a:extLst>
              <a:ext uri="{FF2B5EF4-FFF2-40B4-BE49-F238E27FC236}">
                <a16:creationId xmlns:a16="http://schemas.microsoft.com/office/drawing/2014/main" id="{B9BEF87B-5213-E84B-ADE6-DC20ADEFD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825"/>
            <a:ext cx="9144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8B04728-B0F3-6F4E-AF3F-A60FEECFE2A1}"/>
              </a:ext>
            </a:extLst>
          </p:cNvPr>
          <p:cNvGraphicFramePr/>
          <p:nvPr/>
        </p:nvGraphicFramePr>
        <p:xfrm>
          <a:off x="375854" y="460913"/>
          <a:ext cx="8229600" cy="639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Down Arrow 9">
            <a:extLst>
              <a:ext uri="{FF2B5EF4-FFF2-40B4-BE49-F238E27FC236}">
                <a16:creationId xmlns:a16="http://schemas.microsoft.com/office/drawing/2014/main" id="{1CFAD12D-4AF9-1448-846C-96C8CE1C8EDD}"/>
              </a:ext>
            </a:extLst>
          </p:cNvPr>
          <p:cNvSpPr/>
          <p:nvPr/>
        </p:nvSpPr>
        <p:spPr>
          <a:xfrm>
            <a:off x="4191000" y="2133600"/>
            <a:ext cx="838200" cy="4114800"/>
          </a:xfrm>
          <a:prstGeom prst="downArrow">
            <a:avLst/>
          </a:prstGeom>
        </p:spPr>
        <p:style>
          <a:lnRef idx="0">
            <a:schemeClr val="dk1"/>
          </a:lnRef>
          <a:fillRef idx="3">
            <a:schemeClr val="dk1"/>
          </a:fillRef>
          <a:effectRef idx="3">
            <a:schemeClr val="dk1"/>
          </a:effectRef>
          <a:fontRef idx="minor">
            <a:schemeClr val="lt1"/>
          </a:fontRef>
        </p:style>
        <p:txBody>
          <a:bodyPr anchor="ct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defRPr/>
            </a:pPr>
            <a:endParaRPr lang="en-US">
              <a:solidFill>
                <a:srgbClr val="FFFFFF"/>
              </a:solidFill>
              <a:latin typeface="Calibri" charset="0"/>
            </a:endParaRPr>
          </a:p>
        </p:txBody>
      </p:sp>
      <p:sp>
        <p:nvSpPr>
          <p:cNvPr id="56325" name="TextBox 4">
            <a:extLst>
              <a:ext uri="{FF2B5EF4-FFF2-40B4-BE49-F238E27FC236}">
                <a16:creationId xmlns:a16="http://schemas.microsoft.com/office/drawing/2014/main" id="{653EE212-AC64-7049-9B85-3565B7A7AB6D}"/>
              </a:ext>
            </a:extLst>
          </p:cNvPr>
          <p:cNvSpPr txBox="1">
            <a:spLocks noChangeArrowheads="1"/>
          </p:cNvSpPr>
          <p:nvPr/>
        </p:nvSpPr>
        <p:spPr bwMode="auto">
          <a:xfrm>
            <a:off x="6324600" y="1266825"/>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1</a:t>
            </a:r>
            <a:r>
              <a:rPr lang="en-US" altLang="en-US" sz="2000">
                <a:solidFill>
                  <a:srgbClr val="000000"/>
                </a:solidFill>
                <a:latin typeface="Helvetica" pitchFamily="2" charset="0"/>
              </a:rPr>
              <a:t>: Stigma correlated with cortisol</a:t>
            </a:r>
          </a:p>
        </p:txBody>
      </p:sp>
      <p:sp>
        <p:nvSpPr>
          <p:cNvPr id="56326" name="TextBox 6">
            <a:extLst>
              <a:ext uri="{FF2B5EF4-FFF2-40B4-BE49-F238E27FC236}">
                <a16:creationId xmlns:a16="http://schemas.microsoft.com/office/drawing/2014/main" id="{D5AC1CF6-A58C-B746-ACCD-EE561AE080B6}"/>
              </a:ext>
            </a:extLst>
          </p:cNvPr>
          <p:cNvSpPr txBox="1">
            <a:spLocks noChangeArrowheads="1"/>
          </p:cNvSpPr>
          <p:nvPr/>
        </p:nvSpPr>
        <p:spPr bwMode="auto">
          <a:xfrm>
            <a:off x="3124200" y="2286000"/>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2</a:t>
            </a:r>
            <a:r>
              <a:rPr lang="en-US" altLang="en-US" sz="2000">
                <a:solidFill>
                  <a:srgbClr val="000000"/>
                </a:solidFill>
                <a:latin typeface="Helvetica" pitchFamily="2" charset="0"/>
              </a:rPr>
              <a:t>: Stigma causes cortisol secretion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6">
            <a:extLst>
              <a:ext uri="{FF2B5EF4-FFF2-40B4-BE49-F238E27FC236}">
                <a16:creationId xmlns:a16="http://schemas.microsoft.com/office/drawing/2014/main" id="{70B1D2C8-FB76-D844-A5D7-2ABC9E44B26F}"/>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2</a:t>
            </a:r>
          </a:p>
        </p:txBody>
      </p:sp>
      <p:sp>
        <p:nvSpPr>
          <p:cNvPr id="58370" name="Rectangle 1">
            <a:extLst>
              <a:ext uri="{FF2B5EF4-FFF2-40B4-BE49-F238E27FC236}">
                <a16:creationId xmlns:a16="http://schemas.microsoft.com/office/drawing/2014/main" id="{DEFAC3C3-38E8-CE4F-9470-9139C3B4E1D8}"/>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sym typeface="Times New Roman" panose="02020603050405020304" pitchFamily="18" charset="0"/>
              </a:rPr>
              <a:t>Consumption After a High-Fat Preload</a:t>
            </a:r>
          </a:p>
        </p:txBody>
      </p:sp>
      <p:sp>
        <p:nvSpPr>
          <p:cNvPr id="58371" name="Rectangle 36">
            <a:extLst>
              <a:ext uri="{FF2B5EF4-FFF2-40B4-BE49-F238E27FC236}">
                <a16:creationId xmlns:a16="http://schemas.microsoft.com/office/drawing/2014/main" id="{34D1747F-C035-7D4D-92D7-B378CC3CA8AB}"/>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olidFill>
                  <a:srgbClr val="000000"/>
                </a:solidFill>
                <a:sym typeface="Times New Roman" panose="02020603050405020304" pitchFamily="18" charset="0"/>
              </a:rPr>
              <a:t>Psychology of Eating</a:t>
            </a:r>
          </a:p>
        </p:txBody>
      </p:sp>
      <p:sp>
        <p:nvSpPr>
          <p:cNvPr id="58372" name="Rectangle 5">
            <a:extLst>
              <a:ext uri="{FF2B5EF4-FFF2-40B4-BE49-F238E27FC236}">
                <a16:creationId xmlns:a16="http://schemas.microsoft.com/office/drawing/2014/main" id="{2751C05C-E7DF-A84B-AA0E-CE1AFBDF992F}"/>
              </a:ext>
            </a:extLst>
          </p:cNvPr>
          <p:cNvSpPr>
            <a:spLocks noChangeArrowheads="1"/>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Helvetica" pitchFamily="2" charset="0"/>
            </a:endParaRPr>
          </a:p>
        </p:txBody>
      </p:sp>
      <p:sp>
        <p:nvSpPr>
          <p:cNvPr id="58373" name="Rectangle 6">
            <a:extLst>
              <a:ext uri="{FF2B5EF4-FFF2-40B4-BE49-F238E27FC236}">
                <a16:creationId xmlns:a16="http://schemas.microsoft.com/office/drawing/2014/main" id="{29833320-24A3-5243-90AD-150C7292B6BA}"/>
              </a:ext>
            </a:extLst>
          </p:cNvPr>
          <p:cNvSpPr>
            <a:spLocks noChangeArrowheads="1"/>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Study 3: Weight stigma and eating</a:t>
            </a:r>
          </a:p>
        </p:txBody>
      </p:sp>
      <p:pic>
        <p:nvPicPr>
          <p:cNvPr id="58374" name="Picture 5" descr="982cheeseburger">
            <a:extLst>
              <a:ext uri="{FF2B5EF4-FFF2-40B4-BE49-F238E27FC236}">
                <a16:creationId xmlns:a16="http://schemas.microsoft.com/office/drawing/2014/main" id="{C6798621-9BC1-CA42-81DA-042F88528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
            <a:extLst>
              <a:ext uri="{FF2B5EF4-FFF2-40B4-BE49-F238E27FC236}">
                <a16:creationId xmlns:a16="http://schemas.microsoft.com/office/drawing/2014/main" id="{BA262D7C-CE6C-7A46-9843-5C1A2FAEB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863" y="2362200"/>
            <a:ext cx="234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Box 2">
            <a:extLst>
              <a:ext uri="{FF2B5EF4-FFF2-40B4-BE49-F238E27FC236}">
                <a16:creationId xmlns:a16="http://schemas.microsoft.com/office/drawing/2014/main" id="{9C469E41-E1BA-9A44-B27C-3B5CC54CFFE4}"/>
              </a:ext>
            </a:extLst>
          </p:cNvPr>
          <p:cNvSpPr txBox="1">
            <a:spLocks noChangeArrowheads="1"/>
          </p:cNvSpPr>
          <p:nvPr/>
        </p:nvSpPr>
        <p:spPr bwMode="auto">
          <a:xfrm>
            <a:off x="4572000" y="5405438"/>
            <a:ext cx="4779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Helvetica" pitchFamily="2" charset="0"/>
              </a:rPr>
              <a:t>Angela (again)</a:t>
            </a:r>
          </a:p>
        </p:txBody>
      </p:sp>
      <p:sp>
        <p:nvSpPr>
          <p:cNvPr id="58377" name="TextBox 11">
            <a:extLst>
              <a:ext uri="{FF2B5EF4-FFF2-40B4-BE49-F238E27FC236}">
                <a16:creationId xmlns:a16="http://schemas.microsoft.com/office/drawing/2014/main" id="{B256E1F2-703D-5A4D-9BD8-A3A999B9E876}"/>
              </a:ext>
            </a:extLst>
          </p:cNvPr>
          <p:cNvSpPr txBox="1">
            <a:spLocks noChangeArrowheads="1"/>
          </p:cNvSpPr>
          <p:nvPr/>
        </p:nvSpPr>
        <p:spPr bwMode="auto">
          <a:xfrm>
            <a:off x="2895600" y="2057400"/>
            <a:ext cx="32400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600">
                <a:solidFill>
                  <a:srgbClr val="000000"/>
                </a:solidFill>
                <a:latin typeface="Helvetica" pitchFamily="2" charset="0"/>
              </a:rPr>
              <a:t>Courtney Heldreth</a:t>
            </a:r>
          </a:p>
        </p:txBody>
      </p:sp>
      <p:pic>
        <p:nvPicPr>
          <p:cNvPr id="58378" name="Picture 3">
            <a:extLst>
              <a:ext uri="{FF2B5EF4-FFF2-40B4-BE49-F238E27FC236}">
                <a16:creationId xmlns:a16="http://schemas.microsoft.com/office/drawing/2014/main" id="{2AFE53C7-6E74-474E-AA0F-DEAE8BBDE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57400"/>
            <a:ext cx="25400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6">
            <a:extLst>
              <a:ext uri="{FF2B5EF4-FFF2-40B4-BE49-F238E27FC236}">
                <a16:creationId xmlns:a16="http://schemas.microsoft.com/office/drawing/2014/main" id="{D252AFCD-8BF2-4244-8300-5F627A2FEAE0}"/>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60418" name="Rectangle 1">
            <a:extLst>
              <a:ext uri="{FF2B5EF4-FFF2-40B4-BE49-F238E27FC236}">
                <a16:creationId xmlns:a16="http://schemas.microsoft.com/office/drawing/2014/main" id="{D55AF107-A0D4-8644-9FD7-634177FC1F1F}"/>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sym typeface="Times New Roman" panose="02020603050405020304" pitchFamily="18" charset="0"/>
              </a:rPr>
              <a:t>Consumption After a High-Fat Preload</a:t>
            </a:r>
          </a:p>
        </p:txBody>
      </p:sp>
      <p:sp>
        <p:nvSpPr>
          <p:cNvPr id="60419" name="Rectangle 36">
            <a:extLst>
              <a:ext uri="{FF2B5EF4-FFF2-40B4-BE49-F238E27FC236}">
                <a16:creationId xmlns:a16="http://schemas.microsoft.com/office/drawing/2014/main" id="{90D2A4C9-78C3-184E-BE2D-37E60D038571}"/>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olidFill>
                  <a:srgbClr val="000000"/>
                </a:solidFill>
                <a:sym typeface="Times New Roman" panose="02020603050405020304" pitchFamily="18" charset="0"/>
              </a:rPr>
              <a:t>Psychology of Eating</a:t>
            </a:r>
          </a:p>
        </p:txBody>
      </p:sp>
      <p:sp>
        <p:nvSpPr>
          <p:cNvPr id="60420" name="Rectangle 5">
            <a:extLst>
              <a:ext uri="{FF2B5EF4-FFF2-40B4-BE49-F238E27FC236}">
                <a16:creationId xmlns:a16="http://schemas.microsoft.com/office/drawing/2014/main" id="{4C58FE55-58A2-4540-8C36-8A715F505FD5}"/>
              </a:ext>
            </a:extLst>
          </p:cNvPr>
          <p:cNvSpPr>
            <a:spLocks noChangeArrowheads="1"/>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Helvetica" pitchFamily="2" charset="0"/>
            </a:endParaRPr>
          </a:p>
        </p:txBody>
      </p:sp>
      <p:sp>
        <p:nvSpPr>
          <p:cNvPr id="60421" name="Rectangle 6">
            <a:extLst>
              <a:ext uri="{FF2B5EF4-FFF2-40B4-BE49-F238E27FC236}">
                <a16:creationId xmlns:a16="http://schemas.microsoft.com/office/drawing/2014/main" id="{B347C72F-07C1-F24D-A966-39FF5F24E41D}"/>
              </a:ext>
            </a:extLst>
          </p:cNvPr>
          <p:cNvSpPr>
            <a:spLocks noChangeArrowheads="1"/>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Study 3: Methods</a:t>
            </a:r>
          </a:p>
        </p:txBody>
      </p:sp>
      <p:pic>
        <p:nvPicPr>
          <p:cNvPr id="60422" name="Picture 5" descr="982cheeseburger">
            <a:extLst>
              <a:ext uri="{FF2B5EF4-FFF2-40B4-BE49-F238E27FC236}">
                <a16:creationId xmlns:a16="http://schemas.microsoft.com/office/drawing/2014/main" id="{5BD018E1-4211-E341-BE31-CC1502F4E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10">
            <a:extLst>
              <a:ext uri="{FF2B5EF4-FFF2-40B4-BE49-F238E27FC236}">
                <a16:creationId xmlns:a16="http://schemas.microsoft.com/office/drawing/2014/main" id="{F876F95C-4751-1541-83D7-EFAFE9DE254A}"/>
              </a:ext>
            </a:extLst>
          </p:cNvPr>
          <p:cNvSpPr txBox="1">
            <a:spLocks noChangeArrowheads="1"/>
          </p:cNvSpPr>
          <p:nvPr/>
        </p:nvSpPr>
        <p:spPr bwMode="auto">
          <a:xfrm>
            <a:off x="2667000" y="6400800"/>
            <a:ext cx="637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Helvetica" pitchFamily="2" charset="0"/>
              </a:rPr>
              <a:t>(Heldreth, Incollingo Rodriguez, &amp; Tomiyama, 2018, </a:t>
            </a:r>
            <a:r>
              <a:rPr lang="en-US" altLang="en-US" sz="1800" i="1">
                <a:solidFill>
                  <a:srgbClr val="000000"/>
                </a:solidFill>
                <a:latin typeface="Helvetica" pitchFamily="2" charset="0"/>
              </a:rPr>
              <a:t>Obesity</a:t>
            </a:r>
            <a:r>
              <a:rPr lang="en-US" altLang="en-US" sz="1800">
                <a:solidFill>
                  <a:srgbClr val="000000"/>
                </a:solidFill>
                <a:latin typeface="Helvetica" pitchFamily="2" charset="0"/>
              </a:rPr>
              <a:t>)</a:t>
            </a:r>
          </a:p>
        </p:txBody>
      </p:sp>
      <p:sp>
        <p:nvSpPr>
          <p:cNvPr id="60424" name="Content Placeholder 2">
            <a:extLst>
              <a:ext uri="{FF2B5EF4-FFF2-40B4-BE49-F238E27FC236}">
                <a16:creationId xmlns:a16="http://schemas.microsoft.com/office/drawing/2014/main" id="{01456F70-E921-774E-963A-3919CBA15950}"/>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r>
              <a:rPr lang="en-US" altLang="en-US" dirty="0">
                <a:solidFill>
                  <a:srgbClr val="000000"/>
                </a:solidFill>
              </a:rPr>
              <a:t>Hypothesis: “Putting on” weight stigma will cause increases in eating</a:t>
            </a:r>
          </a:p>
          <a:p>
            <a:r>
              <a:rPr lang="en-US" altLang="en-US" dirty="0">
                <a:solidFill>
                  <a:srgbClr val="000000"/>
                </a:solidFill>
              </a:rPr>
              <a:t>Sample: 109 undergraduates (23.9</a:t>
            </a:r>
            <a:r>
              <a:rPr lang="en-US" altLang="en-US">
                <a:solidFill>
                  <a:srgbClr val="000000"/>
                </a:solidFill>
              </a:rPr>
              <a:t>% men)</a:t>
            </a:r>
            <a:endParaRPr lang="en-US" altLang="en-US" dirty="0">
              <a:solidFill>
                <a:srgbClr val="000000"/>
              </a:solidFill>
            </a:endParaRPr>
          </a:p>
          <a:p>
            <a:r>
              <a:rPr lang="en-US" altLang="en-US" dirty="0">
                <a:solidFill>
                  <a:srgbClr val="000000"/>
                </a:solidFill>
              </a:rPr>
              <a:t>Randomized to one of two conditions:</a:t>
            </a:r>
          </a:p>
          <a:p>
            <a:pPr lvl="1"/>
            <a:r>
              <a:rPr lang="en-US" altLang="en-US" dirty="0">
                <a:solidFill>
                  <a:srgbClr val="000000"/>
                </a:solidFill>
              </a:rPr>
              <a:t>Fat Suit</a:t>
            </a:r>
          </a:p>
          <a:p>
            <a:pPr lvl="1"/>
            <a:r>
              <a:rPr lang="en-US" altLang="en-US" dirty="0">
                <a:solidFill>
                  <a:srgbClr val="000000"/>
                </a:solidFill>
              </a:rPr>
              <a:t>Control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Screen Shot 2013-10-10 at 5.59.31 PMOct 10.png">
            <a:extLst>
              <a:ext uri="{FF2B5EF4-FFF2-40B4-BE49-F238E27FC236}">
                <a16:creationId xmlns:a16="http://schemas.microsoft.com/office/drawing/2014/main" id="{EDD38344-F590-B544-89C0-B65C328855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 y="317500"/>
            <a:ext cx="91186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3" descr="Screen Shot 2013-10-10 at 6.01.22 PMOct 10.png">
            <a:extLst>
              <a:ext uri="{FF2B5EF4-FFF2-40B4-BE49-F238E27FC236}">
                <a16:creationId xmlns:a16="http://schemas.microsoft.com/office/drawing/2014/main" id="{E26DC771-8B73-BE46-B2D7-DC3B3CDA2D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349500"/>
            <a:ext cx="8902700" cy="21463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a:extLst>
              <a:ext uri="{FF2B5EF4-FFF2-40B4-BE49-F238E27FC236}">
                <a16:creationId xmlns:a16="http://schemas.microsoft.com/office/drawing/2014/main" id="{22AECD06-E794-A148-89E0-02B388603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8">
            <a:extLst>
              <a:ext uri="{FF2B5EF4-FFF2-40B4-BE49-F238E27FC236}">
                <a16:creationId xmlns:a16="http://schemas.microsoft.com/office/drawing/2014/main" id="{818352C7-2BCB-DC4E-B53C-30834853A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525"/>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descr="Screen Shot 2015-02-10 at 3.19.25 PMFeb 10.png">
            <a:extLst>
              <a:ext uri="{FF2B5EF4-FFF2-40B4-BE49-F238E27FC236}">
                <a16:creationId xmlns:a16="http://schemas.microsoft.com/office/drawing/2014/main" id="{0E98CBE7-287A-E649-89EB-917463771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825500"/>
            <a:ext cx="75057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32F37278-4175-CB41-B604-BB8CD297DEA0}"/>
              </a:ext>
            </a:extLst>
          </p:cNvPr>
          <p:cNvCxnSpPr/>
          <p:nvPr/>
        </p:nvCxnSpPr>
        <p:spPr>
          <a:xfrm flipV="1">
            <a:off x="7162800" y="4343400"/>
            <a:ext cx="0" cy="228600"/>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4C10548-8EDB-724B-8AEB-DFDE2128F316}"/>
              </a:ext>
            </a:extLst>
          </p:cNvPr>
          <p:cNvCxnSpPr/>
          <p:nvPr/>
        </p:nvCxnSpPr>
        <p:spPr>
          <a:xfrm flipH="1">
            <a:off x="4800600" y="4343400"/>
            <a:ext cx="2362200" cy="0"/>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0483718-133B-D04B-800A-5EB9FD568294}"/>
              </a:ext>
            </a:extLst>
          </p:cNvPr>
          <p:cNvCxnSpPr/>
          <p:nvPr/>
        </p:nvCxnSpPr>
        <p:spPr>
          <a:xfrm flipH="1" flipV="1">
            <a:off x="4038600" y="3657600"/>
            <a:ext cx="685800" cy="685800"/>
          </a:xfrm>
          <a:prstGeom prst="line">
            <a:avLst/>
          </a:pr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8">
            <a:extLst>
              <a:ext uri="{FF2B5EF4-FFF2-40B4-BE49-F238E27FC236}">
                <a16:creationId xmlns:a16="http://schemas.microsoft.com/office/drawing/2014/main" id="{3C6D5ACB-2282-1649-A5BA-BB34A62B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4695825"/>
            <a:ext cx="1727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36">
            <a:extLst>
              <a:ext uri="{FF2B5EF4-FFF2-40B4-BE49-F238E27FC236}">
                <a16:creationId xmlns:a16="http://schemas.microsoft.com/office/drawing/2014/main" id="{7757194D-9EE0-5545-AF58-BF797E5F8214}"/>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64515" name="Rectangle 1">
            <a:extLst>
              <a:ext uri="{FF2B5EF4-FFF2-40B4-BE49-F238E27FC236}">
                <a16:creationId xmlns:a16="http://schemas.microsoft.com/office/drawing/2014/main" id="{BDA54433-8412-4242-86E3-86317F3970C8}"/>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sym typeface="Times New Roman" panose="02020603050405020304" pitchFamily="18" charset="0"/>
              </a:rPr>
              <a:t>Consumption After a High-Fat Preload</a:t>
            </a:r>
          </a:p>
        </p:txBody>
      </p:sp>
      <p:sp>
        <p:nvSpPr>
          <p:cNvPr id="64516" name="Rectangle 36">
            <a:extLst>
              <a:ext uri="{FF2B5EF4-FFF2-40B4-BE49-F238E27FC236}">
                <a16:creationId xmlns:a16="http://schemas.microsoft.com/office/drawing/2014/main" id="{58CB09CC-E4A3-6847-8C7E-82873C4AA419}"/>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olidFill>
                  <a:srgbClr val="000000"/>
                </a:solidFill>
                <a:sym typeface="Times New Roman" panose="02020603050405020304" pitchFamily="18" charset="0"/>
              </a:rPr>
              <a:t>Psychology of Eating</a:t>
            </a:r>
          </a:p>
        </p:txBody>
      </p:sp>
      <p:sp>
        <p:nvSpPr>
          <p:cNvPr id="64517" name="Rectangle 5">
            <a:extLst>
              <a:ext uri="{FF2B5EF4-FFF2-40B4-BE49-F238E27FC236}">
                <a16:creationId xmlns:a16="http://schemas.microsoft.com/office/drawing/2014/main" id="{3A9D2AF1-7F95-AA44-B712-3257F45D3F94}"/>
              </a:ext>
            </a:extLst>
          </p:cNvPr>
          <p:cNvSpPr>
            <a:spLocks noChangeArrowheads="1"/>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Helvetica" pitchFamily="2" charset="0"/>
            </a:endParaRPr>
          </a:p>
        </p:txBody>
      </p:sp>
      <p:sp>
        <p:nvSpPr>
          <p:cNvPr id="64518" name="Rectangle 6">
            <a:extLst>
              <a:ext uri="{FF2B5EF4-FFF2-40B4-BE49-F238E27FC236}">
                <a16:creationId xmlns:a16="http://schemas.microsoft.com/office/drawing/2014/main" id="{3D2236B2-8516-7543-9E1E-86EBFC5B23FA}"/>
              </a:ext>
            </a:extLst>
          </p:cNvPr>
          <p:cNvSpPr>
            <a:spLocks noChangeArrowheads="1"/>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Study 3: Outcome measures</a:t>
            </a:r>
          </a:p>
        </p:txBody>
      </p:sp>
      <p:pic>
        <p:nvPicPr>
          <p:cNvPr id="64519" name="Picture 5" descr="982cheeseburger">
            <a:extLst>
              <a:ext uri="{FF2B5EF4-FFF2-40B4-BE49-F238E27FC236}">
                <a16:creationId xmlns:a16="http://schemas.microsoft.com/office/drawing/2014/main" id="{CC66A24A-46A8-B949-A2C2-8F0A3AD31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Content Placeholder 2">
            <a:extLst>
              <a:ext uri="{FF2B5EF4-FFF2-40B4-BE49-F238E27FC236}">
                <a16:creationId xmlns:a16="http://schemas.microsoft.com/office/drawing/2014/main" id="{1A6AC995-20E8-0C41-8069-3353D4581488}"/>
              </a:ext>
            </a:extLst>
          </p:cNvPr>
          <p:cNvSpPr txBox="1">
            <a:spLocks noChangeArrowheads="1"/>
          </p:cNvSpPr>
          <p:nvPr/>
        </p:nvSpPr>
        <p:spPr bwMode="auto">
          <a:xfrm>
            <a:off x="3111500" y="2344738"/>
            <a:ext cx="5486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r>
              <a:rPr lang="en-US" altLang="en-US">
                <a:solidFill>
                  <a:srgbClr val="000000"/>
                </a:solidFill>
              </a:rPr>
              <a:t>Psychological: Anger, depression, anxiety, rejection, self-esteem, antifat attitudes</a:t>
            </a:r>
          </a:p>
          <a:p>
            <a:r>
              <a:rPr lang="en-US" altLang="en-US">
                <a:solidFill>
                  <a:srgbClr val="000000"/>
                </a:solidFill>
              </a:rPr>
              <a:t>Behavioral: M&amp;Ms, potato chips, Coca-Cola consumption</a:t>
            </a:r>
          </a:p>
        </p:txBody>
      </p:sp>
      <p:sp>
        <p:nvSpPr>
          <p:cNvPr id="64521" name="TextBox 10">
            <a:extLst>
              <a:ext uri="{FF2B5EF4-FFF2-40B4-BE49-F238E27FC236}">
                <a16:creationId xmlns:a16="http://schemas.microsoft.com/office/drawing/2014/main" id="{3D4221A7-6410-8743-8F24-845DBAE42E50}"/>
              </a:ext>
            </a:extLst>
          </p:cNvPr>
          <p:cNvSpPr txBox="1">
            <a:spLocks noChangeArrowheads="1"/>
          </p:cNvSpPr>
          <p:nvPr/>
        </p:nvSpPr>
        <p:spPr bwMode="auto">
          <a:xfrm>
            <a:off x="2667000" y="6400800"/>
            <a:ext cx="637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Helvetica" pitchFamily="2" charset="0"/>
              </a:rPr>
              <a:t>(Heldreth, Incollingo Rodriguez, &amp; Tomiyama, 2018, </a:t>
            </a:r>
            <a:r>
              <a:rPr lang="en-US" altLang="en-US" sz="1800" i="1">
                <a:solidFill>
                  <a:srgbClr val="000000"/>
                </a:solidFill>
                <a:latin typeface="Helvetica" pitchFamily="2" charset="0"/>
              </a:rPr>
              <a:t>Obesity</a:t>
            </a:r>
            <a:r>
              <a:rPr lang="en-US" altLang="en-US" sz="1800">
                <a:solidFill>
                  <a:srgbClr val="000000"/>
                </a:solidFill>
                <a:latin typeface="Helvetica" pitchFamily="2" charset="0"/>
              </a:rPr>
              <a:t>)</a:t>
            </a:r>
          </a:p>
        </p:txBody>
      </p:sp>
      <p:pic>
        <p:nvPicPr>
          <p:cNvPr id="64522" name="Picture 4">
            <a:extLst>
              <a:ext uri="{FF2B5EF4-FFF2-40B4-BE49-F238E27FC236}">
                <a16:creationId xmlns:a16="http://schemas.microsoft.com/office/drawing/2014/main" id="{32F9A696-6197-6543-88D1-0AE89456FB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8" y="3098800"/>
            <a:ext cx="15081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6">
            <a:extLst>
              <a:ext uri="{FF2B5EF4-FFF2-40B4-BE49-F238E27FC236}">
                <a16:creationId xmlns:a16="http://schemas.microsoft.com/office/drawing/2014/main" id="{35331869-C36F-5946-84C3-1B788E0BE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8" y="2011363"/>
            <a:ext cx="1404937"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8">
            <a:extLst>
              <a:ext uri="{FF2B5EF4-FFF2-40B4-BE49-F238E27FC236}">
                <a16:creationId xmlns:a16="http://schemas.microsoft.com/office/drawing/2014/main" id="{45C2BC04-96B0-B54D-B2A4-CAC46205D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4695825"/>
            <a:ext cx="1727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36">
            <a:extLst>
              <a:ext uri="{FF2B5EF4-FFF2-40B4-BE49-F238E27FC236}">
                <a16:creationId xmlns:a16="http://schemas.microsoft.com/office/drawing/2014/main" id="{A7494E69-823E-4C40-9483-7292A23AB587}"/>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66563" name="Rectangle 1">
            <a:extLst>
              <a:ext uri="{FF2B5EF4-FFF2-40B4-BE49-F238E27FC236}">
                <a16:creationId xmlns:a16="http://schemas.microsoft.com/office/drawing/2014/main" id="{87B30BBD-10D6-2040-AC0F-EFF917140640}"/>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sym typeface="Times New Roman" panose="02020603050405020304" pitchFamily="18" charset="0"/>
              </a:rPr>
              <a:t>Consumption After a High-Fat Preload</a:t>
            </a:r>
          </a:p>
        </p:txBody>
      </p:sp>
      <p:sp>
        <p:nvSpPr>
          <p:cNvPr id="66564" name="Rectangle 36">
            <a:extLst>
              <a:ext uri="{FF2B5EF4-FFF2-40B4-BE49-F238E27FC236}">
                <a16:creationId xmlns:a16="http://schemas.microsoft.com/office/drawing/2014/main" id="{87275AFC-B0CB-7045-BF2D-E1F6DF9D8DD3}"/>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olidFill>
                  <a:srgbClr val="000000"/>
                </a:solidFill>
                <a:sym typeface="Times New Roman" panose="02020603050405020304" pitchFamily="18" charset="0"/>
              </a:rPr>
              <a:t>Psychology of Eating</a:t>
            </a:r>
          </a:p>
        </p:txBody>
      </p:sp>
      <p:sp>
        <p:nvSpPr>
          <p:cNvPr id="66565" name="Rectangle 5">
            <a:extLst>
              <a:ext uri="{FF2B5EF4-FFF2-40B4-BE49-F238E27FC236}">
                <a16:creationId xmlns:a16="http://schemas.microsoft.com/office/drawing/2014/main" id="{F702A939-8CC7-9341-A0D3-672BB7C2D820}"/>
              </a:ext>
            </a:extLst>
          </p:cNvPr>
          <p:cNvSpPr>
            <a:spLocks noChangeArrowheads="1"/>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Helvetica" pitchFamily="2" charset="0"/>
            </a:endParaRPr>
          </a:p>
        </p:txBody>
      </p:sp>
      <p:sp>
        <p:nvSpPr>
          <p:cNvPr id="66566" name="Rectangle 6">
            <a:extLst>
              <a:ext uri="{FF2B5EF4-FFF2-40B4-BE49-F238E27FC236}">
                <a16:creationId xmlns:a16="http://schemas.microsoft.com/office/drawing/2014/main" id="{40C028A8-8CE2-1C4C-9686-EFFC890F1C36}"/>
              </a:ext>
            </a:extLst>
          </p:cNvPr>
          <p:cNvSpPr>
            <a:spLocks noChangeArrowheads="1"/>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Study 3: Outcome measures</a:t>
            </a:r>
          </a:p>
        </p:txBody>
      </p:sp>
      <p:pic>
        <p:nvPicPr>
          <p:cNvPr id="66567" name="Picture 5" descr="982cheeseburger">
            <a:extLst>
              <a:ext uri="{FF2B5EF4-FFF2-40B4-BE49-F238E27FC236}">
                <a16:creationId xmlns:a16="http://schemas.microsoft.com/office/drawing/2014/main" id="{A7FA816E-77C0-B84C-BD83-024B1CC1C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Content Placeholder 2">
            <a:extLst>
              <a:ext uri="{FF2B5EF4-FFF2-40B4-BE49-F238E27FC236}">
                <a16:creationId xmlns:a16="http://schemas.microsoft.com/office/drawing/2014/main" id="{DC05B048-9E58-664C-B8D7-58434E2FA47B}"/>
              </a:ext>
            </a:extLst>
          </p:cNvPr>
          <p:cNvSpPr txBox="1">
            <a:spLocks noChangeArrowheads="1"/>
          </p:cNvSpPr>
          <p:nvPr/>
        </p:nvSpPr>
        <p:spPr bwMode="auto">
          <a:xfrm>
            <a:off x="3111500" y="2344738"/>
            <a:ext cx="5486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r>
              <a:rPr lang="en-US" altLang="en-US">
                <a:solidFill>
                  <a:srgbClr val="000000"/>
                </a:solidFill>
              </a:rPr>
              <a:t>Psychological: </a:t>
            </a:r>
            <a:r>
              <a:rPr lang="en-US" altLang="en-US">
                <a:solidFill>
                  <a:srgbClr val="FF0000"/>
                </a:solidFill>
              </a:rPr>
              <a:t>Anger, depression, anxiety, rejection</a:t>
            </a:r>
            <a:r>
              <a:rPr lang="en-US" altLang="en-US">
                <a:solidFill>
                  <a:srgbClr val="000000"/>
                </a:solidFill>
              </a:rPr>
              <a:t>, self-esteem, antifat attitudes</a:t>
            </a:r>
          </a:p>
          <a:p>
            <a:r>
              <a:rPr lang="en-US" altLang="en-US">
                <a:solidFill>
                  <a:srgbClr val="000000"/>
                </a:solidFill>
              </a:rPr>
              <a:t>Behavioral: </a:t>
            </a:r>
            <a:r>
              <a:rPr lang="en-US" altLang="en-US">
                <a:solidFill>
                  <a:srgbClr val="FF0000"/>
                </a:solidFill>
              </a:rPr>
              <a:t>M&amp;Ms, potato chips, Coca-Cola consumption</a:t>
            </a:r>
          </a:p>
        </p:txBody>
      </p:sp>
      <p:sp>
        <p:nvSpPr>
          <p:cNvPr id="66569" name="TextBox 10">
            <a:extLst>
              <a:ext uri="{FF2B5EF4-FFF2-40B4-BE49-F238E27FC236}">
                <a16:creationId xmlns:a16="http://schemas.microsoft.com/office/drawing/2014/main" id="{92F7FBF2-7F71-8845-BD48-8420F440185C}"/>
              </a:ext>
            </a:extLst>
          </p:cNvPr>
          <p:cNvSpPr txBox="1">
            <a:spLocks noChangeArrowheads="1"/>
          </p:cNvSpPr>
          <p:nvPr/>
        </p:nvSpPr>
        <p:spPr bwMode="auto">
          <a:xfrm>
            <a:off x="2667000" y="6400800"/>
            <a:ext cx="637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Helvetica" pitchFamily="2" charset="0"/>
              </a:rPr>
              <a:t>(Heldreth, Incollingo Rodriguez, &amp; Tomiyama, 2018, </a:t>
            </a:r>
            <a:r>
              <a:rPr lang="en-US" altLang="en-US" sz="1800" i="1">
                <a:solidFill>
                  <a:srgbClr val="000000"/>
                </a:solidFill>
                <a:latin typeface="Helvetica" pitchFamily="2" charset="0"/>
              </a:rPr>
              <a:t>Obesity</a:t>
            </a:r>
            <a:r>
              <a:rPr lang="en-US" altLang="en-US" sz="1800">
                <a:solidFill>
                  <a:srgbClr val="000000"/>
                </a:solidFill>
                <a:latin typeface="Helvetica" pitchFamily="2" charset="0"/>
              </a:rPr>
              <a:t>)</a:t>
            </a:r>
          </a:p>
        </p:txBody>
      </p:sp>
      <p:pic>
        <p:nvPicPr>
          <p:cNvPr id="66570" name="Picture 4">
            <a:extLst>
              <a:ext uri="{FF2B5EF4-FFF2-40B4-BE49-F238E27FC236}">
                <a16:creationId xmlns:a16="http://schemas.microsoft.com/office/drawing/2014/main" id="{8621C8DB-10F0-C14B-A308-DF5A1DD9B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8" y="3098800"/>
            <a:ext cx="15081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6">
            <a:extLst>
              <a:ext uri="{FF2B5EF4-FFF2-40B4-BE49-F238E27FC236}">
                <a16:creationId xmlns:a16="http://schemas.microsoft.com/office/drawing/2014/main" id="{C3DC9734-56D5-B641-B1D2-5AD13840D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8" y="2011363"/>
            <a:ext cx="1404937"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rved Left Arrow 8">
            <a:extLst>
              <a:ext uri="{FF2B5EF4-FFF2-40B4-BE49-F238E27FC236}">
                <a16:creationId xmlns:a16="http://schemas.microsoft.com/office/drawing/2014/main" id="{3D990570-31CE-324C-B4AB-2277CDD4C36A}"/>
              </a:ext>
            </a:extLst>
          </p:cNvPr>
          <p:cNvSpPr>
            <a:spLocks noChangeArrowheads="1"/>
          </p:cNvSpPr>
          <p:nvPr/>
        </p:nvSpPr>
        <p:spPr bwMode="auto">
          <a:xfrm>
            <a:off x="3276600" y="1143000"/>
            <a:ext cx="2667000" cy="2895600"/>
          </a:xfrm>
          <a:prstGeom prst="curvedLeftArrow">
            <a:avLst>
              <a:gd name="adj1" fmla="val 24997"/>
              <a:gd name="adj2" fmla="val 49998"/>
              <a:gd name="adj3" fmla="val 25000"/>
            </a:avLst>
          </a:prstGeom>
          <a:gradFill rotWithShape="1">
            <a:gsLst>
              <a:gs pos="0">
                <a:srgbClr val="BCBCBC"/>
              </a:gs>
              <a:gs pos="100000">
                <a:srgbClr val="000000"/>
              </a:gs>
            </a:gsLst>
            <a:lin ang="5400000"/>
          </a:gradFill>
          <a:ln w="9525">
            <a:solidFill>
              <a:srgbClr val="00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defRPr/>
            </a:pPr>
            <a:endParaRPr lang="en-US" altLang="en-US">
              <a:solidFill>
                <a:prstClr val="black"/>
              </a:solidFill>
              <a:latin typeface="Calibri" panose="020F0502020204030204" pitchFamily="34" charset="0"/>
            </a:endParaRPr>
          </a:p>
        </p:txBody>
      </p:sp>
      <p:graphicFrame>
        <p:nvGraphicFramePr>
          <p:cNvPr id="4" name="Diagram 3">
            <a:extLst>
              <a:ext uri="{FF2B5EF4-FFF2-40B4-BE49-F238E27FC236}">
                <a16:creationId xmlns:a16="http://schemas.microsoft.com/office/drawing/2014/main" id="{F8B04728-B0F3-6F4E-AF3F-A60FEECFE2A1}"/>
              </a:ext>
            </a:extLst>
          </p:cNvPr>
          <p:cNvGraphicFramePr/>
          <p:nvPr/>
        </p:nvGraphicFramePr>
        <p:xfrm>
          <a:off x="375854" y="460913"/>
          <a:ext cx="8229600" cy="639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Down Arrow 9">
            <a:extLst>
              <a:ext uri="{FF2B5EF4-FFF2-40B4-BE49-F238E27FC236}">
                <a16:creationId xmlns:a16="http://schemas.microsoft.com/office/drawing/2014/main" id="{1CFAD12D-4AF9-1448-846C-96C8CE1C8EDD}"/>
              </a:ext>
            </a:extLst>
          </p:cNvPr>
          <p:cNvSpPr/>
          <p:nvPr/>
        </p:nvSpPr>
        <p:spPr>
          <a:xfrm>
            <a:off x="4191000" y="2133600"/>
            <a:ext cx="838200" cy="4114800"/>
          </a:xfrm>
          <a:prstGeom prst="downArrow">
            <a:avLst/>
          </a:prstGeom>
        </p:spPr>
        <p:style>
          <a:lnRef idx="0">
            <a:schemeClr val="dk1"/>
          </a:lnRef>
          <a:fillRef idx="3">
            <a:schemeClr val="dk1"/>
          </a:fillRef>
          <a:effectRef idx="3">
            <a:schemeClr val="dk1"/>
          </a:effectRef>
          <a:fontRef idx="minor">
            <a:schemeClr val="lt1"/>
          </a:fontRef>
        </p:style>
        <p:txBody>
          <a:bodyPr anchor="ct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defRPr/>
            </a:pPr>
            <a:endParaRPr lang="en-US">
              <a:solidFill>
                <a:srgbClr val="FFFFFF"/>
              </a:solidFill>
              <a:latin typeface="Calibri" charset="0"/>
            </a:endParaRPr>
          </a:p>
        </p:txBody>
      </p:sp>
      <p:sp>
        <p:nvSpPr>
          <p:cNvPr id="68614" name="TextBox 6">
            <a:extLst>
              <a:ext uri="{FF2B5EF4-FFF2-40B4-BE49-F238E27FC236}">
                <a16:creationId xmlns:a16="http://schemas.microsoft.com/office/drawing/2014/main" id="{1DD442A3-B499-9C46-844F-261A8776D0E0}"/>
              </a:ext>
            </a:extLst>
          </p:cNvPr>
          <p:cNvSpPr txBox="1">
            <a:spLocks noChangeArrowheads="1"/>
          </p:cNvSpPr>
          <p:nvPr/>
        </p:nvSpPr>
        <p:spPr bwMode="auto">
          <a:xfrm>
            <a:off x="3124200" y="2286000"/>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2</a:t>
            </a:r>
            <a:r>
              <a:rPr lang="en-US" altLang="en-US" sz="2000">
                <a:solidFill>
                  <a:srgbClr val="000000"/>
                </a:solidFill>
                <a:latin typeface="Helvetica" pitchFamily="2" charset="0"/>
              </a:rPr>
              <a:t>: Stigma causes cortisol secretion</a:t>
            </a:r>
          </a:p>
        </p:txBody>
      </p:sp>
      <p:sp>
        <p:nvSpPr>
          <p:cNvPr id="68615" name="TextBox 4">
            <a:extLst>
              <a:ext uri="{FF2B5EF4-FFF2-40B4-BE49-F238E27FC236}">
                <a16:creationId xmlns:a16="http://schemas.microsoft.com/office/drawing/2014/main" id="{BB44C98F-7FB2-2A49-B823-A157D00B0DD9}"/>
              </a:ext>
            </a:extLst>
          </p:cNvPr>
          <p:cNvSpPr txBox="1">
            <a:spLocks noChangeArrowheads="1"/>
          </p:cNvSpPr>
          <p:nvPr/>
        </p:nvSpPr>
        <p:spPr bwMode="auto">
          <a:xfrm>
            <a:off x="6324600" y="1266825"/>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1</a:t>
            </a:r>
            <a:r>
              <a:rPr lang="en-US" altLang="en-US" sz="2000">
                <a:solidFill>
                  <a:srgbClr val="000000"/>
                </a:solidFill>
                <a:latin typeface="Helvetica" pitchFamily="2" charset="0"/>
              </a:rPr>
              <a:t>: Stigma correlated with cortisol</a:t>
            </a:r>
          </a:p>
        </p:txBody>
      </p:sp>
      <p:sp>
        <p:nvSpPr>
          <p:cNvPr id="68616" name="TextBox 6">
            <a:extLst>
              <a:ext uri="{FF2B5EF4-FFF2-40B4-BE49-F238E27FC236}">
                <a16:creationId xmlns:a16="http://schemas.microsoft.com/office/drawing/2014/main" id="{D26623A8-FCF1-9A47-98FB-2F4B5290C566}"/>
              </a:ext>
            </a:extLst>
          </p:cNvPr>
          <p:cNvSpPr txBox="1">
            <a:spLocks noChangeArrowheads="1"/>
          </p:cNvSpPr>
          <p:nvPr/>
        </p:nvSpPr>
        <p:spPr bwMode="auto">
          <a:xfrm>
            <a:off x="3200400" y="4213225"/>
            <a:ext cx="28194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3</a:t>
            </a:r>
            <a:r>
              <a:rPr lang="en-US" altLang="en-US" sz="2000">
                <a:solidFill>
                  <a:srgbClr val="000000"/>
                </a:solidFill>
                <a:latin typeface="Helvetica" pitchFamily="2" charset="0"/>
              </a:rPr>
              <a:t>: Stigma causes unhealthy eating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rved Left Arrow 8">
            <a:extLst>
              <a:ext uri="{FF2B5EF4-FFF2-40B4-BE49-F238E27FC236}">
                <a16:creationId xmlns:a16="http://schemas.microsoft.com/office/drawing/2014/main" id="{0A4DFF11-8CA5-CF43-B6F5-81784A9646EA}"/>
              </a:ext>
            </a:extLst>
          </p:cNvPr>
          <p:cNvSpPr>
            <a:spLocks noChangeArrowheads="1"/>
          </p:cNvSpPr>
          <p:nvPr/>
        </p:nvSpPr>
        <p:spPr bwMode="auto">
          <a:xfrm>
            <a:off x="3276600" y="1143000"/>
            <a:ext cx="2667000" cy="2895600"/>
          </a:xfrm>
          <a:prstGeom prst="curvedLeftArrow">
            <a:avLst>
              <a:gd name="adj1" fmla="val 24997"/>
              <a:gd name="adj2" fmla="val 49998"/>
              <a:gd name="adj3" fmla="val 25000"/>
            </a:avLst>
          </a:prstGeom>
          <a:gradFill rotWithShape="1">
            <a:gsLst>
              <a:gs pos="0">
                <a:srgbClr val="BCBCBC"/>
              </a:gs>
              <a:gs pos="100000">
                <a:srgbClr val="000000"/>
              </a:gs>
            </a:gsLst>
            <a:lin ang="5400000"/>
          </a:gradFill>
          <a:ln w="9525">
            <a:solidFill>
              <a:srgbClr val="00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defRPr/>
            </a:pPr>
            <a:endParaRPr lang="en-US" altLang="en-US">
              <a:solidFill>
                <a:prstClr val="black"/>
              </a:solidFill>
              <a:latin typeface="Calibri" panose="020F0502020204030204" pitchFamily="34" charset="0"/>
            </a:endParaRPr>
          </a:p>
        </p:txBody>
      </p:sp>
      <p:graphicFrame>
        <p:nvGraphicFramePr>
          <p:cNvPr id="4" name="Diagram 3">
            <a:extLst>
              <a:ext uri="{FF2B5EF4-FFF2-40B4-BE49-F238E27FC236}">
                <a16:creationId xmlns:a16="http://schemas.microsoft.com/office/drawing/2014/main" id="{2DD76554-25B6-A341-849B-AE589746DAB2}"/>
              </a:ext>
            </a:extLst>
          </p:cNvPr>
          <p:cNvGraphicFramePr/>
          <p:nvPr/>
        </p:nvGraphicFramePr>
        <p:xfrm>
          <a:off x="375854" y="460913"/>
          <a:ext cx="8229600" cy="639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659" name="TextBox 6">
            <a:extLst>
              <a:ext uri="{FF2B5EF4-FFF2-40B4-BE49-F238E27FC236}">
                <a16:creationId xmlns:a16="http://schemas.microsoft.com/office/drawing/2014/main" id="{8D1D4189-F9A1-FB42-B243-5A094A219E70}"/>
              </a:ext>
            </a:extLst>
          </p:cNvPr>
          <p:cNvSpPr txBox="1">
            <a:spLocks noChangeArrowheads="1"/>
          </p:cNvSpPr>
          <p:nvPr/>
        </p:nvSpPr>
        <p:spPr bwMode="auto">
          <a:xfrm>
            <a:off x="3124200" y="2286000"/>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2</a:t>
            </a:r>
            <a:r>
              <a:rPr lang="en-US" altLang="en-US" sz="2000">
                <a:solidFill>
                  <a:srgbClr val="000000"/>
                </a:solidFill>
                <a:latin typeface="Helvetica" pitchFamily="2" charset="0"/>
              </a:rPr>
              <a:t>: Stigma causes cortisol secretion</a:t>
            </a:r>
          </a:p>
        </p:txBody>
      </p:sp>
      <p:sp>
        <p:nvSpPr>
          <p:cNvPr id="70660" name="TextBox 4">
            <a:extLst>
              <a:ext uri="{FF2B5EF4-FFF2-40B4-BE49-F238E27FC236}">
                <a16:creationId xmlns:a16="http://schemas.microsoft.com/office/drawing/2014/main" id="{031E534A-C637-CD41-A290-7095BB755B01}"/>
              </a:ext>
            </a:extLst>
          </p:cNvPr>
          <p:cNvSpPr txBox="1">
            <a:spLocks noChangeArrowheads="1"/>
          </p:cNvSpPr>
          <p:nvPr/>
        </p:nvSpPr>
        <p:spPr bwMode="auto">
          <a:xfrm>
            <a:off x="6324600" y="1266825"/>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1</a:t>
            </a:r>
            <a:r>
              <a:rPr lang="en-US" altLang="en-US" sz="2000">
                <a:solidFill>
                  <a:srgbClr val="000000"/>
                </a:solidFill>
                <a:latin typeface="Helvetica" pitchFamily="2" charset="0"/>
              </a:rPr>
              <a:t>: Stigma correlated with cortisol</a:t>
            </a:r>
          </a:p>
        </p:txBody>
      </p:sp>
      <p:sp>
        <p:nvSpPr>
          <p:cNvPr id="70661" name="TextBox 6">
            <a:extLst>
              <a:ext uri="{FF2B5EF4-FFF2-40B4-BE49-F238E27FC236}">
                <a16:creationId xmlns:a16="http://schemas.microsoft.com/office/drawing/2014/main" id="{6A619198-E76F-9B41-8EB3-89C181922D49}"/>
              </a:ext>
            </a:extLst>
          </p:cNvPr>
          <p:cNvSpPr txBox="1">
            <a:spLocks noChangeArrowheads="1"/>
          </p:cNvSpPr>
          <p:nvPr/>
        </p:nvSpPr>
        <p:spPr bwMode="auto">
          <a:xfrm>
            <a:off x="3200400" y="4213225"/>
            <a:ext cx="28194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3</a:t>
            </a:r>
            <a:r>
              <a:rPr lang="en-US" altLang="en-US" sz="2000">
                <a:solidFill>
                  <a:srgbClr val="000000"/>
                </a:solidFill>
                <a:latin typeface="Helvetica" pitchFamily="2" charset="0"/>
              </a:rPr>
              <a:t>: Stigma causes unhealthy eating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6">
            <a:extLst>
              <a:ext uri="{FF2B5EF4-FFF2-40B4-BE49-F238E27FC236}">
                <a16:creationId xmlns:a16="http://schemas.microsoft.com/office/drawing/2014/main" id="{658F58BC-C5B4-4E4D-B502-F0CECD2E08EE}"/>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2</a:t>
            </a:r>
          </a:p>
        </p:txBody>
      </p:sp>
      <p:sp>
        <p:nvSpPr>
          <p:cNvPr id="72706" name="Rectangle 1">
            <a:extLst>
              <a:ext uri="{FF2B5EF4-FFF2-40B4-BE49-F238E27FC236}">
                <a16:creationId xmlns:a16="http://schemas.microsoft.com/office/drawing/2014/main" id="{640D2ADE-B328-044D-81F9-82ACADA3BDDC}"/>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72707" name="Rectangle 36">
            <a:extLst>
              <a:ext uri="{FF2B5EF4-FFF2-40B4-BE49-F238E27FC236}">
                <a16:creationId xmlns:a16="http://schemas.microsoft.com/office/drawing/2014/main" id="{E06EEF03-0708-FC41-8714-2D8836FE705C}"/>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2708" name="Rectangle 5">
            <a:extLst>
              <a:ext uri="{FF2B5EF4-FFF2-40B4-BE49-F238E27FC236}">
                <a16:creationId xmlns:a16="http://schemas.microsoft.com/office/drawing/2014/main" id="{584BB2A0-9A55-0C4B-ACFB-9633D49CD725}"/>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72709" name="Rectangle 6">
            <a:extLst>
              <a:ext uri="{FF2B5EF4-FFF2-40B4-BE49-F238E27FC236}">
                <a16:creationId xmlns:a16="http://schemas.microsoft.com/office/drawing/2014/main" id="{B5ED5B5A-0430-7043-A1E3-C492C5341A16}"/>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a:solidFill>
                  <a:srgbClr val="FFFFFF"/>
                </a:solidFill>
                <a:latin typeface="Arial" panose="020B0604020202020204" pitchFamily="34" charset="0"/>
                <a:sym typeface="Arial" panose="020B0604020202020204" pitchFamily="34" charset="0"/>
              </a:rPr>
              <a:t>Study 4: Weight stigma &amp; weight gain</a:t>
            </a:r>
          </a:p>
        </p:txBody>
      </p:sp>
      <p:pic>
        <p:nvPicPr>
          <p:cNvPr id="72710" name="Picture 5" descr="982cheeseburger">
            <a:extLst>
              <a:ext uri="{FF2B5EF4-FFF2-40B4-BE49-F238E27FC236}">
                <a16:creationId xmlns:a16="http://schemas.microsoft.com/office/drawing/2014/main" id="{5ADFFA43-EAD3-2E40-A0CB-A5D8AA5BD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
            <a:extLst>
              <a:ext uri="{FF2B5EF4-FFF2-40B4-BE49-F238E27FC236}">
                <a16:creationId xmlns:a16="http://schemas.microsoft.com/office/drawing/2014/main" id="{E9C0BD8C-AC44-9C41-B89F-69B26B9E89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438400"/>
            <a:ext cx="25796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Box 2">
            <a:extLst>
              <a:ext uri="{FF2B5EF4-FFF2-40B4-BE49-F238E27FC236}">
                <a16:creationId xmlns:a16="http://schemas.microsoft.com/office/drawing/2014/main" id="{66C0F651-D357-0843-AFCB-AE0F35D2AF08}"/>
              </a:ext>
            </a:extLst>
          </p:cNvPr>
          <p:cNvSpPr txBox="1">
            <a:spLocks noChangeArrowheads="1"/>
          </p:cNvSpPr>
          <p:nvPr/>
        </p:nvSpPr>
        <p:spPr bwMode="auto">
          <a:xfrm>
            <a:off x="3505200" y="3733800"/>
            <a:ext cx="5356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latin typeface="Helvetica" pitchFamily="2" charset="0"/>
              </a:rPr>
              <a:t>Jeffrey Hunger, Miami University</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African American girl and white girl smiling friendship.jpg">
            <a:extLst>
              <a:ext uri="{FF2B5EF4-FFF2-40B4-BE49-F238E27FC236}">
                <a16:creationId xmlns:a16="http://schemas.microsoft.com/office/drawing/2014/main" id="{97130E5C-C9D8-644B-87F9-1412DE71E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34" t="11903" r="19310" b="20535"/>
          <a:stretch>
            <a:fillRect/>
          </a:stretch>
        </p:blipFill>
        <p:spPr bwMode="auto">
          <a:xfrm>
            <a:off x="3162300" y="3986213"/>
            <a:ext cx="25781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54" name="Shape 498">
            <a:extLst>
              <a:ext uri="{FF2B5EF4-FFF2-40B4-BE49-F238E27FC236}">
                <a16:creationId xmlns:a16="http://schemas.microsoft.com/office/drawing/2014/main" id="{E5571FB4-EB3D-324D-A23A-1EED9F9C49C2}"/>
              </a:ext>
            </a:extLst>
          </p:cNvPr>
          <p:cNvSpPr>
            <a:spLocks noChangeArrowheads="1"/>
          </p:cNvSpPr>
          <p:nvPr/>
        </p:nvSpPr>
        <p:spPr bwMode="auto">
          <a:xfrm>
            <a:off x="927100" y="2644775"/>
            <a:ext cx="7772400" cy="257175"/>
          </a:xfrm>
          <a:prstGeom prst="rightArrow">
            <a:avLst>
              <a:gd name="adj1" fmla="val 40741"/>
              <a:gd name="adj2" fmla="val 116971"/>
            </a:avLst>
          </a:prstGeom>
          <a:solidFill>
            <a:srgbClr val="A8D6FF"/>
          </a:solidFill>
          <a:ln w="9525">
            <a:solidFill>
              <a:srgbClr val="000000"/>
            </a:solidFill>
            <a:round/>
            <a:headEnd/>
            <a:tailEnd/>
          </a:ln>
        </p:spPr>
        <p:txBody>
          <a:bodyPr lIns="0" tIns="0" rIns="0" bIns="0" anchor="ct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pitchFamily="2" charset="0"/>
              <a:sym typeface="Times" pitchFamily="2" charset="0"/>
            </a:endParaRPr>
          </a:p>
        </p:txBody>
      </p:sp>
      <p:sp>
        <p:nvSpPr>
          <p:cNvPr id="74755" name="Shape 499">
            <a:extLst>
              <a:ext uri="{FF2B5EF4-FFF2-40B4-BE49-F238E27FC236}">
                <a16:creationId xmlns:a16="http://schemas.microsoft.com/office/drawing/2014/main" id="{E05FE409-AC82-3741-8F10-C4A9154978E8}"/>
              </a:ext>
            </a:extLst>
          </p:cNvPr>
          <p:cNvSpPr>
            <a:spLocks noChangeArrowheads="1"/>
          </p:cNvSpPr>
          <p:nvPr/>
        </p:nvSpPr>
        <p:spPr bwMode="auto">
          <a:xfrm>
            <a:off x="554038" y="2146300"/>
            <a:ext cx="746125" cy="406400"/>
          </a:xfrm>
          <a:prstGeom prst="rect">
            <a:avLst/>
          </a:prstGeom>
          <a:noFill/>
          <a:ln w="9525">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1987</a:t>
            </a:r>
          </a:p>
        </p:txBody>
      </p:sp>
      <p:sp>
        <p:nvSpPr>
          <p:cNvPr id="74756" name="Shape 500">
            <a:extLst>
              <a:ext uri="{FF2B5EF4-FFF2-40B4-BE49-F238E27FC236}">
                <a16:creationId xmlns:a16="http://schemas.microsoft.com/office/drawing/2014/main" id="{B257DDC9-7C5B-BB43-8C67-99A71A23DDF1}"/>
              </a:ext>
            </a:extLst>
          </p:cNvPr>
          <p:cNvSpPr>
            <a:spLocks noChangeArrowheads="1"/>
          </p:cNvSpPr>
          <p:nvPr/>
        </p:nvSpPr>
        <p:spPr bwMode="auto">
          <a:xfrm>
            <a:off x="719138"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10</a:t>
            </a:r>
          </a:p>
        </p:txBody>
      </p:sp>
      <p:sp>
        <p:nvSpPr>
          <p:cNvPr id="74757" name="Shape 501">
            <a:extLst>
              <a:ext uri="{FF2B5EF4-FFF2-40B4-BE49-F238E27FC236}">
                <a16:creationId xmlns:a16="http://schemas.microsoft.com/office/drawing/2014/main" id="{83BD19E2-2D31-5545-8B3B-9764B2EDA753}"/>
              </a:ext>
            </a:extLst>
          </p:cNvPr>
          <p:cNvSpPr>
            <a:spLocks noChangeArrowheads="1"/>
          </p:cNvSpPr>
          <p:nvPr/>
        </p:nvSpPr>
        <p:spPr bwMode="auto">
          <a:xfrm>
            <a:off x="1101725" y="2879725"/>
            <a:ext cx="419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11</a:t>
            </a:r>
          </a:p>
        </p:txBody>
      </p:sp>
      <p:sp>
        <p:nvSpPr>
          <p:cNvPr id="74758" name="Shape 502">
            <a:extLst>
              <a:ext uri="{FF2B5EF4-FFF2-40B4-BE49-F238E27FC236}">
                <a16:creationId xmlns:a16="http://schemas.microsoft.com/office/drawing/2014/main" id="{EFBD1390-BC7A-E548-A61F-E2DF84B5A609}"/>
              </a:ext>
            </a:extLst>
          </p:cNvPr>
          <p:cNvSpPr>
            <a:spLocks noChangeArrowheads="1"/>
          </p:cNvSpPr>
          <p:nvPr/>
        </p:nvSpPr>
        <p:spPr bwMode="auto">
          <a:xfrm>
            <a:off x="1473200"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12</a:t>
            </a:r>
          </a:p>
        </p:txBody>
      </p:sp>
      <p:sp>
        <p:nvSpPr>
          <p:cNvPr id="74759" name="Shape 503">
            <a:extLst>
              <a:ext uri="{FF2B5EF4-FFF2-40B4-BE49-F238E27FC236}">
                <a16:creationId xmlns:a16="http://schemas.microsoft.com/office/drawing/2014/main" id="{A236CDE7-DF5A-2740-9670-DD24AE9733B9}"/>
              </a:ext>
            </a:extLst>
          </p:cNvPr>
          <p:cNvSpPr>
            <a:spLocks noChangeArrowheads="1"/>
          </p:cNvSpPr>
          <p:nvPr/>
        </p:nvSpPr>
        <p:spPr bwMode="auto">
          <a:xfrm>
            <a:off x="1854200"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13</a:t>
            </a:r>
          </a:p>
        </p:txBody>
      </p:sp>
      <p:sp>
        <p:nvSpPr>
          <p:cNvPr id="74760" name="Shape 504">
            <a:extLst>
              <a:ext uri="{FF2B5EF4-FFF2-40B4-BE49-F238E27FC236}">
                <a16:creationId xmlns:a16="http://schemas.microsoft.com/office/drawing/2014/main" id="{37D4C46C-4A94-C844-A9F0-FDD737DF19DB}"/>
              </a:ext>
            </a:extLst>
          </p:cNvPr>
          <p:cNvSpPr>
            <a:spLocks noChangeArrowheads="1"/>
          </p:cNvSpPr>
          <p:nvPr/>
        </p:nvSpPr>
        <p:spPr bwMode="auto">
          <a:xfrm>
            <a:off x="2235200"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14</a:t>
            </a:r>
          </a:p>
        </p:txBody>
      </p:sp>
      <p:sp>
        <p:nvSpPr>
          <p:cNvPr id="74761" name="Shape 505">
            <a:extLst>
              <a:ext uri="{FF2B5EF4-FFF2-40B4-BE49-F238E27FC236}">
                <a16:creationId xmlns:a16="http://schemas.microsoft.com/office/drawing/2014/main" id="{7DE7065C-B935-8641-9343-6915C499A4CC}"/>
              </a:ext>
            </a:extLst>
          </p:cNvPr>
          <p:cNvSpPr>
            <a:spLocks noChangeArrowheads="1"/>
          </p:cNvSpPr>
          <p:nvPr/>
        </p:nvSpPr>
        <p:spPr bwMode="auto">
          <a:xfrm>
            <a:off x="2616200"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15</a:t>
            </a:r>
          </a:p>
        </p:txBody>
      </p:sp>
      <p:sp>
        <p:nvSpPr>
          <p:cNvPr id="74762" name="Shape 506">
            <a:extLst>
              <a:ext uri="{FF2B5EF4-FFF2-40B4-BE49-F238E27FC236}">
                <a16:creationId xmlns:a16="http://schemas.microsoft.com/office/drawing/2014/main" id="{ADA59E2F-B0E1-5D48-B33A-9D8D753BFD2D}"/>
              </a:ext>
            </a:extLst>
          </p:cNvPr>
          <p:cNvSpPr>
            <a:spLocks noChangeArrowheads="1"/>
          </p:cNvSpPr>
          <p:nvPr/>
        </p:nvSpPr>
        <p:spPr bwMode="auto">
          <a:xfrm>
            <a:off x="2995613"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16</a:t>
            </a:r>
          </a:p>
        </p:txBody>
      </p:sp>
      <p:sp>
        <p:nvSpPr>
          <p:cNvPr id="74763" name="Shape 507">
            <a:extLst>
              <a:ext uri="{FF2B5EF4-FFF2-40B4-BE49-F238E27FC236}">
                <a16:creationId xmlns:a16="http://schemas.microsoft.com/office/drawing/2014/main" id="{FE770010-322F-7F47-9AB2-3EE66B13B21B}"/>
              </a:ext>
            </a:extLst>
          </p:cNvPr>
          <p:cNvSpPr>
            <a:spLocks noChangeArrowheads="1"/>
          </p:cNvSpPr>
          <p:nvPr/>
        </p:nvSpPr>
        <p:spPr bwMode="auto">
          <a:xfrm>
            <a:off x="3378200"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17</a:t>
            </a:r>
          </a:p>
        </p:txBody>
      </p:sp>
      <p:sp>
        <p:nvSpPr>
          <p:cNvPr id="74764" name="Shape 508">
            <a:extLst>
              <a:ext uri="{FF2B5EF4-FFF2-40B4-BE49-F238E27FC236}">
                <a16:creationId xmlns:a16="http://schemas.microsoft.com/office/drawing/2014/main" id="{8A951135-7D2E-7E44-81AB-232A663E4ECB}"/>
              </a:ext>
            </a:extLst>
          </p:cNvPr>
          <p:cNvSpPr>
            <a:spLocks noChangeArrowheads="1"/>
          </p:cNvSpPr>
          <p:nvPr/>
        </p:nvSpPr>
        <p:spPr bwMode="auto">
          <a:xfrm>
            <a:off x="3759200"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18</a:t>
            </a:r>
          </a:p>
        </p:txBody>
      </p:sp>
      <p:sp>
        <p:nvSpPr>
          <p:cNvPr id="74765" name="Shape 509">
            <a:extLst>
              <a:ext uri="{FF2B5EF4-FFF2-40B4-BE49-F238E27FC236}">
                <a16:creationId xmlns:a16="http://schemas.microsoft.com/office/drawing/2014/main" id="{7370AA62-D5B6-0946-A06A-C0C79B1FA68C}"/>
              </a:ext>
            </a:extLst>
          </p:cNvPr>
          <p:cNvSpPr>
            <a:spLocks noChangeArrowheads="1"/>
          </p:cNvSpPr>
          <p:nvPr/>
        </p:nvSpPr>
        <p:spPr bwMode="auto">
          <a:xfrm>
            <a:off x="4140200" y="2879725"/>
            <a:ext cx="4381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19</a:t>
            </a:r>
          </a:p>
        </p:txBody>
      </p:sp>
      <p:sp>
        <p:nvSpPr>
          <p:cNvPr id="74766" name="Shape 510">
            <a:extLst>
              <a:ext uri="{FF2B5EF4-FFF2-40B4-BE49-F238E27FC236}">
                <a16:creationId xmlns:a16="http://schemas.microsoft.com/office/drawing/2014/main" id="{C7A0EFB8-9D85-D540-859C-981A6A5C86BA}"/>
              </a:ext>
            </a:extLst>
          </p:cNvPr>
          <p:cNvSpPr>
            <a:spLocks noChangeArrowheads="1"/>
          </p:cNvSpPr>
          <p:nvPr/>
        </p:nvSpPr>
        <p:spPr bwMode="auto">
          <a:xfrm>
            <a:off x="6705600" y="2514600"/>
            <a:ext cx="11699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endParaRPr lang="en-US" altLang="en-US" sz="2000">
              <a:sym typeface="Arial" panose="020B0604020202020204" pitchFamily="34" charset="0"/>
            </a:endParaRPr>
          </a:p>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40</a:t>
            </a:r>
          </a:p>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Follow-up</a:t>
            </a:r>
          </a:p>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(ongoing)</a:t>
            </a:r>
          </a:p>
        </p:txBody>
      </p:sp>
      <p:sp>
        <p:nvSpPr>
          <p:cNvPr id="74767" name="Shape 511">
            <a:extLst>
              <a:ext uri="{FF2B5EF4-FFF2-40B4-BE49-F238E27FC236}">
                <a16:creationId xmlns:a16="http://schemas.microsoft.com/office/drawing/2014/main" id="{269F2123-69E7-FE44-9A40-2F6BBE1CDFEA}"/>
              </a:ext>
            </a:extLst>
          </p:cNvPr>
          <p:cNvSpPr>
            <a:spLocks noChangeArrowheads="1"/>
          </p:cNvSpPr>
          <p:nvPr/>
        </p:nvSpPr>
        <p:spPr bwMode="auto">
          <a:xfrm>
            <a:off x="3984625" y="2146300"/>
            <a:ext cx="746125" cy="406400"/>
          </a:xfrm>
          <a:prstGeom prst="rect">
            <a:avLst/>
          </a:prstGeom>
          <a:noFill/>
          <a:ln w="9525">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1997</a:t>
            </a:r>
          </a:p>
        </p:txBody>
      </p:sp>
      <p:sp>
        <p:nvSpPr>
          <p:cNvPr id="74768" name="Shape 512">
            <a:extLst>
              <a:ext uri="{FF2B5EF4-FFF2-40B4-BE49-F238E27FC236}">
                <a16:creationId xmlns:a16="http://schemas.microsoft.com/office/drawing/2014/main" id="{9C743FDC-93F9-CF42-AE59-B6251F739104}"/>
              </a:ext>
            </a:extLst>
          </p:cNvPr>
          <p:cNvSpPr>
            <a:spLocks noChangeArrowheads="1"/>
          </p:cNvSpPr>
          <p:nvPr/>
        </p:nvSpPr>
        <p:spPr bwMode="auto">
          <a:xfrm>
            <a:off x="6719888" y="2195513"/>
            <a:ext cx="1157287" cy="307975"/>
          </a:xfrm>
          <a:prstGeom prst="rect">
            <a:avLst/>
          </a:prstGeom>
          <a:noFill/>
          <a:ln w="9525">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2017-2018</a:t>
            </a:r>
          </a:p>
        </p:txBody>
      </p:sp>
      <p:sp>
        <p:nvSpPr>
          <p:cNvPr id="74769" name="Shape 513">
            <a:extLst>
              <a:ext uri="{FF2B5EF4-FFF2-40B4-BE49-F238E27FC236}">
                <a16:creationId xmlns:a16="http://schemas.microsoft.com/office/drawing/2014/main" id="{55345CE4-91BA-CB46-8714-D5FBC8A52453}"/>
              </a:ext>
            </a:extLst>
          </p:cNvPr>
          <p:cNvSpPr>
            <a:spLocks noChangeArrowheads="1"/>
          </p:cNvSpPr>
          <p:nvPr/>
        </p:nvSpPr>
        <p:spPr bwMode="auto">
          <a:xfrm>
            <a:off x="168275" y="2879725"/>
            <a:ext cx="6080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000000"/>
              </a:buClr>
              <a:buFont typeface="Arial" panose="020B0604020202020204" pitchFamily="34" charset="0"/>
              <a:buNone/>
            </a:pPr>
            <a:r>
              <a:rPr lang="en-US" altLang="en-US" sz="2000">
                <a:sym typeface="Arial" panose="020B0604020202020204" pitchFamily="34" charset="0"/>
              </a:rPr>
              <a:t>Age</a:t>
            </a:r>
          </a:p>
        </p:txBody>
      </p:sp>
      <p:sp>
        <p:nvSpPr>
          <p:cNvPr id="74770" name="Shape 514">
            <a:extLst>
              <a:ext uri="{FF2B5EF4-FFF2-40B4-BE49-F238E27FC236}">
                <a16:creationId xmlns:a16="http://schemas.microsoft.com/office/drawing/2014/main" id="{88BEC470-81EC-0D4F-8962-F029B1EF4BCB}"/>
              </a:ext>
            </a:extLst>
          </p:cNvPr>
          <p:cNvSpPr>
            <a:spLocks noChangeArrowheads="1"/>
          </p:cNvSpPr>
          <p:nvPr/>
        </p:nvSpPr>
        <p:spPr bwMode="auto">
          <a:xfrm>
            <a:off x="685800" y="4494213"/>
            <a:ext cx="2273300" cy="1108075"/>
          </a:xfrm>
          <a:prstGeom prst="rect">
            <a:avLst/>
          </a:prstGeom>
          <a:noFill/>
          <a:ln w="254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Helvetica" pitchFamily="2" charset="0"/>
                <a:sym typeface="Helvetica" pitchFamily="2" charset="0"/>
              </a:rPr>
              <a:t>1213 black</a:t>
            </a:r>
          </a:p>
          <a:p>
            <a:pPr eaLnBrk="1" hangingPunct="1">
              <a:spcBef>
                <a:spcPct val="0"/>
              </a:spcBef>
              <a:buFontTx/>
              <a:buNone/>
            </a:pPr>
            <a:r>
              <a:rPr lang="en-US" altLang="en-US" sz="2400" u="sng">
                <a:latin typeface="Helvetica" pitchFamily="2" charset="0"/>
                <a:sym typeface="Helvetica" pitchFamily="2" charset="0"/>
              </a:rPr>
              <a:t>1166 white      </a:t>
            </a:r>
            <a:r>
              <a:rPr lang="en-US" altLang="en-US" sz="2400">
                <a:latin typeface="Helvetica" pitchFamily="2" charset="0"/>
                <a:sym typeface="Helvetica" pitchFamily="2" charset="0"/>
              </a:rPr>
              <a:t>  </a:t>
            </a:r>
            <a:endParaRPr lang="en-US" altLang="en-US" sz="2400" u="sng">
              <a:latin typeface="Helvetica" pitchFamily="2" charset="0"/>
              <a:sym typeface="Helvetica" pitchFamily="2" charset="0"/>
            </a:endParaRPr>
          </a:p>
          <a:p>
            <a:pPr eaLnBrk="1" hangingPunct="1">
              <a:spcBef>
                <a:spcPct val="0"/>
              </a:spcBef>
              <a:buFontTx/>
              <a:buNone/>
            </a:pPr>
            <a:r>
              <a:rPr lang="en-US" altLang="en-US" sz="2400">
                <a:latin typeface="Helvetica" pitchFamily="2" charset="0"/>
                <a:sym typeface="Helvetica" pitchFamily="2" charset="0"/>
              </a:rPr>
              <a:t>2379 girls total</a:t>
            </a:r>
          </a:p>
        </p:txBody>
      </p:sp>
      <p:sp>
        <p:nvSpPr>
          <p:cNvPr id="74771" name="Shape 515">
            <a:extLst>
              <a:ext uri="{FF2B5EF4-FFF2-40B4-BE49-F238E27FC236}">
                <a16:creationId xmlns:a16="http://schemas.microsoft.com/office/drawing/2014/main" id="{BC4F97C1-4A78-BE46-9263-7D08E21039E7}"/>
              </a:ext>
            </a:extLst>
          </p:cNvPr>
          <p:cNvSpPr>
            <a:spLocks noChangeArrowheads="1"/>
          </p:cNvSpPr>
          <p:nvPr/>
        </p:nvSpPr>
        <p:spPr bwMode="auto">
          <a:xfrm>
            <a:off x="6121400" y="4445000"/>
            <a:ext cx="2387600" cy="1231900"/>
          </a:xfrm>
          <a:prstGeom prst="rect">
            <a:avLst/>
          </a:prstGeom>
          <a:noFill/>
          <a:ln w="254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Helvetica" pitchFamily="2" charset="0"/>
                <a:sym typeface="Helvetica" pitchFamily="2" charset="0"/>
              </a:rPr>
              <a:t>Richmond, CA</a:t>
            </a:r>
          </a:p>
          <a:p>
            <a:pPr eaLnBrk="1" hangingPunct="1">
              <a:spcBef>
                <a:spcPct val="0"/>
              </a:spcBef>
              <a:buFontTx/>
              <a:buNone/>
            </a:pPr>
            <a:r>
              <a:rPr lang="en-US" altLang="en-US" sz="2400">
                <a:latin typeface="Helvetica" pitchFamily="2" charset="0"/>
                <a:sym typeface="Helvetica" pitchFamily="2" charset="0"/>
              </a:rPr>
              <a:t>Cincinnati, OH</a:t>
            </a:r>
          </a:p>
          <a:p>
            <a:pPr eaLnBrk="1" hangingPunct="1">
              <a:spcBef>
                <a:spcPct val="0"/>
              </a:spcBef>
              <a:buFontTx/>
              <a:buNone/>
            </a:pPr>
            <a:r>
              <a:rPr lang="en-US" altLang="en-US" sz="2400">
                <a:latin typeface="Helvetica" pitchFamily="2" charset="0"/>
                <a:sym typeface="Helvetica" pitchFamily="2" charset="0"/>
              </a:rPr>
              <a:t>Washington, DC</a:t>
            </a:r>
          </a:p>
        </p:txBody>
      </p:sp>
      <p:sp>
        <p:nvSpPr>
          <p:cNvPr id="74772" name="Shape 516">
            <a:extLst>
              <a:ext uri="{FF2B5EF4-FFF2-40B4-BE49-F238E27FC236}">
                <a16:creationId xmlns:a16="http://schemas.microsoft.com/office/drawing/2014/main" id="{B1202356-0736-6242-A461-486630BFEC4B}"/>
              </a:ext>
            </a:extLst>
          </p:cNvPr>
          <p:cNvSpPr>
            <a:spLocks noChangeArrowheads="1"/>
          </p:cNvSpPr>
          <p:nvPr/>
        </p:nvSpPr>
        <p:spPr bwMode="auto">
          <a:xfrm>
            <a:off x="6108700" y="4057650"/>
            <a:ext cx="18319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200">
                <a:latin typeface="Helvetica" pitchFamily="2" charset="0"/>
                <a:sym typeface="Helvetica" pitchFamily="2" charset="0"/>
              </a:rPr>
              <a:t>...from 3 sites</a:t>
            </a:r>
          </a:p>
        </p:txBody>
      </p:sp>
      <p:sp>
        <p:nvSpPr>
          <p:cNvPr id="74773" name="Shape 517">
            <a:extLst>
              <a:ext uri="{FF2B5EF4-FFF2-40B4-BE49-F238E27FC236}">
                <a16:creationId xmlns:a16="http://schemas.microsoft.com/office/drawing/2014/main" id="{1353DF49-8271-EF46-BD0F-364DD7F315D7}"/>
              </a:ext>
            </a:extLst>
          </p:cNvPr>
          <p:cNvSpPr>
            <a:spLocks noChangeArrowheads="1"/>
          </p:cNvSpPr>
          <p:nvPr/>
        </p:nvSpPr>
        <p:spPr bwMode="auto">
          <a:xfrm>
            <a:off x="609600" y="4038600"/>
            <a:ext cx="1692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200">
                <a:latin typeface="Helvetica" pitchFamily="2" charset="0"/>
                <a:sym typeface="Helvetica" pitchFamily="2" charset="0"/>
              </a:rPr>
              <a:t>Participants:</a:t>
            </a:r>
          </a:p>
        </p:txBody>
      </p:sp>
      <p:sp>
        <p:nvSpPr>
          <p:cNvPr id="74774" name="Shape 518">
            <a:extLst>
              <a:ext uri="{FF2B5EF4-FFF2-40B4-BE49-F238E27FC236}">
                <a16:creationId xmlns:a16="http://schemas.microsoft.com/office/drawing/2014/main" id="{630CC63F-503F-7B41-8146-FDFE1D69ED93}"/>
              </a:ext>
            </a:extLst>
          </p:cNvPr>
          <p:cNvSpPr>
            <a:spLocks noGrp="1"/>
          </p:cNvSpPr>
          <p:nvPr>
            <p:ph type="title"/>
          </p:nvPr>
        </p:nvSpPr>
        <p:spPr>
          <a:xfrm>
            <a:off x="1016000" y="177800"/>
            <a:ext cx="7937500" cy="1714500"/>
          </a:xfrm>
        </p:spPr>
        <p:txBody>
          <a:bodyPr/>
          <a:lstStyle/>
          <a:p>
            <a:r>
              <a:rPr lang="en-US" altLang="en-US" sz="4000">
                <a:latin typeface="Calibri" panose="020F0502020204030204" pitchFamily="34" charset="0"/>
                <a:ea typeface="ＭＳ Ｐゴシック" panose="020B0600070205080204" pitchFamily="34" charset="-128"/>
                <a:sym typeface="Calibri" panose="020F0502020204030204" pitchFamily="34" charset="0"/>
              </a:rPr>
              <a:t>NHLBI Growth and Health Study</a:t>
            </a:r>
          </a:p>
        </p:txBody>
      </p:sp>
      <p:pic>
        <p:nvPicPr>
          <p:cNvPr id="74775" name="NHLBI Logo.jpg">
            <a:extLst>
              <a:ext uri="{FF2B5EF4-FFF2-40B4-BE49-F238E27FC236}">
                <a16:creationId xmlns:a16="http://schemas.microsoft.com/office/drawing/2014/main" id="{5C50A5A3-C7B9-834E-808D-8FF92F625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85" t="19296" r="64912" b="26315"/>
          <a:stretch>
            <a:fillRect/>
          </a:stretch>
        </p:blipFill>
        <p:spPr bwMode="auto">
          <a:xfrm>
            <a:off x="469900" y="635000"/>
            <a:ext cx="9699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6">
            <a:extLst>
              <a:ext uri="{FF2B5EF4-FFF2-40B4-BE49-F238E27FC236}">
                <a16:creationId xmlns:a16="http://schemas.microsoft.com/office/drawing/2014/main" id="{EEEFAF04-4F18-CE4C-BA13-C4B0DED299E5}"/>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76802" name="Rectangle 37">
            <a:extLst>
              <a:ext uri="{FF2B5EF4-FFF2-40B4-BE49-F238E27FC236}">
                <a16:creationId xmlns:a16="http://schemas.microsoft.com/office/drawing/2014/main" id="{6EF766B4-F29A-2B4D-BCCB-7F8FB0ED03F9}"/>
              </a:ext>
            </a:extLst>
          </p:cNvPr>
          <p:cNvSpPr>
            <a:spLocks noGrp="1"/>
          </p:cNvSpPr>
          <p:nvPr>
            <p:ph idx="1"/>
          </p:nvPr>
        </p:nvSpPr>
        <p:spPr>
          <a:xfrm>
            <a:off x="381000" y="1752600"/>
            <a:ext cx="8458200" cy="4953000"/>
          </a:xfrm>
        </p:spPr>
        <p:txBody>
          <a:bodyPr rIns="132080"/>
          <a:lstStyle/>
          <a:p>
            <a:r>
              <a:rPr lang="en-US" altLang="en-US" sz="2800">
                <a:latin typeface="Helvetica" pitchFamily="2" charset="0"/>
                <a:ea typeface="ＭＳ Ｐゴシック" panose="020B0600070205080204" pitchFamily="34" charset="-128"/>
              </a:rPr>
              <a:t>Have any of these people told you you’re too fat?</a:t>
            </a:r>
          </a:p>
          <a:p>
            <a:pPr lvl="1"/>
            <a:r>
              <a:rPr lang="en-US" altLang="en-US" sz="2400">
                <a:latin typeface="Helvetica" pitchFamily="2" charset="0"/>
                <a:ea typeface="ＭＳ Ｐゴシック" panose="020B0600070205080204" pitchFamily="34" charset="-128"/>
              </a:rPr>
              <a:t>Father</a:t>
            </a:r>
          </a:p>
          <a:p>
            <a:pPr lvl="1"/>
            <a:r>
              <a:rPr lang="en-US" altLang="en-US" sz="2400">
                <a:latin typeface="Helvetica" pitchFamily="2" charset="0"/>
                <a:ea typeface="ＭＳ Ｐゴシック" panose="020B0600070205080204" pitchFamily="34" charset="-128"/>
              </a:rPr>
              <a:t>Mother</a:t>
            </a:r>
          </a:p>
          <a:p>
            <a:pPr lvl="1"/>
            <a:r>
              <a:rPr lang="en-US" altLang="en-US" sz="2400">
                <a:latin typeface="Helvetica" pitchFamily="2" charset="0"/>
                <a:ea typeface="ＭＳ Ｐゴシック" panose="020B0600070205080204" pitchFamily="34" charset="-128"/>
              </a:rPr>
              <a:t>Sister</a:t>
            </a:r>
          </a:p>
          <a:p>
            <a:pPr lvl="1"/>
            <a:r>
              <a:rPr lang="en-US" altLang="en-US" sz="2400">
                <a:latin typeface="Helvetica" pitchFamily="2" charset="0"/>
                <a:ea typeface="ＭＳ Ｐゴシック" panose="020B0600070205080204" pitchFamily="34" charset="-128"/>
              </a:rPr>
              <a:t>Brother</a:t>
            </a:r>
          </a:p>
          <a:p>
            <a:pPr lvl="1"/>
            <a:r>
              <a:rPr lang="en-US" altLang="en-US" sz="2400">
                <a:latin typeface="Helvetica" pitchFamily="2" charset="0"/>
                <a:ea typeface="ＭＳ Ｐゴシック" panose="020B0600070205080204" pitchFamily="34" charset="-128"/>
              </a:rPr>
              <a:t>Best girlfriend</a:t>
            </a:r>
          </a:p>
          <a:p>
            <a:pPr lvl="1"/>
            <a:r>
              <a:rPr lang="en-US" altLang="en-US" sz="2400">
                <a:latin typeface="Helvetica" pitchFamily="2" charset="0"/>
                <a:ea typeface="ＭＳ Ｐゴシック" panose="020B0600070205080204" pitchFamily="34" charset="-128"/>
              </a:rPr>
              <a:t>Boy you like best</a:t>
            </a:r>
          </a:p>
          <a:p>
            <a:pPr lvl="1"/>
            <a:r>
              <a:rPr lang="en-US" altLang="en-US" sz="2400">
                <a:latin typeface="Helvetica" pitchFamily="2" charset="0"/>
                <a:ea typeface="ＭＳ Ｐゴシック" panose="020B0600070205080204" pitchFamily="34" charset="-128"/>
              </a:rPr>
              <a:t>Teacher</a:t>
            </a:r>
          </a:p>
        </p:txBody>
      </p:sp>
      <p:sp>
        <p:nvSpPr>
          <p:cNvPr id="76803" name="Rectangle 1">
            <a:extLst>
              <a:ext uri="{FF2B5EF4-FFF2-40B4-BE49-F238E27FC236}">
                <a16:creationId xmlns:a16="http://schemas.microsoft.com/office/drawing/2014/main" id="{4C9B6C12-65DA-2C4E-A9E8-88A2227F8ECB}"/>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76804" name="Rectangle 36">
            <a:extLst>
              <a:ext uri="{FF2B5EF4-FFF2-40B4-BE49-F238E27FC236}">
                <a16:creationId xmlns:a16="http://schemas.microsoft.com/office/drawing/2014/main" id="{EB21C94C-4652-7642-A28D-059CFD00784D}"/>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6805" name="Rectangle 5">
            <a:extLst>
              <a:ext uri="{FF2B5EF4-FFF2-40B4-BE49-F238E27FC236}">
                <a16:creationId xmlns:a16="http://schemas.microsoft.com/office/drawing/2014/main" id="{99021C41-3D6E-4746-AFA8-C34D2CAEE212}"/>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76806" name="Rectangle 6">
            <a:extLst>
              <a:ext uri="{FF2B5EF4-FFF2-40B4-BE49-F238E27FC236}">
                <a16:creationId xmlns:a16="http://schemas.microsoft.com/office/drawing/2014/main" id="{306B30A0-78A6-0B4B-B26A-DD03A064FC7C}"/>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4: Stigma and weight</a:t>
            </a:r>
          </a:p>
        </p:txBody>
      </p:sp>
      <p:pic>
        <p:nvPicPr>
          <p:cNvPr id="76807" name="Picture 5" descr="982cheeseburger">
            <a:extLst>
              <a:ext uri="{FF2B5EF4-FFF2-40B4-BE49-F238E27FC236}">
                <a16:creationId xmlns:a16="http://schemas.microsoft.com/office/drawing/2014/main" id="{20525508-435B-B441-97A9-938DB060D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Box 8">
            <a:extLst>
              <a:ext uri="{FF2B5EF4-FFF2-40B4-BE49-F238E27FC236}">
                <a16:creationId xmlns:a16="http://schemas.microsoft.com/office/drawing/2014/main" id="{D9384CBC-6744-6A49-8CD7-94BEA48B1103}"/>
              </a:ext>
            </a:extLst>
          </p:cNvPr>
          <p:cNvSpPr txBox="1">
            <a:spLocks noChangeArrowheads="1"/>
          </p:cNvSpPr>
          <p:nvPr/>
        </p:nvSpPr>
        <p:spPr bwMode="auto">
          <a:xfrm>
            <a:off x="4267200" y="6335713"/>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(Hunger &amp; Tomiyama, 2014, </a:t>
            </a:r>
            <a:r>
              <a:rPr lang="en-US" altLang="en-US" sz="1800" i="1">
                <a:latin typeface="Helvetica" pitchFamily="2" charset="0"/>
              </a:rPr>
              <a:t>JAMA Pediatrics</a:t>
            </a:r>
            <a:r>
              <a:rPr lang="en-US" altLang="en-US" sz="1800">
                <a:latin typeface="Helvetica" pitchFamily="2" charset="0"/>
              </a:rPr>
              <a:t>)</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6">
            <a:extLst>
              <a:ext uri="{FF2B5EF4-FFF2-40B4-BE49-F238E27FC236}">
                <a16:creationId xmlns:a16="http://schemas.microsoft.com/office/drawing/2014/main" id="{8FAB0474-DA4F-F848-AFD2-19A19BF25A09}"/>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9458" name="Rectangle 1">
            <a:extLst>
              <a:ext uri="{FF2B5EF4-FFF2-40B4-BE49-F238E27FC236}">
                <a16:creationId xmlns:a16="http://schemas.microsoft.com/office/drawing/2014/main" id="{8211E686-AC39-AA49-953A-72993C7C4B2A}"/>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9459" name="Rectangle 36">
            <a:extLst>
              <a:ext uri="{FF2B5EF4-FFF2-40B4-BE49-F238E27FC236}">
                <a16:creationId xmlns:a16="http://schemas.microsoft.com/office/drawing/2014/main" id="{7FF7A505-425F-6840-BE19-31323CAC8DED}"/>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9460" name="Rectangle 5">
            <a:extLst>
              <a:ext uri="{FF2B5EF4-FFF2-40B4-BE49-F238E27FC236}">
                <a16:creationId xmlns:a16="http://schemas.microsoft.com/office/drawing/2014/main" id="{60945E1B-C49E-1E42-9C34-7416D177E02F}"/>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9461" name="Rectangle 6">
            <a:extLst>
              <a:ext uri="{FF2B5EF4-FFF2-40B4-BE49-F238E27FC236}">
                <a16:creationId xmlns:a16="http://schemas.microsoft.com/office/drawing/2014/main" id="{105E6BD7-0A14-C842-BCF1-FD865BAF78C6}"/>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Even from one of our own</a:t>
            </a:r>
          </a:p>
        </p:txBody>
      </p:sp>
      <p:pic>
        <p:nvPicPr>
          <p:cNvPr id="19462" name="Picture 5" descr="982cheeseburger">
            <a:extLst>
              <a:ext uri="{FF2B5EF4-FFF2-40B4-BE49-F238E27FC236}">
                <a16:creationId xmlns:a16="http://schemas.microsoft.com/office/drawing/2014/main" id="{D1DAA979-C8F9-4445-8268-8CF3A849C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
            <a:extLst>
              <a:ext uri="{FF2B5EF4-FFF2-40B4-BE49-F238E27FC236}">
                <a16:creationId xmlns:a16="http://schemas.microsoft.com/office/drawing/2014/main" id="{C5489566-D824-FB45-AEB7-EC4C495007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4384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36">
            <a:extLst>
              <a:ext uri="{FF2B5EF4-FFF2-40B4-BE49-F238E27FC236}">
                <a16:creationId xmlns:a16="http://schemas.microsoft.com/office/drawing/2014/main" id="{ADDF3894-6AFF-864F-9A12-2C7C8051365D}"/>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78850" name="Rectangle 37">
            <a:extLst>
              <a:ext uri="{FF2B5EF4-FFF2-40B4-BE49-F238E27FC236}">
                <a16:creationId xmlns:a16="http://schemas.microsoft.com/office/drawing/2014/main" id="{55498131-832C-4D46-876C-84DEEA1B0ACD}"/>
              </a:ext>
            </a:extLst>
          </p:cNvPr>
          <p:cNvSpPr>
            <a:spLocks noGrp="1"/>
          </p:cNvSpPr>
          <p:nvPr>
            <p:ph idx="1"/>
          </p:nvPr>
        </p:nvSpPr>
        <p:spPr>
          <a:xfrm>
            <a:off x="381000" y="1752600"/>
            <a:ext cx="8458200" cy="4953000"/>
          </a:xfrm>
        </p:spPr>
        <p:txBody>
          <a:bodyPr rIns="132080"/>
          <a:lstStyle/>
          <a:p>
            <a:r>
              <a:rPr lang="en-US" altLang="en-US" sz="2800">
                <a:latin typeface="Helvetica" pitchFamily="2" charset="0"/>
                <a:ea typeface="ＭＳ Ｐゴシック" panose="020B0600070205080204" pitchFamily="34" charset="-128"/>
              </a:rPr>
              <a:t>Using growth curve modeling or regression, using continuous outcomes or categorical…</a:t>
            </a:r>
          </a:p>
          <a:p>
            <a:r>
              <a:rPr lang="en-US" altLang="en-US" sz="2800">
                <a:latin typeface="Helvetica" pitchFamily="2" charset="0"/>
                <a:ea typeface="ＭＳ Ｐゴシック" panose="020B0600070205080204" pitchFamily="34" charset="-128"/>
              </a:rPr>
              <a:t>Controlling for all likely covariates including self esteem and body image…</a:t>
            </a:r>
          </a:p>
          <a:p>
            <a:pPr>
              <a:buFont typeface="Arial" panose="020B0604020202020204" pitchFamily="34" charset="0"/>
              <a:buNone/>
            </a:pPr>
            <a:endParaRPr lang="en-US" altLang="en-US" sz="2400">
              <a:latin typeface="Helvetica" pitchFamily="2" charset="0"/>
              <a:ea typeface="ＭＳ Ｐゴシック" panose="020B0600070205080204" pitchFamily="34" charset="-128"/>
            </a:endParaRPr>
          </a:p>
        </p:txBody>
      </p:sp>
      <p:sp>
        <p:nvSpPr>
          <p:cNvPr id="78851" name="Rectangle 1">
            <a:extLst>
              <a:ext uri="{FF2B5EF4-FFF2-40B4-BE49-F238E27FC236}">
                <a16:creationId xmlns:a16="http://schemas.microsoft.com/office/drawing/2014/main" id="{22B2519E-849F-9247-A35C-3FFAD188CCBC}"/>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78852" name="Rectangle 36">
            <a:extLst>
              <a:ext uri="{FF2B5EF4-FFF2-40B4-BE49-F238E27FC236}">
                <a16:creationId xmlns:a16="http://schemas.microsoft.com/office/drawing/2014/main" id="{90605157-9651-3748-A94A-E3CB2D0D7E27}"/>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8853" name="Rectangle 5">
            <a:extLst>
              <a:ext uri="{FF2B5EF4-FFF2-40B4-BE49-F238E27FC236}">
                <a16:creationId xmlns:a16="http://schemas.microsoft.com/office/drawing/2014/main" id="{FACE7D3C-3733-4747-8309-BFA214D588C6}"/>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78854" name="Rectangle 6">
            <a:extLst>
              <a:ext uri="{FF2B5EF4-FFF2-40B4-BE49-F238E27FC236}">
                <a16:creationId xmlns:a16="http://schemas.microsoft.com/office/drawing/2014/main" id="{04722576-EFE4-874B-B3A1-C1526DF02FCF}"/>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3: Results</a:t>
            </a:r>
          </a:p>
        </p:txBody>
      </p:sp>
      <p:pic>
        <p:nvPicPr>
          <p:cNvPr id="78855" name="Picture 5" descr="982cheeseburger">
            <a:extLst>
              <a:ext uri="{FF2B5EF4-FFF2-40B4-BE49-F238E27FC236}">
                <a16:creationId xmlns:a16="http://schemas.microsoft.com/office/drawing/2014/main" id="{D088B6C4-E5D1-324B-8CF7-637249B18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TextBox 8">
            <a:extLst>
              <a:ext uri="{FF2B5EF4-FFF2-40B4-BE49-F238E27FC236}">
                <a16:creationId xmlns:a16="http://schemas.microsoft.com/office/drawing/2014/main" id="{8495DB1B-5129-A249-8B3E-B389B9C8E6FB}"/>
              </a:ext>
            </a:extLst>
          </p:cNvPr>
          <p:cNvSpPr txBox="1">
            <a:spLocks noChangeArrowheads="1"/>
          </p:cNvSpPr>
          <p:nvPr/>
        </p:nvSpPr>
        <p:spPr bwMode="auto">
          <a:xfrm>
            <a:off x="4267200" y="6335713"/>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(Hunger &amp; Tomiyama, 2014, </a:t>
            </a:r>
            <a:r>
              <a:rPr lang="en-US" altLang="en-US" sz="1800" i="1">
                <a:latin typeface="Helvetica" pitchFamily="2" charset="0"/>
              </a:rPr>
              <a:t>JAMA Pediatrics</a:t>
            </a:r>
            <a:r>
              <a:rPr lang="en-US" altLang="en-US" sz="1800">
                <a:latin typeface="Helvetica" pitchFamily="2" charset="0"/>
              </a:rPr>
              <a: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36">
            <a:extLst>
              <a:ext uri="{FF2B5EF4-FFF2-40B4-BE49-F238E27FC236}">
                <a16:creationId xmlns:a16="http://schemas.microsoft.com/office/drawing/2014/main" id="{F2C19EA9-1184-4045-A33A-89787A448CD6}"/>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13666" name="Rectangle 37">
            <a:extLst>
              <a:ext uri="{FF2B5EF4-FFF2-40B4-BE49-F238E27FC236}">
                <a16:creationId xmlns:a16="http://schemas.microsoft.com/office/drawing/2014/main" id="{E5E9D08E-A913-D646-9953-B73FF6806670}"/>
              </a:ext>
            </a:extLst>
          </p:cNvPr>
          <p:cNvSpPr>
            <a:spLocks noGrp="1"/>
          </p:cNvSpPr>
          <p:nvPr>
            <p:ph idx="1"/>
          </p:nvPr>
        </p:nvSpPr>
        <p:spPr>
          <a:xfrm>
            <a:off x="381000" y="4953000"/>
            <a:ext cx="8458200" cy="1219200"/>
          </a:xfrm>
        </p:spPr>
        <p:txBody>
          <a:bodyPr rIns="132080"/>
          <a:lstStyle/>
          <a:p>
            <a:pPr marL="0" indent="0">
              <a:buFont typeface="Arial" panose="020B0604020202020204" pitchFamily="34" charset="0"/>
              <a:buNone/>
            </a:pPr>
            <a:r>
              <a:rPr lang="en-US" altLang="en-US" sz="2400">
                <a:latin typeface="Helvetica" pitchFamily="2" charset="0"/>
                <a:ea typeface="ＭＳ Ｐゴシック" panose="020B0600070205080204" pitchFamily="34" charset="-128"/>
              </a:rPr>
              <a:t>For every additional…</a:t>
            </a:r>
          </a:p>
          <a:p>
            <a:pPr marL="0" indent="0"/>
            <a:r>
              <a:rPr lang="en-US" altLang="en-US" sz="2400">
                <a:latin typeface="Helvetica" pitchFamily="2" charset="0"/>
                <a:ea typeface="ＭＳ Ｐゴシック" panose="020B0600070205080204" pitchFamily="34" charset="-128"/>
              </a:rPr>
              <a:t>Family member: 0.54 BMI points higher</a:t>
            </a:r>
          </a:p>
          <a:p>
            <a:pPr marL="0" indent="0"/>
            <a:r>
              <a:rPr lang="en-US" altLang="en-US" sz="2400">
                <a:latin typeface="Helvetica" pitchFamily="2" charset="0"/>
                <a:ea typeface="ＭＳ Ｐゴシック" panose="020B0600070205080204" pitchFamily="34" charset="-128"/>
              </a:rPr>
              <a:t>Others: 0.21 BMI points higher</a:t>
            </a:r>
          </a:p>
          <a:p>
            <a:pPr marL="0" indent="0"/>
            <a:endParaRPr lang="en-US" altLang="en-US" sz="2400">
              <a:latin typeface="Helvetica" pitchFamily="2" charset="0"/>
              <a:ea typeface="ＭＳ Ｐゴシック" panose="020B0600070205080204" pitchFamily="34" charset="-128"/>
            </a:endParaRPr>
          </a:p>
          <a:p>
            <a:pPr marL="0" indent="0"/>
            <a:endParaRPr lang="en-US" altLang="en-US" sz="2400">
              <a:latin typeface="Helvetica" pitchFamily="2" charset="0"/>
              <a:ea typeface="ＭＳ Ｐゴシック" panose="020B0600070205080204" pitchFamily="34" charset="-128"/>
            </a:endParaRPr>
          </a:p>
        </p:txBody>
      </p:sp>
      <p:sp>
        <p:nvSpPr>
          <p:cNvPr id="80899" name="Rectangle 1">
            <a:extLst>
              <a:ext uri="{FF2B5EF4-FFF2-40B4-BE49-F238E27FC236}">
                <a16:creationId xmlns:a16="http://schemas.microsoft.com/office/drawing/2014/main" id="{02FEBDC5-8E57-4B45-832C-1FFAD9C012DB}"/>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80900" name="Rectangle 36">
            <a:extLst>
              <a:ext uri="{FF2B5EF4-FFF2-40B4-BE49-F238E27FC236}">
                <a16:creationId xmlns:a16="http://schemas.microsoft.com/office/drawing/2014/main" id="{8BB5E2F2-4B52-AF4F-A382-1F68FDABAE21}"/>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80901" name="Rectangle 5">
            <a:extLst>
              <a:ext uri="{FF2B5EF4-FFF2-40B4-BE49-F238E27FC236}">
                <a16:creationId xmlns:a16="http://schemas.microsoft.com/office/drawing/2014/main" id="{DC17D486-0DDC-C441-9AED-433FA272A359}"/>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0902" name="Rectangle 6">
            <a:extLst>
              <a:ext uri="{FF2B5EF4-FFF2-40B4-BE49-F238E27FC236}">
                <a16:creationId xmlns:a16="http://schemas.microsoft.com/office/drawing/2014/main" id="{2F1FFBE8-75C9-3E40-96D1-55D7D9346B52}"/>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Study 4: Results </a:t>
            </a:r>
          </a:p>
        </p:txBody>
      </p:sp>
      <p:pic>
        <p:nvPicPr>
          <p:cNvPr id="80903" name="Picture 5" descr="982cheeseburger">
            <a:extLst>
              <a:ext uri="{FF2B5EF4-FFF2-40B4-BE49-F238E27FC236}">
                <a16:creationId xmlns:a16="http://schemas.microsoft.com/office/drawing/2014/main" id="{0E7EA5CE-5AA6-4C4D-800E-140E793AC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Box 8">
            <a:extLst>
              <a:ext uri="{FF2B5EF4-FFF2-40B4-BE49-F238E27FC236}">
                <a16:creationId xmlns:a16="http://schemas.microsoft.com/office/drawing/2014/main" id="{1A4A759A-7D1F-354C-8B64-E8A897304210}"/>
              </a:ext>
            </a:extLst>
          </p:cNvPr>
          <p:cNvSpPr txBox="1">
            <a:spLocks noChangeArrowheads="1"/>
          </p:cNvSpPr>
          <p:nvPr/>
        </p:nvSpPr>
        <p:spPr bwMode="auto">
          <a:xfrm>
            <a:off x="4267200" y="6335713"/>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(Hunger &amp; Tomiyama, 2014, </a:t>
            </a:r>
            <a:r>
              <a:rPr lang="en-US" altLang="en-US" sz="1800" i="1">
                <a:latin typeface="Helvetica" pitchFamily="2" charset="0"/>
              </a:rPr>
              <a:t>JAMA Pediatrics</a:t>
            </a:r>
            <a:r>
              <a:rPr lang="en-US" altLang="en-US" sz="1800">
                <a:latin typeface="Helvetica" pitchFamily="2" charset="0"/>
              </a:rPr>
              <a:t>)</a:t>
            </a:r>
          </a:p>
        </p:txBody>
      </p:sp>
      <p:pic>
        <p:nvPicPr>
          <p:cNvPr id="80905" name="Picture 1" descr="Screen Shot 2014-04-06 at 2.41.36 PMApr 6.png">
            <a:extLst>
              <a:ext uri="{FF2B5EF4-FFF2-40B4-BE49-F238E27FC236}">
                <a16:creationId xmlns:a16="http://schemas.microsoft.com/office/drawing/2014/main" id="{0CFBF0D9-8BAA-2443-9611-5B19DB17C5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44700"/>
            <a:ext cx="91440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9E29BAA-7325-AC47-87BD-53D3C545E71C}"/>
              </a:ext>
            </a:extLst>
          </p:cNvPr>
          <p:cNvSpPr>
            <a:spLocks noChangeArrowheads="1"/>
          </p:cNvSpPr>
          <p:nvPr/>
        </p:nvSpPr>
        <p:spPr bwMode="auto">
          <a:xfrm>
            <a:off x="33338" y="4343400"/>
            <a:ext cx="9034462" cy="381000"/>
          </a:xfrm>
          <a:prstGeom prst="rect">
            <a:avLst/>
          </a:prstGeom>
          <a:noFill/>
          <a:ln w="38100">
            <a:solidFill>
              <a:srgbClr val="FF0000"/>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defRPr/>
            </a:pPr>
            <a:endParaRPr lang="en-US" altLang="en-US">
              <a:solidFill>
                <a:srgbClr val="FFFFFF"/>
              </a:solidFill>
              <a:latin typeface="Calibri" panose="020F0502020204030204" pitchFamily="34" charset="0"/>
            </a:endParaRPr>
          </a:p>
        </p:txBody>
      </p:sp>
      <p:sp>
        <p:nvSpPr>
          <p:cNvPr id="2" name="TextBox 1">
            <a:extLst>
              <a:ext uri="{FF2B5EF4-FFF2-40B4-BE49-F238E27FC236}">
                <a16:creationId xmlns:a16="http://schemas.microsoft.com/office/drawing/2014/main" id="{123E621E-43D6-2B4C-A671-04F520F6CA05}"/>
              </a:ext>
            </a:extLst>
          </p:cNvPr>
          <p:cNvSpPr txBox="1"/>
          <p:nvPr/>
        </p:nvSpPr>
        <p:spPr>
          <a:xfrm>
            <a:off x="1752600" y="2428270"/>
            <a:ext cx="5473700"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Girls who experienced weight stigma were 66% more likely to have obesity by age 19, whether they were thin or heavy to begin with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66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66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6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uiExpand="1" build="p"/>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Questions To Ask For Success | IT Support Georgetown, TX">
            <a:extLst>
              <a:ext uri="{FF2B5EF4-FFF2-40B4-BE49-F238E27FC236}">
                <a16:creationId xmlns:a16="http://schemas.microsoft.com/office/drawing/2014/main" id="{B9BEF87B-5213-E84B-ADE6-DC20ADEFD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825"/>
            <a:ext cx="9144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621F9E8-EA28-1C4B-ACDB-7DBC4FAB372E}"/>
              </a:ext>
            </a:extLst>
          </p:cNvPr>
          <p:cNvGraphicFramePr/>
          <p:nvPr/>
        </p:nvGraphicFramePr>
        <p:xfrm>
          <a:off x="375854" y="460913"/>
          <a:ext cx="8229600" cy="639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6" name="TextBox 7">
            <a:extLst>
              <a:ext uri="{FF2B5EF4-FFF2-40B4-BE49-F238E27FC236}">
                <a16:creationId xmlns:a16="http://schemas.microsoft.com/office/drawing/2014/main" id="{90AC3CBD-5E97-4740-B837-79E65CD82596}"/>
              </a:ext>
            </a:extLst>
          </p:cNvPr>
          <p:cNvSpPr txBox="1">
            <a:spLocks noChangeArrowheads="1"/>
          </p:cNvSpPr>
          <p:nvPr/>
        </p:nvSpPr>
        <p:spPr bwMode="auto">
          <a:xfrm>
            <a:off x="381000" y="1143000"/>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Helvetica" pitchFamily="2" charset="0"/>
              </a:rPr>
              <a:t>Study 4</a:t>
            </a:r>
            <a:r>
              <a:rPr lang="en-US" altLang="en-US" sz="2000">
                <a:latin typeface="Helvetica" pitchFamily="2" charset="0"/>
              </a:rPr>
              <a:t>: Stigma longitudinally predicts weight gain</a:t>
            </a:r>
          </a:p>
        </p:txBody>
      </p:sp>
      <p:sp>
        <p:nvSpPr>
          <p:cNvPr id="7" name="TextBox 6">
            <a:extLst>
              <a:ext uri="{FF2B5EF4-FFF2-40B4-BE49-F238E27FC236}">
                <a16:creationId xmlns:a16="http://schemas.microsoft.com/office/drawing/2014/main" id="{B3343D40-38F5-6940-B526-3345B4162B11}"/>
              </a:ext>
            </a:extLst>
          </p:cNvPr>
          <p:cNvSpPr txBox="1">
            <a:spLocks noChangeArrowheads="1"/>
          </p:cNvSpPr>
          <p:nvPr/>
        </p:nvSpPr>
        <p:spPr bwMode="auto">
          <a:xfrm>
            <a:off x="6553200" y="4724400"/>
            <a:ext cx="2514600" cy="132397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defRPr/>
            </a:pPr>
            <a:r>
              <a:rPr lang="en-US" sz="2000" b="1" dirty="0"/>
              <a:t>Ongoing Study</a:t>
            </a:r>
            <a:r>
              <a:rPr lang="en-US" sz="2000" dirty="0"/>
              <a:t>: Stigma, stress, eating, and cortisol in daily life</a:t>
            </a:r>
          </a:p>
        </p:txBody>
      </p:sp>
      <p:sp>
        <p:nvSpPr>
          <p:cNvPr id="82948" name="TextBox 4">
            <a:extLst>
              <a:ext uri="{FF2B5EF4-FFF2-40B4-BE49-F238E27FC236}">
                <a16:creationId xmlns:a16="http://schemas.microsoft.com/office/drawing/2014/main" id="{9643AC95-21B4-7743-8411-E805F5B67255}"/>
              </a:ext>
            </a:extLst>
          </p:cNvPr>
          <p:cNvSpPr txBox="1">
            <a:spLocks noChangeArrowheads="1"/>
          </p:cNvSpPr>
          <p:nvPr/>
        </p:nvSpPr>
        <p:spPr bwMode="auto">
          <a:xfrm>
            <a:off x="6324600" y="1266825"/>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Helvetica" pitchFamily="2" charset="0"/>
              </a:rPr>
              <a:t>Study 1</a:t>
            </a:r>
            <a:r>
              <a:rPr lang="en-US" altLang="en-US" sz="2000">
                <a:latin typeface="Helvetica" pitchFamily="2" charset="0"/>
              </a:rPr>
              <a:t>: Stigma correlated with cortisol</a:t>
            </a:r>
          </a:p>
        </p:txBody>
      </p:sp>
      <p:sp>
        <p:nvSpPr>
          <p:cNvPr id="82949" name="TextBox 6">
            <a:extLst>
              <a:ext uri="{FF2B5EF4-FFF2-40B4-BE49-F238E27FC236}">
                <a16:creationId xmlns:a16="http://schemas.microsoft.com/office/drawing/2014/main" id="{37A6DC4D-C5BC-464A-8127-FEDE6CE7D8C4}"/>
              </a:ext>
            </a:extLst>
          </p:cNvPr>
          <p:cNvSpPr txBox="1">
            <a:spLocks noChangeArrowheads="1"/>
          </p:cNvSpPr>
          <p:nvPr/>
        </p:nvSpPr>
        <p:spPr bwMode="auto">
          <a:xfrm>
            <a:off x="3124200" y="2286000"/>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2</a:t>
            </a:r>
            <a:r>
              <a:rPr lang="en-US" altLang="en-US" sz="2000">
                <a:solidFill>
                  <a:srgbClr val="000000"/>
                </a:solidFill>
                <a:latin typeface="Helvetica" pitchFamily="2" charset="0"/>
              </a:rPr>
              <a:t>: Stigma causes cortisol secretion</a:t>
            </a:r>
          </a:p>
        </p:txBody>
      </p:sp>
      <p:sp>
        <p:nvSpPr>
          <p:cNvPr id="82950" name="TextBox 6">
            <a:extLst>
              <a:ext uri="{FF2B5EF4-FFF2-40B4-BE49-F238E27FC236}">
                <a16:creationId xmlns:a16="http://schemas.microsoft.com/office/drawing/2014/main" id="{DB4A24CE-DB95-CA4A-BCB4-E2250667F367}"/>
              </a:ext>
            </a:extLst>
          </p:cNvPr>
          <p:cNvSpPr txBox="1">
            <a:spLocks noChangeArrowheads="1"/>
          </p:cNvSpPr>
          <p:nvPr/>
        </p:nvSpPr>
        <p:spPr bwMode="auto">
          <a:xfrm>
            <a:off x="3200400" y="4213225"/>
            <a:ext cx="28194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00000"/>
                </a:solidFill>
                <a:latin typeface="Helvetica" pitchFamily="2" charset="0"/>
              </a:rPr>
              <a:t>Study 3</a:t>
            </a:r>
            <a:r>
              <a:rPr lang="en-US" altLang="en-US" sz="2000">
                <a:solidFill>
                  <a:srgbClr val="000000"/>
                </a:solidFill>
                <a:latin typeface="Helvetica" pitchFamily="2" charset="0"/>
              </a:rPr>
              <a:t>: Stigma causes unhealthy eating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6">
            <a:extLst>
              <a:ext uri="{FF2B5EF4-FFF2-40B4-BE49-F238E27FC236}">
                <a16:creationId xmlns:a16="http://schemas.microsoft.com/office/drawing/2014/main" id="{3889A7C5-3DD7-BC40-AE8F-1CDB13C390C3}"/>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84994" name="Rectangle 1">
            <a:extLst>
              <a:ext uri="{FF2B5EF4-FFF2-40B4-BE49-F238E27FC236}">
                <a16:creationId xmlns:a16="http://schemas.microsoft.com/office/drawing/2014/main" id="{67ADE96E-1AAB-1846-AB12-37587146F107}"/>
              </a:ext>
            </a:extLst>
          </p:cNvPr>
          <p:cNvSpPr txBox="1">
            <a:spLocks noChangeArrowheads="1"/>
          </p:cNvSpPr>
          <p:nvPr/>
        </p:nvSpPr>
        <p:spPr bwMode="auto">
          <a:xfrm>
            <a:off x="685800" y="15240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84995" name="Rectangle 36">
            <a:extLst>
              <a:ext uri="{FF2B5EF4-FFF2-40B4-BE49-F238E27FC236}">
                <a16:creationId xmlns:a16="http://schemas.microsoft.com/office/drawing/2014/main" id="{024625EB-1703-6C49-8C10-E94D4C25C6EE}"/>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84996" name="Rectangle 5">
            <a:extLst>
              <a:ext uri="{FF2B5EF4-FFF2-40B4-BE49-F238E27FC236}">
                <a16:creationId xmlns:a16="http://schemas.microsoft.com/office/drawing/2014/main" id="{CEFEE04D-49CF-8148-9BF6-B154853B63F6}"/>
              </a:ext>
            </a:extLst>
          </p:cNvPr>
          <p:cNvSpPr>
            <a:spLocks/>
          </p:cNvSpPr>
          <p:nvPr/>
        </p:nvSpPr>
        <p:spPr bwMode="auto">
          <a:xfrm>
            <a:off x="0" y="0"/>
            <a:ext cx="9156700" cy="1714500"/>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4997" name="Rectangle 6">
            <a:extLst>
              <a:ext uri="{FF2B5EF4-FFF2-40B4-BE49-F238E27FC236}">
                <a16:creationId xmlns:a16="http://schemas.microsoft.com/office/drawing/2014/main" id="{49CF798D-167E-DF44-ABBF-B9F00AA3963F}"/>
              </a:ext>
            </a:extLst>
          </p:cNvPr>
          <p:cNvSpPr>
            <a:spLocks/>
          </p:cNvSpPr>
          <p:nvPr/>
        </p:nvSpPr>
        <p:spPr bwMode="auto">
          <a:xfrm>
            <a:off x="1600200" y="6397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 typeface="Arial" panose="020B0604020202020204" pitchFamily="34" charset="0"/>
              <a:buNone/>
            </a:pPr>
            <a:r>
              <a:rPr lang="en-US" altLang="en-US">
                <a:solidFill>
                  <a:schemeClr val="bg1"/>
                </a:solidFill>
                <a:latin typeface="Helvetica" pitchFamily="2" charset="0"/>
              </a:rPr>
              <a:t>tinyurl.com/uclatextingstudy</a:t>
            </a:r>
          </a:p>
        </p:txBody>
      </p:sp>
      <p:pic>
        <p:nvPicPr>
          <p:cNvPr id="84998" name="Picture 5" descr="982cheeseburger">
            <a:extLst>
              <a:ext uri="{FF2B5EF4-FFF2-40B4-BE49-F238E27FC236}">
                <a16:creationId xmlns:a16="http://schemas.microsoft.com/office/drawing/2014/main" id="{5A3C81F1-2076-0F48-A471-8950E37C1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143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1">
            <a:extLst>
              <a:ext uri="{FF2B5EF4-FFF2-40B4-BE49-F238E27FC236}">
                <a16:creationId xmlns:a16="http://schemas.microsoft.com/office/drawing/2014/main" id="{53D68154-C0A3-9E47-B1DD-81B0D50DBA76}"/>
              </a:ext>
            </a:extLst>
          </p:cNvPr>
          <p:cNvSpPr>
            <a:spLocks noChangeArrowheads="1"/>
          </p:cNvSpPr>
          <p:nvPr/>
        </p:nvSpPr>
        <p:spPr bwMode="auto">
          <a:xfrm>
            <a:off x="3962400" y="34290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latin typeface="Helvetica" pitchFamily="2" charset="0"/>
              </a:rPr>
              <a:t>tinyurl.com/uclatextingstudy</a:t>
            </a:r>
          </a:p>
        </p:txBody>
      </p:sp>
      <p:pic>
        <p:nvPicPr>
          <p:cNvPr id="85000" name="Picture 9" descr="Macintosh HD:Users:DiSHLabManager:Desktop:Screen Shot 2014-03-27 at 3.39.15 PM.png">
            <a:extLst>
              <a:ext uri="{FF2B5EF4-FFF2-40B4-BE49-F238E27FC236}">
                <a16:creationId xmlns:a16="http://schemas.microsoft.com/office/drawing/2014/main" id="{C5960A4F-F4D6-984F-82D6-1474CDA5DC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981200"/>
            <a:ext cx="31242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Box 1">
            <a:extLst>
              <a:ext uri="{FF2B5EF4-FFF2-40B4-BE49-F238E27FC236}">
                <a16:creationId xmlns:a16="http://schemas.microsoft.com/office/drawing/2014/main" id="{2D894D76-7495-1A4E-8576-01C91F7C7269}"/>
              </a:ext>
            </a:extLst>
          </p:cNvPr>
          <p:cNvSpPr txBox="1">
            <a:spLocks noChangeArrowheads="1"/>
          </p:cNvSpPr>
          <p:nvPr/>
        </p:nvSpPr>
        <p:spPr bwMode="auto">
          <a:xfrm>
            <a:off x="5926138" y="6400800"/>
            <a:ext cx="317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NSF CAREER: BCS1454735</a:t>
            </a:r>
          </a:p>
        </p:txBody>
      </p:sp>
      <p:pic>
        <p:nvPicPr>
          <p:cNvPr id="3" name="UCLA Texting Study Training Video.mp4">
            <a:hlinkClick r:id="" action="ppaction://media"/>
            <a:extLst>
              <a:ext uri="{FF2B5EF4-FFF2-40B4-BE49-F238E27FC236}">
                <a16:creationId xmlns:a16="http://schemas.microsoft.com/office/drawing/2014/main" id="{7DEBC606-3E92-5A48-87F5-311250FD8DB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692484"/>
            <a:ext cx="9183138" cy="51655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a:extLst>
              <a:ext uri="{FF2B5EF4-FFF2-40B4-BE49-F238E27FC236}">
                <a16:creationId xmlns:a16="http://schemas.microsoft.com/office/drawing/2014/main" id="{D15C7894-E5B4-394F-BCB5-DC2D1424C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26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A26B2BD-CFA5-F84E-9D9A-E99882EC0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066800"/>
            <a:ext cx="33797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E8DD4FB-2305-AA4C-992D-0DD00B508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063" y="2203450"/>
            <a:ext cx="3182937"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36">
            <a:extLst>
              <a:ext uri="{FF2B5EF4-FFF2-40B4-BE49-F238E27FC236}">
                <a16:creationId xmlns:a16="http://schemas.microsoft.com/office/drawing/2014/main" id="{55FEF9DA-6177-CC42-BDFD-A200EEB0F9CE}"/>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89090" name="Rectangle 1">
            <a:extLst>
              <a:ext uri="{FF2B5EF4-FFF2-40B4-BE49-F238E27FC236}">
                <a16:creationId xmlns:a16="http://schemas.microsoft.com/office/drawing/2014/main" id="{CE03E3FB-D40B-F745-B3E0-FC1717CE7170}"/>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89091" name="Rectangle 36">
            <a:extLst>
              <a:ext uri="{FF2B5EF4-FFF2-40B4-BE49-F238E27FC236}">
                <a16:creationId xmlns:a16="http://schemas.microsoft.com/office/drawing/2014/main" id="{E8F55D9B-27FF-3743-B1BB-B20CA88CF37B}"/>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89092" name="Rectangle 5">
            <a:extLst>
              <a:ext uri="{FF2B5EF4-FFF2-40B4-BE49-F238E27FC236}">
                <a16:creationId xmlns:a16="http://schemas.microsoft.com/office/drawing/2014/main" id="{0F082BAB-F05E-2748-AE53-53B73B9F9639}"/>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9093" name="Rectangle 6">
            <a:extLst>
              <a:ext uri="{FF2B5EF4-FFF2-40B4-BE49-F238E27FC236}">
                <a16:creationId xmlns:a16="http://schemas.microsoft.com/office/drawing/2014/main" id="{F30A3C1B-F4D8-2C45-B462-504960646D30}"/>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Preliminary results</a:t>
            </a:r>
          </a:p>
        </p:txBody>
      </p:sp>
      <p:pic>
        <p:nvPicPr>
          <p:cNvPr id="89094" name="Picture 5" descr="982cheeseburger">
            <a:extLst>
              <a:ext uri="{FF2B5EF4-FFF2-40B4-BE49-F238E27FC236}">
                <a16:creationId xmlns:a16="http://schemas.microsoft.com/office/drawing/2014/main" id="{D0BEA5F2-CF17-3848-80CF-45D97BDB7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Box 1">
            <a:extLst>
              <a:ext uri="{FF2B5EF4-FFF2-40B4-BE49-F238E27FC236}">
                <a16:creationId xmlns:a16="http://schemas.microsoft.com/office/drawing/2014/main" id="{3AA09683-861F-4C44-BE0A-3195F68980B2}"/>
              </a:ext>
            </a:extLst>
          </p:cNvPr>
          <p:cNvSpPr txBox="1">
            <a:spLocks noChangeArrowheads="1"/>
          </p:cNvSpPr>
          <p:nvPr/>
        </p:nvSpPr>
        <p:spPr bwMode="auto">
          <a:xfrm>
            <a:off x="5926138" y="6400800"/>
            <a:ext cx="317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NSF CAREER: BCS1454735</a:t>
            </a:r>
          </a:p>
        </p:txBody>
      </p:sp>
      <p:sp>
        <p:nvSpPr>
          <p:cNvPr id="89096" name="TextBox 8">
            <a:extLst>
              <a:ext uri="{FF2B5EF4-FFF2-40B4-BE49-F238E27FC236}">
                <a16:creationId xmlns:a16="http://schemas.microsoft.com/office/drawing/2014/main" id="{6ED016DE-9061-1343-8004-531A43FE994D}"/>
              </a:ext>
            </a:extLst>
          </p:cNvPr>
          <p:cNvSpPr txBox="1">
            <a:spLocks noChangeArrowheads="1"/>
          </p:cNvSpPr>
          <p:nvPr/>
        </p:nvSpPr>
        <p:spPr bwMode="auto">
          <a:xfrm>
            <a:off x="847725" y="2212975"/>
            <a:ext cx="74580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200" i="1">
                <a:latin typeface="Helvetica" pitchFamily="2" charset="0"/>
              </a:rPr>
              <a:t>“I went in the store to try on clothes and the sales person told me that they didn't have anything in my size.”</a:t>
            </a:r>
          </a:p>
          <a:p>
            <a:pPr>
              <a:spcBef>
                <a:spcPct val="0"/>
              </a:spcBef>
              <a:buFontTx/>
              <a:buNone/>
            </a:pPr>
            <a:endParaRPr lang="en-US" altLang="en-US" sz="2200" i="1">
              <a:latin typeface="Helvetica" pitchFamily="2" charset="0"/>
            </a:endParaRPr>
          </a:p>
          <a:p>
            <a:pPr>
              <a:spcBef>
                <a:spcPct val="0"/>
              </a:spcBef>
              <a:buFontTx/>
              <a:buNone/>
            </a:pPr>
            <a:r>
              <a:rPr lang="en-US" altLang="en-US" sz="2200" i="1">
                <a:latin typeface="Helvetica" pitchFamily="2" charset="0"/>
              </a:rPr>
              <a:t>“I was at the gym playing ball and one of the other guys said I've got the fat guy.”</a:t>
            </a:r>
          </a:p>
          <a:p>
            <a:pPr>
              <a:spcBef>
                <a:spcPct val="0"/>
              </a:spcBef>
              <a:buFontTx/>
              <a:buNone/>
            </a:pPr>
            <a:endParaRPr lang="en-US" altLang="en-US" sz="2200" i="1">
              <a:latin typeface="Helvetica" pitchFamily="2" charset="0"/>
            </a:endParaRPr>
          </a:p>
          <a:p>
            <a:pPr>
              <a:spcBef>
                <a:spcPct val="0"/>
              </a:spcBef>
              <a:buFontTx/>
              <a:buNone/>
            </a:pPr>
            <a:r>
              <a:rPr lang="en-US" altLang="en-US" sz="2200" i="1">
                <a:latin typeface="Helvetica" pitchFamily="2" charset="0"/>
              </a:rPr>
              <a:t>“I was at the doctor office and of course I was told I need to lose weight, as if I'm not trying.”</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6">
            <a:extLst>
              <a:ext uri="{FF2B5EF4-FFF2-40B4-BE49-F238E27FC236}">
                <a16:creationId xmlns:a16="http://schemas.microsoft.com/office/drawing/2014/main" id="{213ECC96-9D25-C144-92FA-111CD0DAEE52}"/>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91138" name="Rectangle 1">
            <a:extLst>
              <a:ext uri="{FF2B5EF4-FFF2-40B4-BE49-F238E27FC236}">
                <a16:creationId xmlns:a16="http://schemas.microsoft.com/office/drawing/2014/main" id="{829B7FB8-D97A-3744-B609-0C65059F5A9D}"/>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91139" name="Rectangle 36">
            <a:extLst>
              <a:ext uri="{FF2B5EF4-FFF2-40B4-BE49-F238E27FC236}">
                <a16:creationId xmlns:a16="http://schemas.microsoft.com/office/drawing/2014/main" id="{5E1BF242-A427-5F43-9BC1-70AFC695AF60}"/>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91140" name="Rectangle 5">
            <a:extLst>
              <a:ext uri="{FF2B5EF4-FFF2-40B4-BE49-F238E27FC236}">
                <a16:creationId xmlns:a16="http://schemas.microsoft.com/office/drawing/2014/main" id="{EC82EC6F-0541-314F-B401-D6EA700CD640}"/>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91141" name="Rectangle 6">
            <a:extLst>
              <a:ext uri="{FF2B5EF4-FFF2-40B4-BE49-F238E27FC236}">
                <a16:creationId xmlns:a16="http://schemas.microsoft.com/office/drawing/2014/main" id="{87109BF7-7799-2241-B857-07D4413D7C50}"/>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Preliminary results</a:t>
            </a:r>
          </a:p>
        </p:txBody>
      </p:sp>
      <p:pic>
        <p:nvPicPr>
          <p:cNvPr id="91142" name="Picture 5" descr="982cheeseburger">
            <a:extLst>
              <a:ext uri="{FF2B5EF4-FFF2-40B4-BE49-F238E27FC236}">
                <a16:creationId xmlns:a16="http://schemas.microsoft.com/office/drawing/2014/main" id="{48623A46-8260-ED4E-831B-15E30185D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1">
            <a:extLst>
              <a:ext uri="{FF2B5EF4-FFF2-40B4-BE49-F238E27FC236}">
                <a16:creationId xmlns:a16="http://schemas.microsoft.com/office/drawing/2014/main" id="{1F21078F-71B5-184A-B4B1-737D9CC1882F}"/>
              </a:ext>
            </a:extLst>
          </p:cNvPr>
          <p:cNvSpPr txBox="1">
            <a:spLocks noChangeArrowheads="1"/>
          </p:cNvSpPr>
          <p:nvPr/>
        </p:nvSpPr>
        <p:spPr bwMode="auto">
          <a:xfrm>
            <a:off x="5926138" y="6400800"/>
            <a:ext cx="317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Helvetica" pitchFamily="2" charset="0"/>
              </a:rPr>
              <a:t>NSF CAREER: BCS1454735</a:t>
            </a:r>
          </a:p>
        </p:txBody>
      </p:sp>
      <p:sp>
        <p:nvSpPr>
          <p:cNvPr id="91144" name="TextBox 1">
            <a:extLst>
              <a:ext uri="{FF2B5EF4-FFF2-40B4-BE49-F238E27FC236}">
                <a16:creationId xmlns:a16="http://schemas.microsoft.com/office/drawing/2014/main" id="{8A7413D8-E6D8-6C45-838C-DABA0B0C9AA2}"/>
              </a:ext>
            </a:extLst>
          </p:cNvPr>
          <p:cNvSpPr txBox="1">
            <a:spLocks noChangeArrowheads="1"/>
          </p:cNvSpPr>
          <p:nvPr/>
        </p:nvSpPr>
        <p:spPr bwMode="auto">
          <a:xfrm>
            <a:off x="285750" y="4149725"/>
            <a:ext cx="85725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200">
                <a:latin typeface="Helvetica" pitchFamily="2" charset="0"/>
              </a:rPr>
              <a:t>Mean food servings post-stigma: </a:t>
            </a:r>
            <a:r>
              <a:rPr lang="en-US" altLang="en-US" sz="2200" b="1">
                <a:latin typeface="Helvetica" pitchFamily="2" charset="0"/>
              </a:rPr>
              <a:t>3.21</a:t>
            </a:r>
            <a:r>
              <a:rPr lang="en-US" altLang="en-US" sz="2200">
                <a:latin typeface="Helvetica" pitchFamily="2" charset="0"/>
              </a:rPr>
              <a:t> (95% CI: 2.31,4.11)</a:t>
            </a:r>
          </a:p>
          <a:p>
            <a:pPr>
              <a:spcBef>
                <a:spcPct val="0"/>
              </a:spcBef>
              <a:buFontTx/>
              <a:buNone/>
            </a:pPr>
            <a:endParaRPr lang="en-US" altLang="en-US" sz="2200">
              <a:latin typeface="Helvetica" pitchFamily="2" charset="0"/>
            </a:endParaRPr>
          </a:p>
          <a:p>
            <a:pPr>
              <a:spcBef>
                <a:spcPct val="0"/>
              </a:spcBef>
              <a:buFontTx/>
              <a:buNone/>
            </a:pPr>
            <a:r>
              <a:rPr lang="en-US" altLang="en-US" sz="2200">
                <a:latin typeface="Helvetica" pitchFamily="2" charset="0"/>
              </a:rPr>
              <a:t>Mean food servings 24 hrs later (control): </a:t>
            </a:r>
            <a:r>
              <a:rPr lang="en-US" altLang="en-US" sz="2200" b="1">
                <a:latin typeface="Helvetica" pitchFamily="2" charset="0"/>
              </a:rPr>
              <a:t>2.21</a:t>
            </a:r>
            <a:r>
              <a:rPr lang="en-US" altLang="en-US" sz="2200">
                <a:latin typeface="Helvetica" pitchFamily="2" charset="0"/>
              </a:rPr>
              <a:t> (95% CI: 0.54, 3.13)</a:t>
            </a:r>
          </a:p>
        </p:txBody>
      </p:sp>
      <p:pic>
        <p:nvPicPr>
          <p:cNvPr id="91145" name="Picture 3">
            <a:extLst>
              <a:ext uri="{FF2B5EF4-FFF2-40B4-BE49-F238E27FC236}">
                <a16:creationId xmlns:a16="http://schemas.microsoft.com/office/drawing/2014/main" id="{2657C70C-1075-7B46-BAA0-FD4A6A222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487613"/>
            <a:ext cx="18161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5">
            <a:extLst>
              <a:ext uri="{FF2B5EF4-FFF2-40B4-BE49-F238E27FC236}">
                <a16:creationId xmlns:a16="http://schemas.microsoft.com/office/drawing/2014/main" id="{91850960-E644-6848-AEA1-3C4EDCA6FA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582863"/>
            <a:ext cx="167640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Picture 7">
            <a:extLst>
              <a:ext uri="{FF2B5EF4-FFF2-40B4-BE49-F238E27FC236}">
                <a16:creationId xmlns:a16="http://schemas.microsoft.com/office/drawing/2014/main" id="{0DF9C2A4-25D6-7F49-8C4E-7F9C9A796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2320925"/>
            <a:ext cx="2171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2C2E5CA-D910-7D4C-8766-1F0616DA68A0}"/>
              </a:ext>
            </a:extLst>
          </p:cNvPr>
          <p:cNvGraphicFramePr/>
          <p:nvPr/>
        </p:nvGraphicFramePr>
        <p:xfrm>
          <a:off x="375854" y="460913"/>
          <a:ext cx="8229600" cy="639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3186" name="TextBox 6">
            <a:extLst>
              <a:ext uri="{FF2B5EF4-FFF2-40B4-BE49-F238E27FC236}">
                <a16:creationId xmlns:a16="http://schemas.microsoft.com/office/drawing/2014/main" id="{F576B02A-F38B-464D-BF66-B67C13939A18}"/>
              </a:ext>
            </a:extLst>
          </p:cNvPr>
          <p:cNvSpPr txBox="1">
            <a:spLocks noChangeArrowheads="1"/>
          </p:cNvSpPr>
          <p:nvPr/>
        </p:nvSpPr>
        <p:spPr bwMode="auto">
          <a:xfrm>
            <a:off x="3124200" y="3200400"/>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Helvetica" pitchFamily="2" charset="0"/>
              </a:rPr>
              <a:t>Study 2</a:t>
            </a:r>
            <a:r>
              <a:rPr lang="en-US" altLang="en-US" sz="2000">
                <a:latin typeface="Helvetica" pitchFamily="2" charset="0"/>
              </a:rPr>
              <a:t>: Stigma causes cortisol secretion</a:t>
            </a:r>
          </a:p>
        </p:txBody>
      </p:sp>
      <p:sp>
        <p:nvSpPr>
          <p:cNvPr id="93187" name="TextBox 7">
            <a:extLst>
              <a:ext uri="{FF2B5EF4-FFF2-40B4-BE49-F238E27FC236}">
                <a16:creationId xmlns:a16="http://schemas.microsoft.com/office/drawing/2014/main" id="{365B23AD-B87C-3D4D-B3B0-44FCED96E808}"/>
              </a:ext>
            </a:extLst>
          </p:cNvPr>
          <p:cNvSpPr txBox="1">
            <a:spLocks noChangeArrowheads="1"/>
          </p:cNvSpPr>
          <p:nvPr/>
        </p:nvSpPr>
        <p:spPr bwMode="auto">
          <a:xfrm>
            <a:off x="381000" y="1143000"/>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Helvetica" pitchFamily="2" charset="0"/>
              </a:rPr>
              <a:t>Study 3</a:t>
            </a:r>
            <a:r>
              <a:rPr lang="en-US" altLang="en-US" sz="2000">
                <a:latin typeface="Helvetica" pitchFamily="2" charset="0"/>
              </a:rPr>
              <a:t>: Stigma longitudinally predicts weight gain</a:t>
            </a:r>
          </a:p>
        </p:txBody>
      </p:sp>
      <p:sp>
        <p:nvSpPr>
          <p:cNvPr id="93188" name="TextBox 6">
            <a:extLst>
              <a:ext uri="{FF2B5EF4-FFF2-40B4-BE49-F238E27FC236}">
                <a16:creationId xmlns:a16="http://schemas.microsoft.com/office/drawing/2014/main" id="{30F4FB23-408F-EE40-AF88-F701993725A5}"/>
              </a:ext>
            </a:extLst>
          </p:cNvPr>
          <p:cNvSpPr txBox="1">
            <a:spLocks noChangeArrowheads="1"/>
          </p:cNvSpPr>
          <p:nvPr/>
        </p:nvSpPr>
        <p:spPr bwMode="auto">
          <a:xfrm>
            <a:off x="6705600" y="5080000"/>
            <a:ext cx="2514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Helvetica" pitchFamily="2" charset="0"/>
              </a:rPr>
              <a:t>Ongoing Study</a:t>
            </a:r>
            <a:r>
              <a:rPr lang="en-US" altLang="en-US" sz="2000">
                <a:latin typeface="Helvetica" pitchFamily="2" charset="0"/>
              </a:rPr>
              <a:t>: Stigma, stress, and cortisol in daily life</a:t>
            </a:r>
          </a:p>
        </p:txBody>
      </p:sp>
      <p:sp>
        <p:nvSpPr>
          <p:cNvPr id="8" name="TextBox 6">
            <a:extLst>
              <a:ext uri="{FF2B5EF4-FFF2-40B4-BE49-F238E27FC236}">
                <a16:creationId xmlns:a16="http://schemas.microsoft.com/office/drawing/2014/main" id="{4791866A-3581-C546-8B1B-66C9396621FF}"/>
              </a:ext>
            </a:extLst>
          </p:cNvPr>
          <p:cNvSpPr txBox="1">
            <a:spLocks noChangeArrowheads="1"/>
          </p:cNvSpPr>
          <p:nvPr/>
        </p:nvSpPr>
        <p:spPr bwMode="auto">
          <a:xfrm>
            <a:off x="1295400" y="304800"/>
            <a:ext cx="6553200" cy="4000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defRPr/>
            </a:pPr>
            <a:r>
              <a:rPr lang="en-US" sz="2000" b="1" dirty="0"/>
              <a:t>Ongoing Study</a:t>
            </a:r>
            <a:r>
              <a:rPr lang="en-US" sz="2000" dirty="0"/>
              <a:t>: Longitudinal study to test full model</a:t>
            </a:r>
          </a:p>
        </p:txBody>
      </p:sp>
      <p:sp>
        <p:nvSpPr>
          <p:cNvPr id="93190" name="TextBox 4">
            <a:extLst>
              <a:ext uri="{FF2B5EF4-FFF2-40B4-BE49-F238E27FC236}">
                <a16:creationId xmlns:a16="http://schemas.microsoft.com/office/drawing/2014/main" id="{1421ABE6-6BAC-2147-B39B-A98FFC4E3428}"/>
              </a:ext>
            </a:extLst>
          </p:cNvPr>
          <p:cNvSpPr txBox="1">
            <a:spLocks noChangeArrowheads="1"/>
          </p:cNvSpPr>
          <p:nvPr/>
        </p:nvSpPr>
        <p:spPr bwMode="auto">
          <a:xfrm>
            <a:off x="6324600" y="1266825"/>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b="1">
                <a:latin typeface="Helvetica" pitchFamily="2" charset="0"/>
              </a:rPr>
              <a:t>Study 1</a:t>
            </a:r>
            <a:r>
              <a:rPr lang="en-US" altLang="en-US" sz="2000">
                <a:latin typeface="Helvetica" pitchFamily="2" charset="0"/>
              </a:rPr>
              <a:t>: Stigma correlated with cortisol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Questions To Ask For Success | IT Support Georgetown, TX">
            <a:extLst>
              <a:ext uri="{FF2B5EF4-FFF2-40B4-BE49-F238E27FC236}">
                <a16:creationId xmlns:a16="http://schemas.microsoft.com/office/drawing/2014/main" id="{B9BEF87B-5213-E84B-ADE6-DC20ADEFD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825"/>
            <a:ext cx="9144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6">
            <a:extLst>
              <a:ext uri="{FF2B5EF4-FFF2-40B4-BE49-F238E27FC236}">
                <a16:creationId xmlns:a16="http://schemas.microsoft.com/office/drawing/2014/main" id="{8FAB0474-DA4F-F848-AFD2-19A19BF25A09}"/>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9458" name="Rectangle 1">
            <a:extLst>
              <a:ext uri="{FF2B5EF4-FFF2-40B4-BE49-F238E27FC236}">
                <a16:creationId xmlns:a16="http://schemas.microsoft.com/office/drawing/2014/main" id="{8211E686-AC39-AA49-953A-72993C7C4B2A}"/>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9459" name="Rectangle 36">
            <a:extLst>
              <a:ext uri="{FF2B5EF4-FFF2-40B4-BE49-F238E27FC236}">
                <a16:creationId xmlns:a16="http://schemas.microsoft.com/office/drawing/2014/main" id="{7FF7A505-425F-6840-BE19-31323CAC8DED}"/>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9460" name="Rectangle 5">
            <a:extLst>
              <a:ext uri="{FF2B5EF4-FFF2-40B4-BE49-F238E27FC236}">
                <a16:creationId xmlns:a16="http://schemas.microsoft.com/office/drawing/2014/main" id="{60945E1B-C49E-1E42-9C34-7416D177E02F}"/>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9461" name="Rectangle 6">
            <a:extLst>
              <a:ext uri="{FF2B5EF4-FFF2-40B4-BE49-F238E27FC236}">
                <a16:creationId xmlns:a16="http://schemas.microsoft.com/office/drawing/2014/main" id="{105E6BD7-0A14-C842-BCF1-FD865BAF78C6}"/>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What examples have you noticed?</a:t>
            </a:r>
          </a:p>
        </p:txBody>
      </p:sp>
      <p:pic>
        <p:nvPicPr>
          <p:cNvPr id="19462" name="Picture 5" descr="982cheeseburger">
            <a:extLst>
              <a:ext uri="{FF2B5EF4-FFF2-40B4-BE49-F238E27FC236}">
                <a16:creationId xmlns:a16="http://schemas.microsoft.com/office/drawing/2014/main" id="{D1DAA979-C8F9-4445-8268-8CF3A849C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9A9315F-6CD7-1F41-BD44-EFED37CB3E3F}"/>
              </a:ext>
            </a:extLst>
          </p:cNvPr>
          <p:cNvSpPr txBox="1"/>
          <p:nvPr/>
        </p:nvSpPr>
        <p:spPr>
          <a:xfrm>
            <a:off x="1798582" y="3429000"/>
            <a:ext cx="5559535" cy="461665"/>
          </a:xfrm>
          <a:prstGeom prst="rect">
            <a:avLst/>
          </a:prstGeom>
          <a:noFill/>
        </p:spPr>
        <p:txBody>
          <a:bodyPr wrap="none" rtlCol="0">
            <a:spAutoFit/>
          </a:bodyPr>
          <a:lstStyle/>
          <a:p>
            <a:r>
              <a:rPr lang="en-US" dirty="0"/>
              <a:t>Please put brief descriptions in the chat</a:t>
            </a:r>
          </a:p>
        </p:txBody>
      </p:sp>
    </p:spTree>
    <p:extLst>
      <p:ext uri="{BB962C8B-B14F-4D97-AF65-F5344CB8AC3E}">
        <p14:creationId xmlns:p14="http://schemas.microsoft.com/office/powerpoint/2010/main" val="20480617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6">
            <a:extLst>
              <a:ext uri="{FF2B5EF4-FFF2-40B4-BE49-F238E27FC236}">
                <a16:creationId xmlns:a16="http://schemas.microsoft.com/office/drawing/2014/main" id="{E079FD01-FE31-A644-995C-BE2C32269D7D}"/>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95234" name="Rectangle 1">
            <a:extLst>
              <a:ext uri="{FF2B5EF4-FFF2-40B4-BE49-F238E27FC236}">
                <a16:creationId xmlns:a16="http://schemas.microsoft.com/office/drawing/2014/main" id="{81B3E015-69DD-A847-864E-BFCFB67ECB73}"/>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95235" name="Rectangle 36">
            <a:extLst>
              <a:ext uri="{FF2B5EF4-FFF2-40B4-BE49-F238E27FC236}">
                <a16:creationId xmlns:a16="http://schemas.microsoft.com/office/drawing/2014/main" id="{D2A8C025-0DCE-604A-82B8-54904A3E80D4}"/>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95236" name="Rectangle 5">
            <a:extLst>
              <a:ext uri="{FF2B5EF4-FFF2-40B4-BE49-F238E27FC236}">
                <a16:creationId xmlns:a16="http://schemas.microsoft.com/office/drawing/2014/main" id="{ED0938DD-3BF8-4F45-9015-D931A7A7C881}"/>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95237" name="Rectangle 6">
            <a:extLst>
              <a:ext uri="{FF2B5EF4-FFF2-40B4-BE49-F238E27FC236}">
                <a16:creationId xmlns:a16="http://schemas.microsoft.com/office/drawing/2014/main" id="{0B363D2E-E5CE-2748-B751-69F97AB71387}"/>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Weight stigma and poor health</a:t>
            </a:r>
          </a:p>
        </p:txBody>
      </p:sp>
      <p:pic>
        <p:nvPicPr>
          <p:cNvPr id="95238" name="Picture 5" descr="982cheeseburger">
            <a:extLst>
              <a:ext uri="{FF2B5EF4-FFF2-40B4-BE49-F238E27FC236}">
                <a16:creationId xmlns:a16="http://schemas.microsoft.com/office/drawing/2014/main" id="{4745DFCE-6BB6-8D49-96F8-962054AC8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6101D9-B95C-444D-9EA3-222A521E7A55}"/>
              </a:ext>
            </a:extLst>
          </p:cNvPr>
          <p:cNvSpPr txBox="1"/>
          <p:nvPr/>
        </p:nvSpPr>
        <p:spPr>
          <a:xfrm>
            <a:off x="381000" y="1632998"/>
            <a:ext cx="7870825" cy="4415440"/>
          </a:xfrm>
          <a:prstGeom prst="rect">
            <a:avLst/>
          </a:prstGeom>
          <a:noFill/>
        </p:spPr>
        <p:txBody>
          <a:bodyPr>
            <a:spAutoFit/>
          </a:bodyPr>
          <a:lstStyle/>
          <a:p>
            <a:pPr>
              <a:lnSpc>
                <a:spcPct val="90000"/>
              </a:lnSpc>
            </a:pPr>
            <a:r>
              <a:rPr lang="en-US" altLang="en-US" sz="2600" b="1" dirty="0"/>
              <a:t>Mortality</a:t>
            </a:r>
          </a:p>
          <a:p>
            <a:pPr marL="914400" lvl="1" indent="-457200">
              <a:lnSpc>
                <a:spcPct val="90000"/>
              </a:lnSpc>
              <a:buFont typeface="Arial" panose="020B0604020202020204" pitchFamily="34" charset="0"/>
              <a:buChar char="•"/>
            </a:pPr>
            <a:r>
              <a:rPr lang="en-US" altLang="en-US" sz="2600" dirty="0"/>
              <a:t>In 2 nationally representative studies, weight discrimination is associated with increased mortality risk</a:t>
            </a:r>
          </a:p>
          <a:p>
            <a:pPr>
              <a:lnSpc>
                <a:spcPct val="90000"/>
              </a:lnSpc>
            </a:pPr>
            <a:r>
              <a:rPr lang="en-US" altLang="en-US" sz="2600" b="1" dirty="0"/>
              <a:t>Mental health</a:t>
            </a:r>
          </a:p>
          <a:p>
            <a:pPr marL="914400" lvl="1" indent="-457200">
              <a:lnSpc>
                <a:spcPct val="90000"/>
              </a:lnSpc>
              <a:buFont typeface="Arial" panose="020B0604020202020204" pitchFamily="34" charset="0"/>
              <a:buChar char="•"/>
            </a:pPr>
            <a:r>
              <a:rPr lang="en-US" altLang="en-US" sz="2600" dirty="0"/>
              <a:t>Weight discrimination related to 2.5x risk for mood/anxiety disorders</a:t>
            </a:r>
          </a:p>
          <a:p>
            <a:pPr>
              <a:lnSpc>
                <a:spcPct val="90000"/>
              </a:lnSpc>
            </a:pPr>
            <a:r>
              <a:rPr lang="en-US" altLang="en-US" sz="2600" b="1" dirty="0"/>
              <a:t>Intermediate health processes</a:t>
            </a:r>
          </a:p>
          <a:p>
            <a:pPr marL="914400" lvl="1" indent="-457200">
              <a:lnSpc>
                <a:spcPct val="90000"/>
              </a:lnSpc>
              <a:buFont typeface="Arial" panose="020B0604020202020204" pitchFamily="34" charset="0"/>
              <a:buChar char="•"/>
            </a:pPr>
            <a:r>
              <a:rPr lang="en-US" altLang="en-US" sz="2600" dirty="0"/>
              <a:t>Inflammation (CRP)</a:t>
            </a:r>
          </a:p>
          <a:p>
            <a:pPr marL="914400" lvl="1" indent="-457200">
              <a:lnSpc>
                <a:spcPct val="90000"/>
              </a:lnSpc>
              <a:buFont typeface="Arial" panose="020B0604020202020204" pitchFamily="34" charset="0"/>
              <a:buChar char="•"/>
            </a:pPr>
            <a:r>
              <a:rPr lang="en-US" altLang="en-US" sz="2600" dirty="0"/>
              <a:t>Metabolic processes (HbA1c), metabolic syndrome</a:t>
            </a:r>
          </a:p>
          <a:p>
            <a:pPr marL="914400" lvl="1" indent="-457200">
              <a:lnSpc>
                <a:spcPct val="90000"/>
              </a:lnSpc>
              <a:buFont typeface="Arial" panose="020B0604020202020204" pitchFamily="34" charset="0"/>
              <a:buChar char="•"/>
            </a:pPr>
            <a:r>
              <a:rPr lang="en-US" altLang="en-US" sz="2600" dirty="0"/>
              <a:t>Cellular aging (oxidative stress)</a:t>
            </a:r>
            <a:endParaRPr lang="en-US" altLang="en-US" dirty="0"/>
          </a:p>
        </p:txBody>
      </p:sp>
      <p:sp>
        <p:nvSpPr>
          <p:cNvPr id="9" name="TextBox 8">
            <a:extLst>
              <a:ext uri="{FF2B5EF4-FFF2-40B4-BE49-F238E27FC236}">
                <a16:creationId xmlns:a16="http://schemas.microsoft.com/office/drawing/2014/main" id="{78D60928-34B5-FF49-B2BF-454130D3DAC0}"/>
              </a:ext>
            </a:extLst>
          </p:cNvPr>
          <p:cNvSpPr txBox="1"/>
          <p:nvPr/>
        </p:nvSpPr>
        <p:spPr>
          <a:xfrm>
            <a:off x="4572000" y="6048438"/>
            <a:ext cx="4402231"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3600" b="1" dirty="0">
                <a:solidFill>
                  <a:srgbClr val="FF0000"/>
                </a:solidFill>
              </a:rPr>
              <a:t>All controlling for BMI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6">
            <a:extLst>
              <a:ext uri="{FF2B5EF4-FFF2-40B4-BE49-F238E27FC236}">
                <a16:creationId xmlns:a16="http://schemas.microsoft.com/office/drawing/2014/main" id="{E079FD01-FE31-A644-995C-BE2C32269D7D}"/>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95234" name="Rectangle 1">
            <a:extLst>
              <a:ext uri="{FF2B5EF4-FFF2-40B4-BE49-F238E27FC236}">
                <a16:creationId xmlns:a16="http://schemas.microsoft.com/office/drawing/2014/main" id="{81B3E015-69DD-A847-864E-BFCFB67ECB73}"/>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95235" name="Rectangle 36">
            <a:extLst>
              <a:ext uri="{FF2B5EF4-FFF2-40B4-BE49-F238E27FC236}">
                <a16:creationId xmlns:a16="http://schemas.microsoft.com/office/drawing/2014/main" id="{D2A8C025-0DCE-604A-82B8-54904A3E80D4}"/>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95236" name="Rectangle 5">
            <a:extLst>
              <a:ext uri="{FF2B5EF4-FFF2-40B4-BE49-F238E27FC236}">
                <a16:creationId xmlns:a16="http://schemas.microsoft.com/office/drawing/2014/main" id="{ED0938DD-3BF8-4F45-9015-D931A7A7C881}"/>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95237" name="Rectangle 6">
            <a:extLst>
              <a:ext uri="{FF2B5EF4-FFF2-40B4-BE49-F238E27FC236}">
                <a16:creationId xmlns:a16="http://schemas.microsoft.com/office/drawing/2014/main" id="{0B363D2E-E5CE-2748-B751-69F97AB71387}"/>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Evidence-based solutions: Part I</a:t>
            </a:r>
          </a:p>
        </p:txBody>
      </p:sp>
      <p:pic>
        <p:nvPicPr>
          <p:cNvPr id="95238" name="Picture 5" descr="982cheeseburger">
            <a:extLst>
              <a:ext uri="{FF2B5EF4-FFF2-40B4-BE49-F238E27FC236}">
                <a16:creationId xmlns:a16="http://schemas.microsoft.com/office/drawing/2014/main" id="{4745DFCE-6BB6-8D49-96F8-962054AC8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6101D9-B95C-444D-9EA3-222A521E7A55}"/>
              </a:ext>
            </a:extLst>
          </p:cNvPr>
          <p:cNvSpPr txBox="1"/>
          <p:nvPr/>
        </p:nvSpPr>
        <p:spPr>
          <a:xfrm>
            <a:off x="587375" y="2119313"/>
            <a:ext cx="7870825" cy="3416300"/>
          </a:xfrm>
          <a:prstGeom prst="rect">
            <a:avLst/>
          </a:prstGeom>
          <a:noFill/>
        </p:spPr>
        <p:txBody>
          <a:bodyPr>
            <a:spAutoFit/>
          </a:bodyPr>
          <a:lstStyle/>
          <a:p>
            <a:pPr>
              <a:defRPr/>
            </a:pPr>
            <a:r>
              <a:rPr lang="en-US" dirty="0"/>
              <a:t>Are there any alternatives to dieting?</a:t>
            </a:r>
          </a:p>
          <a:p>
            <a:pPr>
              <a:defRPr/>
            </a:pPr>
            <a:endParaRPr lang="en-US" dirty="0"/>
          </a:p>
          <a:p>
            <a:pPr>
              <a:defRPr/>
            </a:pPr>
            <a:r>
              <a:rPr lang="en-US" dirty="0"/>
              <a:t>You can talk to your patients and clients about healthy behaviors without once mentioning the “W” word!</a:t>
            </a:r>
          </a:p>
          <a:p>
            <a:pPr>
              <a:defRPr/>
            </a:pPr>
            <a:endParaRPr lang="en-US" dirty="0"/>
          </a:p>
          <a:p>
            <a:pPr marL="342900" indent="-342900">
              <a:buFont typeface="Arial" panose="020B0604020202020204" pitchFamily="34" charset="0"/>
              <a:buChar char="•"/>
              <a:defRPr/>
            </a:pPr>
            <a:r>
              <a:rPr lang="en-US" dirty="0"/>
              <a:t>Eating more fruits and vegetables</a:t>
            </a:r>
          </a:p>
          <a:p>
            <a:pPr marL="342900" indent="-342900">
              <a:buFont typeface="Arial" panose="020B0604020202020204" pitchFamily="34" charset="0"/>
              <a:buChar char="•"/>
              <a:defRPr/>
            </a:pPr>
            <a:r>
              <a:rPr lang="en-US" dirty="0"/>
              <a:t>Moving more</a:t>
            </a:r>
          </a:p>
          <a:p>
            <a:pPr marL="342900" indent="-342900">
              <a:buFont typeface="Arial" panose="020B0604020202020204" pitchFamily="34" charset="0"/>
              <a:buChar char="•"/>
              <a:defRPr/>
            </a:pPr>
            <a:r>
              <a:rPr lang="en-US" dirty="0"/>
              <a:t>Sleeping better</a:t>
            </a:r>
          </a:p>
          <a:p>
            <a:pPr marL="342900" indent="-342900">
              <a:buFont typeface="Arial" panose="020B0604020202020204" pitchFamily="34" charset="0"/>
              <a:buChar char="•"/>
              <a:defRPr/>
            </a:pPr>
            <a:r>
              <a:rPr lang="en-US" dirty="0"/>
              <a:t>Handling stress </a:t>
            </a:r>
          </a:p>
        </p:txBody>
      </p:sp>
    </p:spTree>
    <p:extLst>
      <p:ext uri="{BB962C8B-B14F-4D97-AF65-F5344CB8AC3E}">
        <p14:creationId xmlns:p14="http://schemas.microsoft.com/office/powerpoint/2010/main" val="33613188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Box 1">
            <a:extLst>
              <a:ext uri="{FF2B5EF4-FFF2-40B4-BE49-F238E27FC236}">
                <a16:creationId xmlns:a16="http://schemas.microsoft.com/office/drawing/2014/main" id="{3B2229E8-5DEA-3646-9562-62EF7BDCF5CB}"/>
              </a:ext>
            </a:extLst>
          </p:cNvPr>
          <p:cNvSpPr txBox="1">
            <a:spLocks noChangeArrowheads="1"/>
          </p:cNvSpPr>
          <p:nvPr/>
        </p:nvSpPr>
        <p:spPr bwMode="auto">
          <a:xfrm>
            <a:off x="587375" y="2119313"/>
            <a:ext cx="5200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Helvetica" pitchFamily="2" charset="0"/>
              </a:rPr>
              <a:t>Are there any alternatives to dieting?</a:t>
            </a:r>
          </a:p>
        </p:txBody>
      </p:sp>
      <p:pic>
        <p:nvPicPr>
          <p:cNvPr id="4" name="Picture 3">
            <a:extLst>
              <a:ext uri="{FF2B5EF4-FFF2-40B4-BE49-F238E27FC236}">
                <a16:creationId xmlns:a16="http://schemas.microsoft.com/office/drawing/2014/main" id="{A50F7BC4-F91C-CC45-B91C-E1CFE48AE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85988"/>
            <a:ext cx="5672138"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2466465-DA08-3E49-B123-199F0CE41A2D}"/>
              </a:ext>
            </a:extLst>
          </p:cNvPr>
          <p:cNvSpPr txBox="1"/>
          <p:nvPr/>
        </p:nvSpPr>
        <p:spPr>
          <a:xfrm>
            <a:off x="3657600" y="2789238"/>
            <a:ext cx="5029200" cy="3785652"/>
          </a:xfrm>
          <a:prstGeom prst="rect">
            <a:avLst/>
          </a:prstGeom>
          <a:noFill/>
        </p:spPr>
        <p:txBody>
          <a:bodyPr>
            <a:spAutoFit/>
          </a:bodyPr>
          <a:lstStyle/>
          <a:p>
            <a:pPr>
              <a:defRPr/>
            </a:pPr>
            <a:r>
              <a:rPr lang="en-US" b="1" dirty="0"/>
              <a:t>Health at Every Size</a:t>
            </a:r>
          </a:p>
          <a:p>
            <a:pPr marL="342900" indent="-342900">
              <a:buFont typeface="Arial" panose="020B0604020202020204" pitchFamily="34" charset="0"/>
              <a:buChar char="•"/>
              <a:defRPr/>
            </a:pPr>
            <a:r>
              <a:rPr lang="en-US" dirty="0"/>
              <a:t>Weight-neutral</a:t>
            </a:r>
          </a:p>
          <a:p>
            <a:pPr marL="342900" indent="-342900">
              <a:buFont typeface="Arial" panose="020B0604020202020204" pitchFamily="34" charset="0"/>
              <a:buChar char="•"/>
              <a:defRPr/>
            </a:pPr>
            <a:r>
              <a:rPr lang="en-US" dirty="0"/>
              <a:t>Shown in randomized controlled trials to beneficially affect:</a:t>
            </a:r>
          </a:p>
          <a:p>
            <a:pPr marL="800100" lvl="1" indent="-342900">
              <a:buFont typeface="Arial" panose="020B0604020202020204" pitchFamily="34" charset="0"/>
              <a:buChar char="•"/>
              <a:defRPr/>
            </a:pPr>
            <a:r>
              <a:rPr lang="en-US" dirty="0"/>
              <a:t>Blood pressure</a:t>
            </a:r>
          </a:p>
          <a:p>
            <a:pPr marL="800100" lvl="1" indent="-342900">
              <a:buFont typeface="Arial" panose="020B0604020202020204" pitchFamily="34" charset="0"/>
              <a:buChar char="•"/>
              <a:defRPr/>
            </a:pPr>
            <a:r>
              <a:rPr lang="en-US" dirty="0"/>
              <a:t>Blood lipids</a:t>
            </a:r>
          </a:p>
          <a:p>
            <a:pPr marL="800100" lvl="1" indent="-342900">
              <a:buFont typeface="Arial" panose="020B0604020202020204" pitchFamily="34" charset="0"/>
              <a:buChar char="•"/>
              <a:defRPr/>
            </a:pPr>
            <a:r>
              <a:rPr lang="en-US" dirty="0"/>
              <a:t>Cholesterol</a:t>
            </a:r>
          </a:p>
          <a:p>
            <a:pPr marL="800100" lvl="1" indent="-342900">
              <a:buFont typeface="Arial" panose="020B0604020202020204" pitchFamily="34" charset="0"/>
              <a:buChar char="•"/>
              <a:defRPr/>
            </a:pPr>
            <a:r>
              <a:rPr lang="en-US" dirty="0"/>
              <a:t>Binge eating</a:t>
            </a:r>
          </a:p>
          <a:p>
            <a:pPr marL="800100" lvl="1" indent="-342900">
              <a:buFont typeface="Arial" panose="020B0604020202020204" pitchFamily="34" charset="0"/>
              <a:buChar char="•"/>
              <a:defRPr/>
            </a:pPr>
            <a:r>
              <a:rPr lang="en-US" dirty="0"/>
              <a:t>Exercise</a:t>
            </a:r>
          </a:p>
          <a:p>
            <a:pPr marL="800100" lvl="1" indent="-342900">
              <a:buFont typeface="Arial" panose="020B0604020202020204" pitchFamily="34" charset="0"/>
              <a:buChar char="•"/>
              <a:defRPr/>
            </a:pPr>
            <a:r>
              <a:rPr lang="en-US" dirty="0"/>
              <a:t>Psychological well-being</a:t>
            </a:r>
          </a:p>
        </p:txBody>
      </p:sp>
      <p:sp>
        <p:nvSpPr>
          <p:cNvPr id="97284" name="Title 6">
            <a:extLst>
              <a:ext uri="{FF2B5EF4-FFF2-40B4-BE49-F238E27FC236}">
                <a16:creationId xmlns:a16="http://schemas.microsoft.com/office/drawing/2014/main" id="{FAE1EC99-5656-A942-A654-1731BB5723DA}"/>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97285" name="Rectangle 36">
            <a:extLst>
              <a:ext uri="{FF2B5EF4-FFF2-40B4-BE49-F238E27FC236}">
                <a16:creationId xmlns:a16="http://schemas.microsoft.com/office/drawing/2014/main" id="{2616F83F-682C-E341-88DC-9D1A8A175252}"/>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t>Conclusions from Lab Studies of Eating, Part I</a:t>
            </a:r>
          </a:p>
        </p:txBody>
      </p:sp>
      <p:sp>
        <p:nvSpPr>
          <p:cNvPr id="97286" name="Rectangle 1">
            <a:extLst>
              <a:ext uri="{FF2B5EF4-FFF2-40B4-BE49-F238E27FC236}">
                <a16:creationId xmlns:a16="http://schemas.microsoft.com/office/drawing/2014/main" id="{89FAA7DC-9A98-084F-AE15-5BC907F48781}"/>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97287" name="Rectangle 36">
            <a:extLst>
              <a:ext uri="{FF2B5EF4-FFF2-40B4-BE49-F238E27FC236}">
                <a16:creationId xmlns:a16="http://schemas.microsoft.com/office/drawing/2014/main" id="{7C404EF1-A5E0-124C-A9F9-AD798233D5F1}"/>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97288" name="Rectangle 5">
            <a:extLst>
              <a:ext uri="{FF2B5EF4-FFF2-40B4-BE49-F238E27FC236}">
                <a16:creationId xmlns:a16="http://schemas.microsoft.com/office/drawing/2014/main" id="{73A49475-6E06-0A4D-8591-0F97DBB606E6}"/>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97289" name="Rectangle 6">
            <a:extLst>
              <a:ext uri="{FF2B5EF4-FFF2-40B4-BE49-F238E27FC236}">
                <a16:creationId xmlns:a16="http://schemas.microsoft.com/office/drawing/2014/main" id="{BA06EF3A-21EE-824C-8679-0B1507CC6126}"/>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Evidence-based solution: HAES</a:t>
            </a:r>
          </a:p>
        </p:txBody>
      </p:sp>
      <p:pic>
        <p:nvPicPr>
          <p:cNvPr id="97290" name="Picture 5" descr="982cheeseburger">
            <a:extLst>
              <a:ext uri="{FF2B5EF4-FFF2-40B4-BE49-F238E27FC236}">
                <a16:creationId xmlns:a16="http://schemas.microsoft.com/office/drawing/2014/main" id="{C470635A-8C21-364A-BE69-5CAA476703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a:extLst>
              <a:ext uri="{FF2B5EF4-FFF2-40B4-BE49-F238E27FC236}">
                <a16:creationId xmlns:a16="http://schemas.microsoft.com/office/drawing/2014/main" id="{318F12C4-D04E-0145-96FF-3FCB94030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33400"/>
            <a:ext cx="6665913"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Box 5">
            <a:extLst>
              <a:ext uri="{FF2B5EF4-FFF2-40B4-BE49-F238E27FC236}">
                <a16:creationId xmlns:a16="http://schemas.microsoft.com/office/drawing/2014/main" id="{9A2C587B-B87A-7445-9335-939BDA5BA7E2}"/>
              </a:ext>
            </a:extLst>
          </p:cNvPr>
          <p:cNvSpPr txBox="1">
            <a:spLocks noChangeArrowheads="1"/>
          </p:cNvSpPr>
          <p:nvPr/>
        </p:nvSpPr>
        <p:spPr bwMode="auto">
          <a:xfrm>
            <a:off x="-76200" y="6519863"/>
            <a:ext cx="9364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i="1">
                <a:latin typeface="Helvetica" pitchFamily="2" charset="0"/>
              </a:rPr>
              <a:t>Sheila Addison, 2016, https://www.slideshare.net/elusis/size-acceptance-health-at-every-size-for-mfts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ubtitle 2">
            <a:extLst>
              <a:ext uri="{FF2B5EF4-FFF2-40B4-BE49-F238E27FC236}">
                <a16:creationId xmlns:a16="http://schemas.microsoft.com/office/drawing/2014/main" id="{350C598F-B7A0-7B41-876B-9A41ACD15605}"/>
              </a:ext>
            </a:extLst>
          </p:cNvPr>
          <p:cNvSpPr>
            <a:spLocks noGrp="1"/>
          </p:cNvSpPr>
          <p:nvPr>
            <p:ph type="subTitle" idx="1"/>
          </p:nvPr>
        </p:nvSpPr>
        <p:spPr>
          <a:xfrm>
            <a:off x="520700" y="1816100"/>
            <a:ext cx="6083300" cy="1282700"/>
          </a:xfrm>
        </p:spPr>
        <p:txBody>
          <a:bodyPr/>
          <a:lstStyle/>
          <a:p>
            <a:pPr eaLnBrk="1" hangingPunct="1"/>
            <a:r>
              <a:rPr lang="en-US" altLang="en-US" sz="4400" dirty="0">
                <a:solidFill>
                  <a:srgbClr val="BC5B0A"/>
                </a:solidFill>
                <a:ea typeface="ＭＳ Ｐゴシック" panose="020B0600070205080204" pitchFamily="34" charset="-128"/>
              </a:rPr>
              <a:t>Overview</a:t>
            </a:r>
            <a:endParaRPr lang="en-US" altLang="en-US" dirty="0">
              <a:solidFill>
                <a:srgbClr val="BC5B0A"/>
              </a:solidFill>
              <a:ea typeface="ＭＳ Ｐゴシック" panose="020B0600070205080204" pitchFamily="34" charset="-128"/>
            </a:endParaRPr>
          </a:p>
        </p:txBody>
      </p:sp>
      <p:pic>
        <p:nvPicPr>
          <p:cNvPr id="3" name="Picture 2">
            <a:extLst>
              <a:ext uri="{FF2B5EF4-FFF2-40B4-BE49-F238E27FC236}">
                <a16:creationId xmlns:a16="http://schemas.microsoft.com/office/drawing/2014/main" id="{0B3695FA-7DA8-A64B-9258-165D9553E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011363"/>
            <a:ext cx="5586552" cy="3349325"/>
          </a:xfrm>
          <a:prstGeom prst="rect">
            <a:avLst/>
          </a:prstGeom>
          <a:ln>
            <a:noFill/>
          </a:ln>
          <a:effectLst>
            <a:outerShdw blurRad="292100" dist="139700" dir="2700000" algn="tl" rotWithShape="0">
              <a:srgbClr val="333333">
                <a:alpha val="65000"/>
              </a:srgbClr>
            </a:outerShdw>
          </a:effectLst>
        </p:spPr>
      </p:pic>
      <p:sp>
        <p:nvSpPr>
          <p:cNvPr id="101381" name="TextBox 1">
            <a:extLst>
              <a:ext uri="{FF2B5EF4-FFF2-40B4-BE49-F238E27FC236}">
                <a16:creationId xmlns:a16="http://schemas.microsoft.com/office/drawing/2014/main" id="{FF415EE1-6EF3-0849-81E6-81515C14D517}"/>
              </a:ext>
            </a:extLst>
          </p:cNvPr>
          <p:cNvSpPr txBox="1">
            <a:spLocks noChangeArrowheads="1"/>
          </p:cNvSpPr>
          <p:nvPr/>
        </p:nvSpPr>
        <p:spPr bwMode="auto">
          <a:xfrm>
            <a:off x="2719387" y="5570958"/>
            <a:ext cx="294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dirty="0" err="1">
                <a:solidFill>
                  <a:srgbClr val="FF0000"/>
                </a:solidFill>
                <a:latin typeface="Helvetica" pitchFamily="2" charset="0"/>
              </a:rPr>
              <a:t>haescurriculum.com</a:t>
            </a:r>
            <a:endParaRPr lang="en-US" altLang="en-US" sz="2400" dirty="0">
              <a:solidFill>
                <a:srgbClr val="FF0000"/>
              </a:solidFill>
              <a:latin typeface="Helvetica" pitchFamily="2" charset="0"/>
            </a:endParaRPr>
          </a:p>
        </p:txBody>
      </p:sp>
      <p:sp>
        <p:nvSpPr>
          <p:cNvPr id="11" name="Rectangle 36">
            <a:extLst>
              <a:ext uri="{FF2B5EF4-FFF2-40B4-BE49-F238E27FC236}">
                <a16:creationId xmlns:a16="http://schemas.microsoft.com/office/drawing/2014/main" id="{97C36C04-D774-8B48-B8F9-5F39A19F3E22}"/>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3208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a:ea typeface="ＭＳ Ｐゴシック" panose="020B0600070205080204" pitchFamily="34" charset="-128"/>
              </a:rPr>
              <a:t>Conclusions from Lab Studies of Eating, Part I</a:t>
            </a:r>
          </a:p>
        </p:txBody>
      </p:sp>
      <p:sp>
        <p:nvSpPr>
          <p:cNvPr id="12" name="Rectangle 1">
            <a:extLst>
              <a:ext uri="{FF2B5EF4-FFF2-40B4-BE49-F238E27FC236}">
                <a16:creationId xmlns:a16="http://schemas.microsoft.com/office/drawing/2014/main" id="{82D9506D-F1AA-B341-8AA6-1B42C46AF58D}"/>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3" name="Rectangle 36">
            <a:extLst>
              <a:ext uri="{FF2B5EF4-FFF2-40B4-BE49-F238E27FC236}">
                <a16:creationId xmlns:a16="http://schemas.microsoft.com/office/drawing/2014/main" id="{7E882C3E-3B91-A94E-BB1F-5EE2E8752913}"/>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4" name="Rectangle 5">
            <a:extLst>
              <a:ext uri="{FF2B5EF4-FFF2-40B4-BE49-F238E27FC236}">
                <a16:creationId xmlns:a16="http://schemas.microsoft.com/office/drawing/2014/main" id="{B2B769AB-07F3-8642-84AF-3AC91DE914A1}"/>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5" name="Rectangle 6">
            <a:extLst>
              <a:ext uri="{FF2B5EF4-FFF2-40B4-BE49-F238E27FC236}">
                <a16:creationId xmlns:a16="http://schemas.microsoft.com/office/drawing/2014/main" id="{BD07FFB1-FCC8-D04C-AB3C-CC2DAAD15FE1}"/>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HAES Curriculum</a:t>
            </a:r>
          </a:p>
        </p:txBody>
      </p:sp>
      <p:pic>
        <p:nvPicPr>
          <p:cNvPr id="16" name="Picture 5" descr="982cheeseburger">
            <a:extLst>
              <a:ext uri="{FF2B5EF4-FFF2-40B4-BE49-F238E27FC236}">
                <a16:creationId xmlns:a16="http://schemas.microsoft.com/office/drawing/2014/main" id="{04DED850-E4E3-F146-BC71-CB161D0B8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2ABA43FE-EB48-CF42-A5AE-3C5BA43CEAE2}"/>
              </a:ext>
            </a:extLst>
          </p:cNvPr>
          <p:cNvSpPr>
            <a:spLocks noGrp="1"/>
          </p:cNvSpPr>
          <p:nvPr>
            <p:ph type="ctr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6">
            <a:extLst>
              <a:ext uri="{FF2B5EF4-FFF2-40B4-BE49-F238E27FC236}">
                <a16:creationId xmlns:a16="http://schemas.microsoft.com/office/drawing/2014/main" id="{B85E64EE-FCE7-284F-8145-E5DA6F90BF8E}"/>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03426" name="Rectangle 1">
            <a:extLst>
              <a:ext uri="{FF2B5EF4-FFF2-40B4-BE49-F238E27FC236}">
                <a16:creationId xmlns:a16="http://schemas.microsoft.com/office/drawing/2014/main" id="{65B243F0-4F3A-6D4C-834A-67AEC1C6EA6F}"/>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03427" name="Rectangle 36">
            <a:extLst>
              <a:ext uri="{FF2B5EF4-FFF2-40B4-BE49-F238E27FC236}">
                <a16:creationId xmlns:a16="http://schemas.microsoft.com/office/drawing/2014/main" id="{78276808-1A00-8948-AF09-4F3C5EB9EAA4}"/>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03428" name="Rectangle 5">
            <a:extLst>
              <a:ext uri="{FF2B5EF4-FFF2-40B4-BE49-F238E27FC236}">
                <a16:creationId xmlns:a16="http://schemas.microsoft.com/office/drawing/2014/main" id="{F812448D-87D1-FA4C-8C18-38DF7948F365}"/>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03429" name="Rectangle 6">
            <a:extLst>
              <a:ext uri="{FF2B5EF4-FFF2-40B4-BE49-F238E27FC236}">
                <a16:creationId xmlns:a16="http://schemas.microsoft.com/office/drawing/2014/main" id="{9A58D829-8C0C-CA46-A3CD-7031741D3D76}"/>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Evidence-based solutions: Part II</a:t>
            </a:r>
          </a:p>
        </p:txBody>
      </p:sp>
      <p:pic>
        <p:nvPicPr>
          <p:cNvPr id="103430" name="Picture 5" descr="982cheeseburger">
            <a:extLst>
              <a:ext uri="{FF2B5EF4-FFF2-40B4-BE49-F238E27FC236}">
                <a16:creationId xmlns:a16="http://schemas.microsoft.com/office/drawing/2014/main" id="{CD2977F1-421C-D64F-A5FE-8FAD15702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DCE74BD-3537-4044-81F7-D726935DDDDB}"/>
              </a:ext>
            </a:extLst>
          </p:cNvPr>
          <p:cNvSpPr txBox="1">
            <a:spLocks noChangeArrowheads="1"/>
          </p:cNvSpPr>
          <p:nvPr/>
        </p:nvSpPr>
        <p:spPr bwMode="auto">
          <a:xfrm>
            <a:off x="790575" y="2271713"/>
            <a:ext cx="7240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Helvetica" pitchFamily="2" charset="0"/>
              </a:rPr>
              <a:t>Focus: Reducing anti-fat attitudes</a:t>
            </a:r>
          </a:p>
          <a:p>
            <a:pPr>
              <a:spcBef>
                <a:spcPct val="0"/>
              </a:spcBef>
              <a:buFontTx/>
              <a:buNone/>
            </a:pPr>
            <a:endParaRPr lang="en-US" altLang="en-US" sz="2400">
              <a:latin typeface="Helvetica" pitchFamily="2" charset="0"/>
            </a:endParaRPr>
          </a:p>
          <a:p>
            <a:pPr>
              <a:spcBef>
                <a:spcPct val="0"/>
              </a:spcBef>
              <a:buFontTx/>
              <a:buNone/>
            </a:pPr>
            <a:r>
              <a:rPr lang="en-US" altLang="en-US" sz="2400" i="1">
                <a:latin typeface="Helvetica" pitchFamily="2" charset="0"/>
              </a:rPr>
              <a:t>Not</a:t>
            </a:r>
            <a:r>
              <a:rPr lang="en-US" altLang="en-US" sz="2400">
                <a:latin typeface="Helvetica" pitchFamily="2" charset="0"/>
              </a:rPr>
              <a:t>: Coping interventions, body image interventions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6">
            <a:extLst>
              <a:ext uri="{FF2B5EF4-FFF2-40B4-BE49-F238E27FC236}">
                <a16:creationId xmlns:a16="http://schemas.microsoft.com/office/drawing/2014/main" id="{944ABE28-EB74-D74F-BB1E-BADED51E0157}"/>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21858" name="Rectangle 1">
            <a:extLst>
              <a:ext uri="{FF2B5EF4-FFF2-40B4-BE49-F238E27FC236}">
                <a16:creationId xmlns:a16="http://schemas.microsoft.com/office/drawing/2014/main" id="{05A8A4AA-5045-AC4F-AA39-FD486BB80B32}"/>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21859" name="Rectangle 36">
            <a:extLst>
              <a:ext uri="{FF2B5EF4-FFF2-40B4-BE49-F238E27FC236}">
                <a16:creationId xmlns:a16="http://schemas.microsoft.com/office/drawing/2014/main" id="{D1772796-379C-C548-9771-0108393FAD7F}"/>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21860" name="Rectangle 5">
            <a:extLst>
              <a:ext uri="{FF2B5EF4-FFF2-40B4-BE49-F238E27FC236}">
                <a16:creationId xmlns:a16="http://schemas.microsoft.com/office/drawing/2014/main" id="{6F7FF8CC-14D8-F843-8B30-A98D8D23F978}"/>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21861" name="Rectangle 6">
            <a:extLst>
              <a:ext uri="{FF2B5EF4-FFF2-40B4-BE49-F238E27FC236}">
                <a16:creationId xmlns:a16="http://schemas.microsoft.com/office/drawing/2014/main" id="{B7819DD1-CE5E-D247-8E3D-63C262E9803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Why this matters for providers</a:t>
            </a:r>
          </a:p>
        </p:txBody>
      </p:sp>
      <p:pic>
        <p:nvPicPr>
          <p:cNvPr id="121862" name="Picture 5" descr="982cheeseburger">
            <a:extLst>
              <a:ext uri="{FF2B5EF4-FFF2-40B4-BE49-F238E27FC236}">
                <a16:creationId xmlns:a16="http://schemas.microsoft.com/office/drawing/2014/main" id="{91353046-F7BD-1249-9F5E-8A8A8CEED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7">
            <a:extLst>
              <a:ext uri="{FF2B5EF4-FFF2-40B4-BE49-F238E27FC236}">
                <a16:creationId xmlns:a16="http://schemas.microsoft.com/office/drawing/2014/main" id="{FFA113A4-ACB6-9D46-BEF4-9ECB5D57D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863" y="1600200"/>
            <a:ext cx="5722937"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6">
            <a:extLst>
              <a:ext uri="{FF2B5EF4-FFF2-40B4-BE49-F238E27FC236}">
                <a16:creationId xmlns:a16="http://schemas.microsoft.com/office/drawing/2014/main" id="{944ABE28-EB74-D74F-BB1E-BADED51E0157}"/>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21858" name="Rectangle 1">
            <a:extLst>
              <a:ext uri="{FF2B5EF4-FFF2-40B4-BE49-F238E27FC236}">
                <a16:creationId xmlns:a16="http://schemas.microsoft.com/office/drawing/2014/main" id="{05A8A4AA-5045-AC4F-AA39-FD486BB80B32}"/>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21859" name="Rectangle 36">
            <a:extLst>
              <a:ext uri="{FF2B5EF4-FFF2-40B4-BE49-F238E27FC236}">
                <a16:creationId xmlns:a16="http://schemas.microsoft.com/office/drawing/2014/main" id="{D1772796-379C-C548-9771-0108393FAD7F}"/>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21860" name="Rectangle 5">
            <a:extLst>
              <a:ext uri="{FF2B5EF4-FFF2-40B4-BE49-F238E27FC236}">
                <a16:creationId xmlns:a16="http://schemas.microsoft.com/office/drawing/2014/main" id="{6F7FF8CC-14D8-F843-8B30-A98D8D23F978}"/>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21861" name="Rectangle 6">
            <a:extLst>
              <a:ext uri="{FF2B5EF4-FFF2-40B4-BE49-F238E27FC236}">
                <a16:creationId xmlns:a16="http://schemas.microsoft.com/office/drawing/2014/main" id="{B7819DD1-CE5E-D247-8E3D-63C262E9803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Anti-fat bias in healthcare providers</a:t>
            </a:r>
          </a:p>
        </p:txBody>
      </p:sp>
      <p:pic>
        <p:nvPicPr>
          <p:cNvPr id="121862" name="Picture 5" descr="982cheeseburger">
            <a:extLst>
              <a:ext uri="{FF2B5EF4-FFF2-40B4-BE49-F238E27FC236}">
                <a16:creationId xmlns:a16="http://schemas.microsoft.com/office/drawing/2014/main" id="{91353046-F7BD-1249-9F5E-8A8A8CEED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83C6AA8-F74A-EF40-B361-BDC3A1BC31B3}"/>
              </a:ext>
            </a:extLst>
          </p:cNvPr>
          <p:cNvPicPr>
            <a:picLocks noChangeAspect="1"/>
          </p:cNvPicPr>
          <p:nvPr/>
        </p:nvPicPr>
        <p:blipFill>
          <a:blip r:embed="rId4"/>
          <a:stretch>
            <a:fillRect/>
          </a:stretch>
        </p:blipFill>
        <p:spPr>
          <a:xfrm>
            <a:off x="228600" y="2971800"/>
            <a:ext cx="1981200" cy="1981200"/>
          </a:xfrm>
          <a:prstGeom prst="rect">
            <a:avLst/>
          </a:prstGeom>
        </p:spPr>
      </p:pic>
      <p:sp>
        <p:nvSpPr>
          <p:cNvPr id="10" name="TextBox 9">
            <a:extLst>
              <a:ext uri="{FF2B5EF4-FFF2-40B4-BE49-F238E27FC236}">
                <a16:creationId xmlns:a16="http://schemas.microsoft.com/office/drawing/2014/main" id="{5BB08745-DD22-2249-A67F-2503D3324AFB}"/>
              </a:ext>
            </a:extLst>
          </p:cNvPr>
          <p:cNvSpPr txBox="1"/>
          <p:nvPr/>
        </p:nvSpPr>
        <p:spPr>
          <a:xfrm>
            <a:off x="2590800" y="1795462"/>
            <a:ext cx="6248400" cy="4893647"/>
          </a:xfrm>
          <a:prstGeom prst="rect">
            <a:avLst/>
          </a:prstGeom>
          <a:noFill/>
        </p:spPr>
        <p:txBody>
          <a:bodyPr wrap="square" rtlCol="0">
            <a:spAutoFit/>
          </a:bodyPr>
          <a:lstStyle/>
          <a:p>
            <a:r>
              <a:rPr lang="en-US" dirty="0"/>
              <a:t>On average, pro-thin, anti-fat attitudes among healthcare providers</a:t>
            </a:r>
            <a:endParaRPr lang="en-US" baseline="30000" dirty="0"/>
          </a:p>
          <a:p>
            <a:pPr marL="800100" lvl="1" indent="-342900">
              <a:buFont typeface="Arial" panose="020B0604020202020204" pitchFamily="34" charset="0"/>
              <a:buChar char="•"/>
            </a:pPr>
            <a:r>
              <a:rPr lang="en-US" dirty="0"/>
              <a:t>Even in those specializing in obesity medicine</a:t>
            </a:r>
          </a:p>
          <a:p>
            <a:pPr marL="800100" lvl="1" indent="-342900">
              <a:buFont typeface="Arial" panose="020B0604020202020204" pitchFamily="34" charset="0"/>
              <a:buChar char="•"/>
            </a:pPr>
            <a:r>
              <a:rPr lang="en-US" dirty="0"/>
              <a:t>“Fat people are worthless”</a:t>
            </a:r>
          </a:p>
          <a:p>
            <a:pPr lvl="1"/>
            <a:endParaRPr lang="en-US" dirty="0"/>
          </a:p>
          <a:p>
            <a:r>
              <a:rPr lang="en-US" dirty="0"/>
              <a:t>Patients get the message</a:t>
            </a:r>
          </a:p>
          <a:p>
            <a:pPr marL="800100" lvl="1" indent="-342900">
              <a:buFont typeface="Arial" panose="020B0604020202020204" pitchFamily="34" charset="0"/>
              <a:buChar char="•"/>
            </a:pPr>
            <a:r>
              <a:rPr lang="en-US" dirty="0"/>
              <a:t>Patients with obesity delay seeking healthcare because they fear being stigmatized</a:t>
            </a:r>
          </a:p>
          <a:p>
            <a:pPr marL="800100" lvl="1" indent="-342900">
              <a:buFont typeface="Arial" panose="020B0604020202020204" pitchFamily="34" charset="0"/>
              <a:buChar char="•"/>
            </a:pPr>
            <a:r>
              <a:rPr lang="en-US" dirty="0"/>
              <a:t>Weight loss is hindered to the extent that patients perceive their provider to be anti-fat</a:t>
            </a:r>
          </a:p>
        </p:txBody>
      </p:sp>
      <p:sp>
        <p:nvSpPr>
          <p:cNvPr id="2" name="TextBox 1">
            <a:extLst>
              <a:ext uri="{FF2B5EF4-FFF2-40B4-BE49-F238E27FC236}">
                <a16:creationId xmlns:a16="http://schemas.microsoft.com/office/drawing/2014/main" id="{B8577A65-6014-5349-A56B-5DF3D5269341}"/>
              </a:ext>
            </a:extLst>
          </p:cNvPr>
          <p:cNvSpPr txBox="1"/>
          <p:nvPr/>
        </p:nvSpPr>
        <p:spPr>
          <a:xfrm>
            <a:off x="0" y="6577941"/>
            <a:ext cx="3083986" cy="276999"/>
          </a:xfrm>
          <a:prstGeom prst="rect">
            <a:avLst/>
          </a:prstGeom>
          <a:noFill/>
        </p:spPr>
        <p:txBody>
          <a:bodyPr wrap="none" rtlCol="0">
            <a:spAutoFit/>
          </a:bodyPr>
          <a:lstStyle/>
          <a:p>
            <a:r>
              <a:rPr lang="en-US" sz="1200" dirty="0"/>
              <a:t>See </a:t>
            </a:r>
            <a:r>
              <a:rPr lang="en-US" sz="1200" dirty="0" err="1"/>
              <a:t>Tomiyama</a:t>
            </a:r>
            <a:r>
              <a:rPr lang="en-US" sz="1200" dirty="0"/>
              <a:t> et al., 2018, </a:t>
            </a:r>
            <a:r>
              <a:rPr lang="en-US" sz="1200" i="1" dirty="0"/>
              <a:t>BMC Medicine</a:t>
            </a:r>
          </a:p>
        </p:txBody>
      </p:sp>
    </p:spTree>
    <p:extLst>
      <p:ext uri="{BB962C8B-B14F-4D97-AF65-F5344CB8AC3E}">
        <p14:creationId xmlns:p14="http://schemas.microsoft.com/office/powerpoint/2010/main" val="494944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6">
            <a:extLst>
              <a:ext uri="{FF2B5EF4-FFF2-40B4-BE49-F238E27FC236}">
                <a16:creationId xmlns:a16="http://schemas.microsoft.com/office/drawing/2014/main" id="{944ABE28-EB74-D74F-BB1E-BADED51E0157}"/>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21858" name="Rectangle 1">
            <a:extLst>
              <a:ext uri="{FF2B5EF4-FFF2-40B4-BE49-F238E27FC236}">
                <a16:creationId xmlns:a16="http://schemas.microsoft.com/office/drawing/2014/main" id="{05A8A4AA-5045-AC4F-AA39-FD486BB80B32}"/>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21859" name="Rectangle 36">
            <a:extLst>
              <a:ext uri="{FF2B5EF4-FFF2-40B4-BE49-F238E27FC236}">
                <a16:creationId xmlns:a16="http://schemas.microsoft.com/office/drawing/2014/main" id="{D1772796-379C-C548-9771-0108393FAD7F}"/>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21860" name="Rectangle 5">
            <a:extLst>
              <a:ext uri="{FF2B5EF4-FFF2-40B4-BE49-F238E27FC236}">
                <a16:creationId xmlns:a16="http://schemas.microsoft.com/office/drawing/2014/main" id="{6F7FF8CC-14D8-F843-8B30-A98D8D23F978}"/>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21861" name="Rectangle 6">
            <a:extLst>
              <a:ext uri="{FF2B5EF4-FFF2-40B4-BE49-F238E27FC236}">
                <a16:creationId xmlns:a16="http://schemas.microsoft.com/office/drawing/2014/main" id="{B7819DD1-CE5E-D247-8E3D-63C262E9803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Medical professionals are not immune</a:t>
            </a:r>
          </a:p>
        </p:txBody>
      </p:sp>
      <p:pic>
        <p:nvPicPr>
          <p:cNvPr id="121862" name="Picture 5" descr="982cheeseburger">
            <a:extLst>
              <a:ext uri="{FF2B5EF4-FFF2-40B4-BE49-F238E27FC236}">
                <a16:creationId xmlns:a16="http://schemas.microsoft.com/office/drawing/2014/main" id="{91353046-F7BD-1249-9F5E-8A8A8CEED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8577A65-6014-5349-A56B-5DF3D5269341}"/>
              </a:ext>
            </a:extLst>
          </p:cNvPr>
          <p:cNvSpPr txBox="1"/>
          <p:nvPr/>
        </p:nvSpPr>
        <p:spPr>
          <a:xfrm>
            <a:off x="0" y="6577941"/>
            <a:ext cx="3083986" cy="276999"/>
          </a:xfrm>
          <a:prstGeom prst="rect">
            <a:avLst/>
          </a:prstGeom>
          <a:noFill/>
        </p:spPr>
        <p:txBody>
          <a:bodyPr wrap="none" rtlCol="0">
            <a:spAutoFit/>
          </a:bodyPr>
          <a:lstStyle/>
          <a:p>
            <a:r>
              <a:rPr lang="en-US" sz="1200" dirty="0"/>
              <a:t>See </a:t>
            </a:r>
            <a:r>
              <a:rPr lang="en-US" sz="1200" dirty="0" err="1"/>
              <a:t>Tomiyama</a:t>
            </a:r>
            <a:r>
              <a:rPr lang="en-US" sz="1200" dirty="0"/>
              <a:t> et al., 2018, </a:t>
            </a:r>
            <a:r>
              <a:rPr lang="en-US" sz="1200" i="1" dirty="0"/>
              <a:t>BMC Medicine</a:t>
            </a:r>
          </a:p>
        </p:txBody>
      </p:sp>
      <p:pic>
        <p:nvPicPr>
          <p:cNvPr id="11" name="Picture 10">
            <a:extLst>
              <a:ext uri="{FF2B5EF4-FFF2-40B4-BE49-F238E27FC236}">
                <a16:creationId xmlns:a16="http://schemas.microsoft.com/office/drawing/2014/main" id="{1AAC4B9A-9CF4-A741-BDB9-FC80E56FD27C}"/>
              </a:ext>
            </a:extLst>
          </p:cNvPr>
          <p:cNvPicPr>
            <a:picLocks noChangeAspect="1"/>
          </p:cNvPicPr>
          <p:nvPr/>
        </p:nvPicPr>
        <p:blipFill>
          <a:blip r:embed="rId4"/>
          <a:stretch>
            <a:fillRect/>
          </a:stretch>
        </p:blipFill>
        <p:spPr>
          <a:xfrm>
            <a:off x="5410199" y="2775069"/>
            <a:ext cx="3411041" cy="2267339"/>
          </a:xfrm>
          <a:prstGeom prst="rect">
            <a:avLst/>
          </a:prstGeom>
        </p:spPr>
      </p:pic>
      <p:sp>
        <p:nvSpPr>
          <p:cNvPr id="12" name="TextBox 11">
            <a:extLst>
              <a:ext uri="{FF2B5EF4-FFF2-40B4-BE49-F238E27FC236}">
                <a16:creationId xmlns:a16="http://schemas.microsoft.com/office/drawing/2014/main" id="{CAE5F2CA-C3FF-1E4A-9A1E-BB9CC04F1335}"/>
              </a:ext>
            </a:extLst>
          </p:cNvPr>
          <p:cNvSpPr txBox="1"/>
          <p:nvPr/>
        </p:nvSpPr>
        <p:spPr>
          <a:xfrm>
            <a:off x="381000" y="2770756"/>
            <a:ext cx="5029199" cy="2492990"/>
          </a:xfrm>
          <a:prstGeom prst="rect">
            <a:avLst/>
          </a:prstGeom>
          <a:noFill/>
        </p:spPr>
        <p:txBody>
          <a:bodyPr wrap="square" rtlCol="0">
            <a:spAutoFit/>
          </a:bodyPr>
          <a:lstStyle/>
          <a:p>
            <a:r>
              <a:rPr lang="en-US" sz="2600" dirty="0"/>
              <a:t>Medical students who internalize anti-fat attitudes</a:t>
            </a:r>
          </a:p>
          <a:p>
            <a:pPr marL="342900" indent="-342900">
              <a:buFont typeface="Arial" panose="020B0604020202020204" pitchFamily="34" charset="0"/>
              <a:buChar char="•"/>
            </a:pPr>
            <a:r>
              <a:rPr lang="en-US" sz="2600" dirty="0"/>
              <a:t>Have higher depression symptoms</a:t>
            </a:r>
          </a:p>
          <a:p>
            <a:pPr marL="342900" indent="-342900">
              <a:buFont typeface="Arial" panose="020B0604020202020204" pitchFamily="34" charset="0"/>
              <a:buChar char="•"/>
            </a:pPr>
            <a:r>
              <a:rPr lang="en-US" sz="2600" dirty="0"/>
              <a:t>Report greater alcohol abuse</a:t>
            </a:r>
          </a:p>
          <a:p>
            <a:pPr marL="342900" indent="-342900">
              <a:buFont typeface="Arial" panose="020B0604020202020204" pitchFamily="34" charset="0"/>
              <a:buChar char="•"/>
            </a:pPr>
            <a:r>
              <a:rPr lang="en-US" sz="2600" dirty="0"/>
              <a:t>And substance abuse</a:t>
            </a:r>
          </a:p>
        </p:txBody>
      </p:sp>
    </p:spTree>
    <p:extLst>
      <p:ext uri="{BB962C8B-B14F-4D97-AF65-F5344CB8AC3E}">
        <p14:creationId xmlns:p14="http://schemas.microsoft.com/office/powerpoint/2010/main" val="2616146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6">
            <a:extLst>
              <a:ext uri="{FF2B5EF4-FFF2-40B4-BE49-F238E27FC236}">
                <a16:creationId xmlns:a16="http://schemas.microsoft.com/office/drawing/2014/main" id="{9C170E2F-277A-154D-8A9A-2797BA292B31}"/>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23906" name="Rectangle 1">
            <a:extLst>
              <a:ext uri="{FF2B5EF4-FFF2-40B4-BE49-F238E27FC236}">
                <a16:creationId xmlns:a16="http://schemas.microsoft.com/office/drawing/2014/main" id="{188758B1-AB4A-8F48-BF45-7CA13EBEB3BF}"/>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23907" name="Rectangle 36">
            <a:extLst>
              <a:ext uri="{FF2B5EF4-FFF2-40B4-BE49-F238E27FC236}">
                <a16:creationId xmlns:a16="http://schemas.microsoft.com/office/drawing/2014/main" id="{F036D2AF-DFA9-C945-BB50-6D07C91584C0}"/>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23908" name="Rectangle 5">
            <a:extLst>
              <a:ext uri="{FF2B5EF4-FFF2-40B4-BE49-F238E27FC236}">
                <a16:creationId xmlns:a16="http://schemas.microsoft.com/office/drawing/2014/main" id="{5F761DF0-088A-ED4D-83D7-433508BD07DA}"/>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23909" name="Rectangle 6">
            <a:extLst>
              <a:ext uri="{FF2B5EF4-FFF2-40B4-BE49-F238E27FC236}">
                <a16:creationId xmlns:a16="http://schemas.microsoft.com/office/drawing/2014/main" id="{BAA09586-93ED-DF4A-ADA2-5C6E720E44C1}"/>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Vulnerable populations at most risk</a:t>
            </a:r>
          </a:p>
        </p:txBody>
      </p:sp>
      <p:pic>
        <p:nvPicPr>
          <p:cNvPr id="123910" name="Picture 5" descr="982cheeseburger">
            <a:extLst>
              <a:ext uri="{FF2B5EF4-FFF2-40B4-BE49-F238E27FC236}">
                <a16:creationId xmlns:a16="http://schemas.microsoft.com/office/drawing/2014/main" id="{8ABFAB37-9D1D-5645-8E07-E46A4C05D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2">
            <a:extLst>
              <a:ext uri="{FF2B5EF4-FFF2-40B4-BE49-F238E27FC236}">
                <a16:creationId xmlns:a16="http://schemas.microsoft.com/office/drawing/2014/main" id="{4AA9564B-9249-2942-A5C3-F4F1725A7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63" y="1630363"/>
            <a:ext cx="73152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a:extLst>
              <a:ext uri="{FF2B5EF4-FFF2-40B4-BE49-F238E27FC236}">
                <a16:creationId xmlns:a16="http://schemas.microsoft.com/office/drawing/2014/main" id="{2769B891-6B0A-6C43-80D8-E86B2F008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9916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988C96C-A006-E049-86BE-EA571F8C8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057400"/>
            <a:ext cx="8458200" cy="4495800"/>
          </a:xfrm>
          <a:prstGeom prst="rect">
            <a:avLst/>
          </a:prstGeom>
          <a:ln>
            <a:noFill/>
          </a:ln>
          <a:effectLst>
            <a:outerShdw blurRad="292100" dist="139700" dir="2700000" algn="tl" rotWithShape="0">
              <a:srgbClr val="333333">
                <a:alpha val="65000"/>
              </a:srgbClr>
            </a:outerShdw>
          </a:effectLst>
        </p:spPr>
      </p:pic>
      <p:pic>
        <p:nvPicPr>
          <p:cNvPr id="21507" name="Picture 8">
            <a:extLst>
              <a:ext uri="{FF2B5EF4-FFF2-40B4-BE49-F238E27FC236}">
                <a16:creationId xmlns:a16="http://schemas.microsoft.com/office/drawing/2014/main" id="{75023D5C-F2B7-DC43-A75C-4F7590FB5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17500"/>
            <a:ext cx="13398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4BB501-7A37-B149-BDC4-589D96D00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675" y="1533526"/>
            <a:ext cx="6066020" cy="5393983"/>
          </a:xfrm>
          <a:prstGeom prst="rect">
            <a:avLst/>
          </a:prstGeom>
        </p:spPr>
      </p:pic>
      <p:sp>
        <p:nvSpPr>
          <p:cNvPr id="123905" name="Rectangle 36">
            <a:extLst>
              <a:ext uri="{FF2B5EF4-FFF2-40B4-BE49-F238E27FC236}">
                <a16:creationId xmlns:a16="http://schemas.microsoft.com/office/drawing/2014/main" id="{9C170E2F-277A-154D-8A9A-2797BA292B31}"/>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23906" name="Rectangle 1">
            <a:extLst>
              <a:ext uri="{FF2B5EF4-FFF2-40B4-BE49-F238E27FC236}">
                <a16:creationId xmlns:a16="http://schemas.microsoft.com/office/drawing/2014/main" id="{188758B1-AB4A-8F48-BF45-7CA13EBEB3BF}"/>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23907" name="Rectangle 36">
            <a:extLst>
              <a:ext uri="{FF2B5EF4-FFF2-40B4-BE49-F238E27FC236}">
                <a16:creationId xmlns:a16="http://schemas.microsoft.com/office/drawing/2014/main" id="{F036D2AF-DFA9-C945-BB50-6D07C91584C0}"/>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23908" name="Rectangle 5">
            <a:extLst>
              <a:ext uri="{FF2B5EF4-FFF2-40B4-BE49-F238E27FC236}">
                <a16:creationId xmlns:a16="http://schemas.microsoft.com/office/drawing/2014/main" id="{5F761DF0-088A-ED4D-83D7-433508BD07DA}"/>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23909" name="Rectangle 6">
            <a:extLst>
              <a:ext uri="{FF2B5EF4-FFF2-40B4-BE49-F238E27FC236}">
                <a16:creationId xmlns:a16="http://schemas.microsoft.com/office/drawing/2014/main" id="{BAA09586-93ED-DF4A-ADA2-5C6E720E44C1}"/>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Vulnerable populations at most risk</a:t>
            </a:r>
          </a:p>
        </p:txBody>
      </p:sp>
      <p:pic>
        <p:nvPicPr>
          <p:cNvPr id="123910" name="Picture 5" descr="982cheeseburger">
            <a:extLst>
              <a:ext uri="{FF2B5EF4-FFF2-40B4-BE49-F238E27FC236}">
                <a16:creationId xmlns:a16="http://schemas.microsoft.com/office/drawing/2014/main" id="{8ABFAB37-9D1D-5645-8E07-E46A4C05D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65961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Questions To Ask For Success | IT Support Georgetown, TX">
            <a:extLst>
              <a:ext uri="{FF2B5EF4-FFF2-40B4-BE49-F238E27FC236}">
                <a16:creationId xmlns:a16="http://schemas.microsoft.com/office/drawing/2014/main" id="{B9BEF87B-5213-E84B-ADE6-DC20ADEFD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825"/>
            <a:ext cx="9144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6">
            <a:extLst>
              <a:ext uri="{FF2B5EF4-FFF2-40B4-BE49-F238E27FC236}">
                <a16:creationId xmlns:a16="http://schemas.microsoft.com/office/drawing/2014/main" id="{3992C4F0-223A-4343-9B37-A7CB972F6669}"/>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25954" name="Rectangle 1">
            <a:extLst>
              <a:ext uri="{FF2B5EF4-FFF2-40B4-BE49-F238E27FC236}">
                <a16:creationId xmlns:a16="http://schemas.microsoft.com/office/drawing/2014/main" id="{B348AAB2-4EA1-F84A-B78F-E3E235EFF14A}"/>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25955" name="Rectangle 36">
            <a:extLst>
              <a:ext uri="{FF2B5EF4-FFF2-40B4-BE49-F238E27FC236}">
                <a16:creationId xmlns:a16="http://schemas.microsoft.com/office/drawing/2014/main" id="{5E0FE967-CFFD-4347-AC48-2D3B0B5AAFD3}"/>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25956" name="Rectangle 5">
            <a:extLst>
              <a:ext uri="{FF2B5EF4-FFF2-40B4-BE49-F238E27FC236}">
                <a16:creationId xmlns:a16="http://schemas.microsoft.com/office/drawing/2014/main" id="{F569860E-ADCE-9C47-AC47-CF63FD23234D}"/>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25957" name="Rectangle 6">
            <a:extLst>
              <a:ext uri="{FF2B5EF4-FFF2-40B4-BE49-F238E27FC236}">
                <a16:creationId xmlns:a16="http://schemas.microsoft.com/office/drawing/2014/main" id="{E5CB6785-099A-284E-B6D7-E8888D38E31B}"/>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Intervention types</a:t>
            </a:r>
          </a:p>
        </p:txBody>
      </p:sp>
      <p:pic>
        <p:nvPicPr>
          <p:cNvPr id="125958" name="Picture 5" descr="982cheeseburger">
            <a:extLst>
              <a:ext uri="{FF2B5EF4-FFF2-40B4-BE49-F238E27FC236}">
                <a16:creationId xmlns:a16="http://schemas.microsoft.com/office/drawing/2014/main" id="{8CAAFC02-8F91-4A42-9FF6-A67E6B035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TextBox 1">
            <a:extLst>
              <a:ext uri="{FF2B5EF4-FFF2-40B4-BE49-F238E27FC236}">
                <a16:creationId xmlns:a16="http://schemas.microsoft.com/office/drawing/2014/main" id="{84F97698-B580-8C47-AC4D-E244ED296130}"/>
              </a:ext>
            </a:extLst>
          </p:cNvPr>
          <p:cNvSpPr txBox="1">
            <a:spLocks noChangeArrowheads="1"/>
          </p:cNvSpPr>
          <p:nvPr/>
        </p:nvSpPr>
        <p:spPr bwMode="auto">
          <a:xfrm>
            <a:off x="515938" y="2074863"/>
            <a:ext cx="78295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000">
                <a:latin typeface="Helvetica" pitchFamily="2" charset="0"/>
              </a:rPr>
              <a:t>Controllability interventions</a:t>
            </a:r>
          </a:p>
          <a:p>
            <a:pPr>
              <a:spcBef>
                <a:spcPct val="0"/>
              </a:spcBef>
              <a:buFontTx/>
              <a:buNone/>
            </a:pPr>
            <a:r>
              <a:rPr lang="en-US" altLang="en-US" sz="2400">
                <a:latin typeface="Helvetica" pitchFamily="2" charset="0"/>
              </a:rPr>
              <a:t>Examples: Medical, genetic explanations for obesity</a:t>
            </a:r>
          </a:p>
          <a:p>
            <a:pPr>
              <a:spcBef>
                <a:spcPct val="0"/>
              </a:spcBef>
              <a:buFontTx/>
              <a:buNone/>
            </a:pPr>
            <a:endParaRPr lang="en-US" altLang="en-US" sz="2400">
              <a:latin typeface="Helvetica" pitchFamily="2" charset="0"/>
            </a:endParaRPr>
          </a:p>
          <a:p>
            <a:pPr>
              <a:spcBef>
                <a:spcPct val="0"/>
              </a:spcBef>
              <a:buFontTx/>
              <a:buNone/>
            </a:pPr>
            <a:r>
              <a:rPr lang="en-US" altLang="en-US" sz="3000">
                <a:latin typeface="Helvetica" pitchFamily="2" charset="0"/>
              </a:rPr>
              <a:t>Empathy/acceptance interventions</a:t>
            </a:r>
          </a:p>
          <a:p>
            <a:pPr>
              <a:spcBef>
                <a:spcPct val="0"/>
              </a:spcBef>
              <a:buFontTx/>
              <a:buNone/>
            </a:pPr>
            <a:r>
              <a:rPr lang="en-US" altLang="en-US" sz="2400">
                <a:latin typeface="Helvetica" pitchFamily="2" charset="0"/>
              </a:rPr>
              <a:t>Example: Videos of first-hand accounts of discrimination</a:t>
            </a:r>
          </a:p>
          <a:p>
            <a:pPr>
              <a:spcBef>
                <a:spcPct val="0"/>
              </a:spcBef>
              <a:buFontTx/>
              <a:buNone/>
            </a:pPr>
            <a:endParaRPr lang="en-US" altLang="en-US" sz="2400">
              <a:latin typeface="Helvetica" pitchFamily="2" charset="0"/>
            </a:endParaRPr>
          </a:p>
          <a:p>
            <a:pPr>
              <a:spcBef>
                <a:spcPct val="0"/>
              </a:spcBef>
              <a:buFontTx/>
              <a:buNone/>
            </a:pPr>
            <a:r>
              <a:rPr lang="en-US" altLang="en-US" sz="3000">
                <a:latin typeface="Helvetica" pitchFamily="2" charset="0"/>
              </a:rPr>
              <a:t>Social norms</a:t>
            </a:r>
          </a:p>
          <a:p>
            <a:pPr>
              <a:spcBef>
                <a:spcPct val="0"/>
              </a:spcBef>
              <a:buFontTx/>
              <a:buNone/>
            </a:pPr>
            <a:r>
              <a:rPr lang="en-US" altLang="en-US" sz="2400">
                <a:latin typeface="Helvetica" pitchFamily="2" charset="0"/>
              </a:rPr>
              <a:t>Example: (False) feedback regarding others’ beliefs</a:t>
            </a:r>
          </a:p>
        </p:txBody>
      </p:sp>
      <p:sp>
        <p:nvSpPr>
          <p:cNvPr id="125960" name="TextBox 2">
            <a:extLst>
              <a:ext uri="{FF2B5EF4-FFF2-40B4-BE49-F238E27FC236}">
                <a16:creationId xmlns:a16="http://schemas.microsoft.com/office/drawing/2014/main" id="{88D0EFFF-EB6D-8E47-865F-F07B9A8457B8}"/>
              </a:ext>
            </a:extLst>
          </p:cNvPr>
          <p:cNvSpPr txBox="1">
            <a:spLocks noChangeArrowheads="1"/>
          </p:cNvSpPr>
          <p:nvPr/>
        </p:nvSpPr>
        <p:spPr bwMode="auto">
          <a:xfrm>
            <a:off x="4378325" y="6400800"/>
            <a:ext cx="4737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a:latin typeface="Helvetica" pitchFamily="2" charset="0"/>
              </a:rPr>
              <a:t>(Daníelsdóttir, O’Brien, Ciao, 2010, </a:t>
            </a:r>
            <a:r>
              <a:rPr lang="en-US" altLang="en-US" sz="1600" i="1">
                <a:latin typeface="Helvetica" pitchFamily="2" charset="0"/>
              </a:rPr>
              <a:t>Obesity Facts)</a:t>
            </a:r>
            <a:endParaRPr lang="en-US" altLang="en-US" sz="1600">
              <a:latin typeface="Helvetica" pitchFamily="2"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36">
            <a:extLst>
              <a:ext uri="{FF2B5EF4-FFF2-40B4-BE49-F238E27FC236}">
                <a16:creationId xmlns:a16="http://schemas.microsoft.com/office/drawing/2014/main" id="{0234E0AB-E00C-3F4C-908D-EC74CB206807}"/>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28002" name="Rectangle 1">
            <a:extLst>
              <a:ext uri="{FF2B5EF4-FFF2-40B4-BE49-F238E27FC236}">
                <a16:creationId xmlns:a16="http://schemas.microsoft.com/office/drawing/2014/main" id="{D708CCE6-61D9-584B-ADB6-6FEF73B42C51}"/>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28003" name="Rectangle 36">
            <a:extLst>
              <a:ext uri="{FF2B5EF4-FFF2-40B4-BE49-F238E27FC236}">
                <a16:creationId xmlns:a16="http://schemas.microsoft.com/office/drawing/2014/main" id="{0C408298-0847-2A48-BDDF-562BFED3593D}"/>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28004" name="Rectangle 5">
            <a:extLst>
              <a:ext uri="{FF2B5EF4-FFF2-40B4-BE49-F238E27FC236}">
                <a16:creationId xmlns:a16="http://schemas.microsoft.com/office/drawing/2014/main" id="{F84507B4-CCBC-3348-90D2-14FF7E2F632C}"/>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28005" name="Rectangle 6">
            <a:extLst>
              <a:ext uri="{FF2B5EF4-FFF2-40B4-BE49-F238E27FC236}">
                <a16:creationId xmlns:a16="http://schemas.microsoft.com/office/drawing/2014/main" id="{3478C768-1C93-5E40-B22A-6122892F32C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Meta-analysis</a:t>
            </a:r>
          </a:p>
        </p:txBody>
      </p:sp>
      <p:pic>
        <p:nvPicPr>
          <p:cNvPr id="128006" name="Picture 5" descr="982cheeseburger">
            <a:extLst>
              <a:ext uri="{FF2B5EF4-FFF2-40B4-BE49-F238E27FC236}">
                <a16:creationId xmlns:a16="http://schemas.microsoft.com/office/drawing/2014/main" id="{D9964BF8-22B4-8D48-A2DE-267C5B5D9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TextBox 1">
            <a:extLst>
              <a:ext uri="{FF2B5EF4-FFF2-40B4-BE49-F238E27FC236}">
                <a16:creationId xmlns:a16="http://schemas.microsoft.com/office/drawing/2014/main" id="{DF08507B-1F0A-4D42-8C87-F893FFD2E95F}"/>
              </a:ext>
            </a:extLst>
          </p:cNvPr>
          <p:cNvSpPr txBox="1">
            <a:spLocks noChangeArrowheads="1"/>
          </p:cNvSpPr>
          <p:nvPr/>
        </p:nvSpPr>
        <p:spPr bwMode="auto">
          <a:xfrm>
            <a:off x="515938" y="2074863"/>
            <a:ext cx="80184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3000">
                <a:latin typeface="Helvetica" pitchFamily="2" charset="0"/>
              </a:rPr>
              <a:t>Overall effect: </a:t>
            </a:r>
            <a:r>
              <a:rPr lang="en-US" altLang="en-US" sz="3000" i="1">
                <a:latin typeface="Helvetica" pitchFamily="2" charset="0"/>
              </a:rPr>
              <a:t>d</a:t>
            </a:r>
            <a:r>
              <a:rPr lang="en-US" altLang="en-US" sz="3000">
                <a:latin typeface="Helvetica" pitchFamily="2" charset="0"/>
              </a:rPr>
              <a:t> = -.33 (small/medium size)</a:t>
            </a:r>
          </a:p>
          <a:p>
            <a:pPr>
              <a:spcBef>
                <a:spcPct val="0"/>
              </a:spcBef>
            </a:pPr>
            <a:r>
              <a:rPr lang="en-US" altLang="en-US" sz="3000">
                <a:latin typeface="Helvetica" pitchFamily="2" charset="0"/>
              </a:rPr>
              <a:t>But, credibility interval = -0.72 to 0.06 indicating no reliable effect</a:t>
            </a:r>
          </a:p>
          <a:p>
            <a:pPr>
              <a:spcBef>
                <a:spcPct val="0"/>
              </a:spcBef>
            </a:pPr>
            <a:r>
              <a:rPr lang="en-US" altLang="en-US" sz="3000">
                <a:latin typeface="Helvetica" pitchFamily="2" charset="0"/>
              </a:rPr>
              <a:t>And no differences between:</a:t>
            </a:r>
          </a:p>
          <a:p>
            <a:pPr lvl="1">
              <a:spcBef>
                <a:spcPct val="0"/>
              </a:spcBef>
              <a:buFont typeface="Arial" panose="020B0604020202020204" pitchFamily="34" charset="0"/>
              <a:buChar char="•"/>
            </a:pPr>
            <a:r>
              <a:rPr lang="en-US" altLang="en-US" sz="3000">
                <a:latin typeface="Helvetica" pitchFamily="2" charset="0"/>
              </a:rPr>
              <a:t>Type of intervention</a:t>
            </a:r>
          </a:p>
          <a:p>
            <a:pPr lvl="1">
              <a:spcBef>
                <a:spcPct val="0"/>
              </a:spcBef>
              <a:buFont typeface="Arial" panose="020B0604020202020204" pitchFamily="34" charset="0"/>
              <a:buChar char="•"/>
            </a:pPr>
            <a:r>
              <a:rPr lang="en-US" altLang="en-US" sz="3000">
                <a:latin typeface="Helvetica" pitchFamily="2" charset="0"/>
              </a:rPr>
              <a:t>Study population</a:t>
            </a:r>
          </a:p>
        </p:txBody>
      </p:sp>
      <p:sp>
        <p:nvSpPr>
          <p:cNvPr id="128008" name="TextBox 2">
            <a:extLst>
              <a:ext uri="{FF2B5EF4-FFF2-40B4-BE49-F238E27FC236}">
                <a16:creationId xmlns:a16="http://schemas.microsoft.com/office/drawing/2014/main" id="{FC43FF66-63A8-6A4C-9EC4-506B8CB85FE5}"/>
              </a:ext>
            </a:extLst>
          </p:cNvPr>
          <p:cNvSpPr txBox="1">
            <a:spLocks noChangeArrowheads="1"/>
          </p:cNvSpPr>
          <p:nvPr/>
        </p:nvSpPr>
        <p:spPr bwMode="auto">
          <a:xfrm>
            <a:off x="5029200" y="6400800"/>
            <a:ext cx="396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a:latin typeface="Helvetica" pitchFamily="2" charset="0"/>
              </a:rPr>
              <a:t>(Lee, Ata, &amp; Brannick, 2010, </a:t>
            </a:r>
            <a:r>
              <a:rPr lang="en-US" altLang="en-US" sz="1600" i="1">
                <a:latin typeface="Helvetica" pitchFamily="2" charset="0"/>
              </a:rPr>
              <a:t>Body Image)</a:t>
            </a:r>
            <a:endParaRPr lang="en-US" altLang="en-US" sz="1600">
              <a:latin typeface="Helvetica" pitchFamily="2"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a:extLst>
              <a:ext uri="{FF2B5EF4-FFF2-40B4-BE49-F238E27FC236}">
                <a16:creationId xmlns:a16="http://schemas.microsoft.com/office/drawing/2014/main" id="{C0EAFCA5-AF29-2D49-A141-50E4DC73B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77" t="7106" r="10927"/>
          <a:stretch>
            <a:fillRect/>
          </a:stretch>
        </p:blipFill>
        <p:spPr bwMode="auto">
          <a:xfrm>
            <a:off x="990600" y="304800"/>
            <a:ext cx="7086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2CB46CF-B24B-1A43-901B-AA8CFBD5F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 y="2819400"/>
            <a:ext cx="7467600" cy="16319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36">
            <a:extLst>
              <a:ext uri="{FF2B5EF4-FFF2-40B4-BE49-F238E27FC236}">
                <a16:creationId xmlns:a16="http://schemas.microsoft.com/office/drawing/2014/main" id="{FD1E6FC7-0363-8545-8766-A093FB31CCBA}"/>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32098" name="Rectangle 1">
            <a:extLst>
              <a:ext uri="{FF2B5EF4-FFF2-40B4-BE49-F238E27FC236}">
                <a16:creationId xmlns:a16="http://schemas.microsoft.com/office/drawing/2014/main" id="{9B5679D3-08E7-A64A-8140-CC81E251F570}"/>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32099" name="Rectangle 36">
            <a:extLst>
              <a:ext uri="{FF2B5EF4-FFF2-40B4-BE49-F238E27FC236}">
                <a16:creationId xmlns:a16="http://schemas.microsoft.com/office/drawing/2014/main" id="{1D49E22F-9715-6D4C-961A-E5A8371847A8}"/>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32100" name="Rectangle 5">
            <a:extLst>
              <a:ext uri="{FF2B5EF4-FFF2-40B4-BE49-F238E27FC236}">
                <a16:creationId xmlns:a16="http://schemas.microsoft.com/office/drawing/2014/main" id="{7EC24D31-6EFD-EB40-AE85-88A8C86C8121}"/>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32101" name="Rectangle 6">
            <a:extLst>
              <a:ext uri="{FF2B5EF4-FFF2-40B4-BE49-F238E27FC236}">
                <a16:creationId xmlns:a16="http://schemas.microsoft.com/office/drawing/2014/main" id="{A1F170CC-22B5-3344-B7AB-546CE90C3AE8}"/>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Intervention types</a:t>
            </a:r>
          </a:p>
        </p:txBody>
      </p:sp>
      <p:pic>
        <p:nvPicPr>
          <p:cNvPr id="132102" name="Picture 5" descr="982cheeseburger">
            <a:extLst>
              <a:ext uri="{FF2B5EF4-FFF2-40B4-BE49-F238E27FC236}">
                <a16:creationId xmlns:a16="http://schemas.microsoft.com/office/drawing/2014/main" id="{2E18A6A0-DF7A-F141-A725-B4FBA3C8B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94D950-5DDA-AC43-9BD8-87BAAEBF59FF}"/>
              </a:ext>
            </a:extLst>
          </p:cNvPr>
          <p:cNvSpPr txBox="1"/>
          <p:nvPr/>
        </p:nvSpPr>
        <p:spPr>
          <a:xfrm>
            <a:off x="398463" y="1708150"/>
            <a:ext cx="7854950" cy="4524375"/>
          </a:xfrm>
          <a:prstGeom prst="rect">
            <a:avLst/>
          </a:prstGeom>
          <a:noFill/>
        </p:spPr>
        <p:txBody>
          <a:bodyPr wrap="none">
            <a:spAutoFit/>
          </a:bodyPr>
          <a:lstStyle/>
          <a:p>
            <a:pPr>
              <a:defRPr/>
            </a:pPr>
            <a:r>
              <a:rPr lang="en-US" sz="3000" dirty="0">
                <a:solidFill>
                  <a:schemeClr val="bg1">
                    <a:lumMod val="50000"/>
                  </a:schemeClr>
                </a:solidFill>
              </a:rPr>
              <a:t>Controllability interventions</a:t>
            </a:r>
          </a:p>
          <a:p>
            <a:pPr>
              <a:defRPr/>
            </a:pPr>
            <a:r>
              <a:rPr lang="en-US" dirty="0">
                <a:solidFill>
                  <a:schemeClr val="bg1">
                    <a:lumMod val="50000"/>
                  </a:schemeClr>
                </a:solidFill>
              </a:rPr>
              <a:t>Examples: Medical, genetic explanations for obesity</a:t>
            </a:r>
          </a:p>
          <a:p>
            <a:pPr>
              <a:defRPr/>
            </a:pPr>
            <a:endParaRPr lang="en-US" dirty="0">
              <a:solidFill>
                <a:schemeClr val="bg1">
                  <a:lumMod val="50000"/>
                </a:schemeClr>
              </a:solidFill>
            </a:endParaRPr>
          </a:p>
          <a:p>
            <a:pPr>
              <a:defRPr/>
            </a:pPr>
            <a:r>
              <a:rPr lang="en-US" sz="3000" dirty="0">
                <a:solidFill>
                  <a:schemeClr val="bg1">
                    <a:lumMod val="50000"/>
                  </a:schemeClr>
                </a:solidFill>
              </a:rPr>
              <a:t>Empathy/acceptance interventions</a:t>
            </a:r>
          </a:p>
          <a:p>
            <a:pPr>
              <a:defRPr/>
            </a:pPr>
            <a:r>
              <a:rPr lang="en-US" dirty="0">
                <a:solidFill>
                  <a:schemeClr val="bg1">
                    <a:lumMod val="50000"/>
                  </a:schemeClr>
                </a:solidFill>
              </a:rPr>
              <a:t>Example: Videos of first-hand accounts of discrimination</a:t>
            </a:r>
          </a:p>
          <a:p>
            <a:pPr>
              <a:defRPr/>
            </a:pPr>
            <a:endParaRPr lang="en-US" dirty="0">
              <a:solidFill>
                <a:schemeClr val="bg1">
                  <a:lumMod val="50000"/>
                </a:schemeClr>
              </a:solidFill>
            </a:endParaRPr>
          </a:p>
          <a:p>
            <a:pPr>
              <a:defRPr/>
            </a:pPr>
            <a:r>
              <a:rPr lang="en-US" sz="3000" dirty="0">
                <a:solidFill>
                  <a:schemeClr val="bg1">
                    <a:lumMod val="50000"/>
                  </a:schemeClr>
                </a:solidFill>
              </a:rPr>
              <a:t>Social norms</a:t>
            </a:r>
          </a:p>
          <a:p>
            <a:pPr>
              <a:defRPr/>
            </a:pPr>
            <a:r>
              <a:rPr lang="en-US" dirty="0">
                <a:solidFill>
                  <a:schemeClr val="bg1">
                    <a:lumMod val="50000"/>
                  </a:schemeClr>
                </a:solidFill>
              </a:rPr>
              <a:t>Example: (False) feedback regarding others’ beliefs</a:t>
            </a:r>
          </a:p>
          <a:p>
            <a:pPr>
              <a:defRPr/>
            </a:pPr>
            <a:endParaRPr lang="en-US" dirty="0"/>
          </a:p>
          <a:p>
            <a:pPr>
              <a:defRPr/>
            </a:pPr>
            <a:r>
              <a:rPr lang="en-US" sz="3000" dirty="0"/>
              <a:t>Weight stigma awareness</a:t>
            </a:r>
          </a:p>
          <a:p>
            <a:pPr>
              <a:defRPr/>
            </a:pPr>
            <a:r>
              <a:rPr lang="en-US" dirty="0"/>
              <a:t>Example: </a:t>
            </a:r>
            <a:r>
              <a:rPr lang="en-US" sz="1600" dirty="0" err="1"/>
              <a:t>uconnruddcenter.org</a:t>
            </a:r>
            <a:r>
              <a:rPr lang="en-US" sz="1600" dirty="0"/>
              <a:t>/weight-bias-stigma-videos-exposing-weight-bias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215B510B-A593-9F4D-B611-D1BC2D497F32}"/>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134146" name="Content Placeholder 4">
            <a:extLst>
              <a:ext uri="{FF2B5EF4-FFF2-40B4-BE49-F238E27FC236}">
                <a16:creationId xmlns:a16="http://schemas.microsoft.com/office/drawing/2014/main" id="{DCB70565-72C0-EB46-AABE-A1FAB59251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905000"/>
            <a:ext cx="7440613" cy="4525963"/>
          </a:xfrm>
        </p:spPr>
      </p:pic>
      <p:pic>
        <p:nvPicPr>
          <p:cNvPr id="134147" name="Picture 6">
            <a:extLst>
              <a:ext uri="{FF2B5EF4-FFF2-40B4-BE49-F238E27FC236}">
                <a16:creationId xmlns:a16="http://schemas.microsoft.com/office/drawing/2014/main" id="{5D23B758-48B8-7949-830A-49349F69B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88"/>
            <a:ext cx="9482138"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Questions To Ask For Success | IT Support Georgetown, TX">
            <a:extLst>
              <a:ext uri="{FF2B5EF4-FFF2-40B4-BE49-F238E27FC236}">
                <a16:creationId xmlns:a16="http://schemas.microsoft.com/office/drawing/2014/main" id="{B9BEF87B-5213-E84B-ADE6-DC20ADEFD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825"/>
            <a:ext cx="9144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36">
            <a:extLst>
              <a:ext uri="{FF2B5EF4-FFF2-40B4-BE49-F238E27FC236}">
                <a16:creationId xmlns:a16="http://schemas.microsoft.com/office/drawing/2014/main" id="{BC45C8F4-F35C-3349-9A37-DED02BFB849D}"/>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35170" name="Rectangle 1">
            <a:extLst>
              <a:ext uri="{FF2B5EF4-FFF2-40B4-BE49-F238E27FC236}">
                <a16:creationId xmlns:a16="http://schemas.microsoft.com/office/drawing/2014/main" id="{26FAF84C-050A-3F40-BD1D-180BDEF51D3C}"/>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35171" name="Rectangle 36">
            <a:extLst>
              <a:ext uri="{FF2B5EF4-FFF2-40B4-BE49-F238E27FC236}">
                <a16:creationId xmlns:a16="http://schemas.microsoft.com/office/drawing/2014/main" id="{1BC1E9AD-D6CE-5549-87F0-A105FB0E2306}"/>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35172" name="Rectangle 5">
            <a:extLst>
              <a:ext uri="{FF2B5EF4-FFF2-40B4-BE49-F238E27FC236}">
                <a16:creationId xmlns:a16="http://schemas.microsoft.com/office/drawing/2014/main" id="{3176C585-2A70-CD48-9D7B-41E0CF5A0A0D}"/>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35173" name="Rectangle 6">
            <a:extLst>
              <a:ext uri="{FF2B5EF4-FFF2-40B4-BE49-F238E27FC236}">
                <a16:creationId xmlns:a16="http://schemas.microsoft.com/office/drawing/2014/main" id="{E6EB20F5-2EEA-C54D-9E1C-53C7145D9FDB}"/>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Brainstorming &amp; Discussion</a:t>
            </a:r>
          </a:p>
        </p:txBody>
      </p:sp>
      <p:pic>
        <p:nvPicPr>
          <p:cNvPr id="135174" name="Picture 5" descr="982cheeseburger">
            <a:extLst>
              <a:ext uri="{FF2B5EF4-FFF2-40B4-BE49-F238E27FC236}">
                <a16:creationId xmlns:a16="http://schemas.microsoft.com/office/drawing/2014/main" id="{BFF1D0A9-85F5-4D4A-A30F-C3C85B67D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6" name="TextBox 2">
            <a:extLst>
              <a:ext uri="{FF2B5EF4-FFF2-40B4-BE49-F238E27FC236}">
                <a16:creationId xmlns:a16="http://schemas.microsoft.com/office/drawing/2014/main" id="{2D8B4CF2-2688-FE42-8F32-7BD1A8D87F96}"/>
              </a:ext>
            </a:extLst>
          </p:cNvPr>
          <p:cNvSpPr txBox="1">
            <a:spLocks noChangeArrowheads="1"/>
          </p:cNvSpPr>
          <p:nvPr/>
        </p:nvSpPr>
        <p:spPr bwMode="auto">
          <a:xfrm>
            <a:off x="164306" y="1940949"/>
            <a:ext cx="882808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indent="-342900">
              <a:spcBef>
                <a:spcPct val="0"/>
              </a:spcBef>
            </a:pPr>
            <a:r>
              <a:rPr lang="en-US" altLang="en-US" sz="2400" dirty="0">
                <a:latin typeface="Helvetica" pitchFamily="2" charset="0"/>
              </a:rPr>
              <a:t>5 minutes: Design an intervention to decrease weight stigma.</a:t>
            </a:r>
          </a:p>
          <a:p>
            <a:pPr marL="1085850" lvl="1" indent="-342900">
              <a:spcBef>
                <a:spcPct val="0"/>
              </a:spcBef>
            </a:pPr>
            <a:r>
              <a:rPr lang="en-US" altLang="en-US" sz="2000" dirty="0">
                <a:latin typeface="Helvetica" pitchFamily="2" charset="0"/>
              </a:rPr>
              <a:t>Your target could be healthcare providers, general public, or policymakers.</a:t>
            </a:r>
          </a:p>
          <a:p>
            <a:pPr algn="ctr">
              <a:spcBef>
                <a:spcPct val="0"/>
              </a:spcBef>
              <a:buFontTx/>
              <a:buNone/>
            </a:pPr>
            <a:endParaRPr lang="en-US" altLang="en-US" sz="2400" dirty="0">
              <a:latin typeface="Helvetica" pitchFamily="2" charset="0"/>
            </a:endParaRPr>
          </a:p>
          <a:p>
            <a:pPr marL="342900" indent="-342900">
              <a:spcBef>
                <a:spcPct val="0"/>
              </a:spcBef>
            </a:pPr>
            <a:r>
              <a:rPr lang="en-US" altLang="en-US" sz="2400" dirty="0">
                <a:latin typeface="Helvetica" pitchFamily="2" charset="0"/>
              </a:rPr>
              <a:t>What “ingredients” would you choose? Specify 2-3 components.</a:t>
            </a:r>
          </a:p>
          <a:p>
            <a:pPr marL="342900" indent="-342900">
              <a:spcBef>
                <a:spcPct val="0"/>
              </a:spcBef>
            </a:pPr>
            <a:endParaRPr lang="en-US" altLang="en-US" sz="2400" dirty="0">
              <a:latin typeface="Helvetica" pitchFamily="2" charset="0"/>
            </a:endParaRPr>
          </a:p>
          <a:p>
            <a:pPr marL="342900" indent="-342900">
              <a:spcBef>
                <a:spcPct val="0"/>
              </a:spcBef>
            </a:pPr>
            <a:r>
              <a:rPr lang="en-US" altLang="en-US" sz="2400" dirty="0">
                <a:latin typeface="Helvetica" pitchFamily="2" charset="0"/>
              </a:rPr>
              <a:t>Be prepared to report out to the larger group.</a:t>
            </a:r>
          </a:p>
          <a:p>
            <a:pPr algn="ctr">
              <a:spcBef>
                <a:spcPct val="0"/>
              </a:spcBef>
              <a:buFontTx/>
              <a:buNone/>
            </a:pPr>
            <a:endParaRPr lang="en-US" altLang="en-US" sz="2400" dirty="0">
              <a:latin typeface="Helvetica" pitchFamily="2"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9B5CE-C95D-564E-B40D-984496A34997}"/>
              </a:ext>
            </a:extLst>
          </p:cNvPr>
          <p:cNvSpPr>
            <a:spLocks noGrp="1"/>
          </p:cNvSpPr>
          <p:nvPr>
            <p:ph type="title"/>
          </p:nvPr>
        </p:nvSpPr>
        <p:spPr/>
        <p:txBody>
          <a:bodyPr/>
          <a:lstStyle/>
          <a:p>
            <a:endParaRPr lang="en-US"/>
          </a:p>
        </p:txBody>
      </p:sp>
      <p:pic>
        <p:nvPicPr>
          <p:cNvPr id="1026" name="Picture 2" descr="California inks sweetheart deal with Kaiser Permanente, jeopardizing  Medicaid reforms | Modern Healthcare">
            <a:extLst>
              <a:ext uri="{FF2B5EF4-FFF2-40B4-BE49-F238E27FC236}">
                <a16:creationId xmlns:a16="http://schemas.microsoft.com/office/drawing/2014/main" id="{E9FC7A83-4E46-8949-9CE2-6132CEB45D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095500"/>
            <a:ext cx="7620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6">
            <a:extLst>
              <a:ext uri="{FF2B5EF4-FFF2-40B4-BE49-F238E27FC236}">
                <a16:creationId xmlns:a16="http://schemas.microsoft.com/office/drawing/2014/main" id="{1DE405E6-A4FB-194F-81BE-FD113F7BE355}"/>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3208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a:ea typeface="ＭＳ Ｐゴシック" panose="020B0600070205080204" pitchFamily="34" charset="-128"/>
              </a:rPr>
              <a:t>Conclusions from Lab Studies of Eating, Part I</a:t>
            </a:r>
          </a:p>
        </p:txBody>
      </p:sp>
      <p:sp>
        <p:nvSpPr>
          <p:cNvPr id="6" name="Rectangle 1">
            <a:extLst>
              <a:ext uri="{FF2B5EF4-FFF2-40B4-BE49-F238E27FC236}">
                <a16:creationId xmlns:a16="http://schemas.microsoft.com/office/drawing/2014/main" id="{DFE974EE-CB6F-CD4B-884B-E78960715C1E}"/>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7" name="Rectangle 36">
            <a:extLst>
              <a:ext uri="{FF2B5EF4-FFF2-40B4-BE49-F238E27FC236}">
                <a16:creationId xmlns:a16="http://schemas.microsoft.com/office/drawing/2014/main" id="{D71C78F0-2DC4-7147-A984-4B3EC4B7ED9E}"/>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8" name="Rectangle 5">
            <a:extLst>
              <a:ext uri="{FF2B5EF4-FFF2-40B4-BE49-F238E27FC236}">
                <a16:creationId xmlns:a16="http://schemas.microsoft.com/office/drawing/2014/main" id="{8BE19B6F-5D95-6744-AE99-74D912D941F0}"/>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9" name="Rectangle 6">
            <a:extLst>
              <a:ext uri="{FF2B5EF4-FFF2-40B4-BE49-F238E27FC236}">
                <a16:creationId xmlns:a16="http://schemas.microsoft.com/office/drawing/2014/main" id="{7D14E732-C15E-2E46-A873-202AF5687B4B}"/>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Intervening with healthcare providers</a:t>
            </a:r>
          </a:p>
        </p:txBody>
      </p:sp>
      <p:pic>
        <p:nvPicPr>
          <p:cNvPr id="10" name="Picture 5" descr="982cheeseburger">
            <a:extLst>
              <a:ext uri="{FF2B5EF4-FFF2-40B4-BE49-F238E27FC236}">
                <a16:creationId xmlns:a16="http://schemas.microsoft.com/office/drawing/2014/main" id="{E1E02A93-277F-9944-BE77-8BA9330C1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91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Screen Shot 2013-10-14 at 5.16.23 PM.png">
            <a:extLst>
              <a:ext uri="{FF2B5EF4-FFF2-40B4-BE49-F238E27FC236}">
                <a16:creationId xmlns:a16="http://schemas.microsoft.com/office/drawing/2014/main" id="{29152BF7-347D-EE43-8784-5CA66C218943}"/>
              </a:ext>
            </a:extLst>
          </p:cNvPr>
          <p:cNvPicPr>
            <a:picLocks noChangeAspect="1"/>
          </p:cNvPicPr>
          <p:nvPr/>
        </p:nvPicPr>
        <p:blipFill>
          <a:blip r:embed="rId2">
            <a:extLst>
              <a:ext uri="{28A0092B-C50C-407E-A947-70E740481C1C}">
                <a14:useLocalDpi xmlns:a14="http://schemas.microsoft.com/office/drawing/2010/main" val="0"/>
              </a:ext>
            </a:extLst>
          </a:blip>
          <a:srcRect b="15645"/>
          <a:stretch>
            <a:fillRect/>
          </a:stretch>
        </p:blipFill>
        <p:spPr bwMode="auto">
          <a:xfrm>
            <a:off x="0" y="1190625"/>
            <a:ext cx="91440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9">
            <a:extLst>
              <a:ext uri="{FF2B5EF4-FFF2-40B4-BE49-F238E27FC236}">
                <a16:creationId xmlns:a16="http://schemas.microsoft.com/office/drawing/2014/main" id="{08F6CAFE-D4BE-D244-95AB-6CD26CC2F109}"/>
              </a:ext>
            </a:extLst>
          </p:cNvPr>
          <p:cNvSpPr txBox="1">
            <a:spLocks noChangeArrowheads="1"/>
          </p:cNvSpPr>
          <p:nvPr/>
        </p:nvSpPr>
        <p:spPr bwMode="auto">
          <a:xfrm>
            <a:off x="3663950" y="6400800"/>
            <a:ext cx="548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(Dickerson &amp; Kemeny, 2004, </a:t>
            </a:r>
            <a:r>
              <a:rPr lang="en-US" altLang="en-US" sz="1800" i="1">
                <a:latin typeface="Helvetica" pitchFamily="2" charset="0"/>
              </a:rPr>
              <a:t>Psychological Bulletin</a:t>
            </a:r>
            <a:r>
              <a:rPr lang="en-US" altLang="en-US" sz="1800">
                <a:latin typeface="Helvetica" pitchFamily="2" charset="0"/>
              </a:rPr>
              <a:t>)</a:t>
            </a:r>
          </a:p>
        </p:txBody>
      </p:sp>
      <p:sp>
        <p:nvSpPr>
          <p:cNvPr id="23555" name="TextBox 1">
            <a:extLst>
              <a:ext uri="{FF2B5EF4-FFF2-40B4-BE49-F238E27FC236}">
                <a16:creationId xmlns:a16="http://schemas.microsoft.com/office/drawing/2014/main" id="{DE7E4BA2-7D43-2046-8668-41755ADE8585}"/>
              </a:ext>
            </a:extLst>
          </p:cNvPr>
          <p:cNvSpPr txBox="1">
            <a:spLocks noChangeArrowheads="1"/>
          </p:cNvSpPr>
          <p:nvPr/>
        </p:nvSpPr>
        <p:spPr bwMode="auto">
          <a:xfrm>
            <a:off x="838200" y="714375"/>
            <a:ext cx="7943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latin typeface="Helvetica" pitchFamily="2" charset="0"/>
              </a:rPr>
              <a:t>Stressors that are (a) social and (b) evaluative elicit the most cortisol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9C45-7C5A-DF4B-9455-7E9D171C94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10F0C5-C150-8442-814F-8386293F9C27}"/>
              </a:ext>
            </a:extLst>
          </p:cNvPr>
          <p:cNvSpPr>
            <a:spLocks noGrp="1"/>
          </p:cNvSpPr>
          <p:nvPr>
            <p:ph idx="1"/>
          </p:nvPr>
        </p:nvSpPr>
        <p:spPr/>
        <p:txBody>
          <a:bodyPr/>
          <a:lstStyle/>
          <a:p>
            <a:pPr marL="514350" indent="-514350">
              <a:buFont typeface="+mj-lt"/>
              <a:buAutoNum type="arabicPeriod"/>
            </a:pPr>
            <a:r>
              <a:rPr lang="en-US" dirty="0"/>
              <a:t>Self-awareness of one’s intrinsic bias</a:t>
            </a:r>
            <a:endParaRPr lang="en-US" dirty="0">
              <a:cs typeface="Arial"/>
            </a:endParaRPr>
          </a:p>
          <a:p>
            <a:pPr marL="514350" indent="-514350">
              <a:buFont typeface="+mj-lt"/>
              <a:buAutoNum type="arabicPeriod"/>
            </a:pPr>
            <a:r>
              <a:rPr lang="en-US" dirty="0"/>
              <a:t>Knowledge on the uncontrollability of obesity</a:t>
            </a:r>
            <a:endParaRPr lang="en-US" dirty="0">
              <a:cs typeface="Arial"/>
            </a:endParaRPr>
          </a:p>
          <a:p>
            <a:pPr marL="514350" indent="-514350">
              <a:buFont typeface="+mj-lt"/>
              <a:buAutoNum type="arabicPeriod"/>
            </a:pPr>
            <a:r>
              <a:rPr lang="en-US" dirty="0"/>
              <a:t>Increasing empathy for individuals with obesity</a:t>
            </a:r>
            <a:endParaRPr lang="en-US" dirty="0">
              <a:cs typeface="Arial"/>
            </a:endParaRPr>
          </a:p>
          <a:p>
            <a:pPr marL="514350" indent="-514350">
              <a:buFont typeface="+mj-lt"/>
              <a:buAutoNum type="arabicPeriod"/>
            </a:pPr>
            <a:r>
              <a:rPr lang="en-US" dirty="0"/>
              <a:t>Shifting social norms regarding the acceptability of weight bias  </a:t>
            </a:r>
            <a:endParaRPr lang="en-US" dirty="0">
              <a:cs typeface="Arial"/>
            </a:endParaRPr>
          </a:p>
        </p:txBody>
      </p:sp>
      <p:sp>
        <p:nvSpPr>
          <p:cNvPr id="4" name="Rectangle 36">
            <a:extLst>
              <a:ext uri="{FF2B5EF4-FFF2-40B4-BE49-F238E27FC236}">
                <a16:creationId xmlns:a16="http://schemas.microsoft.com/office/drawing/2014/main" id="{FBEC0199-0B26-E74A-A0F9-65027C067F7D}"/>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3208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a:ea typeface="ＭＳ Ｐゴシック" panose="020B0600070205080204" pitchFamily="34" charset="-128"/>
              </a:rPr>
              <a:t>Conclusions from Lab Studies of Eating, Part I</a:t>
            </a:r>
          </a:p>
        </p:txBody>
      </p:sp>
      <p:sp>
        <p:nvSpPr>
          <p:cNvPr id="5" name="Rectangle 1">
            <a:extLst>
              <a:ext uri="{FF2B5EF4-FFF2-40B4-BE49-F238E27FC236}">
                <a16:creationId xmlns:a16="http://schemas.microsoft.com/office/drawing/2014/main" id="{8026E79F-F55D-9D4B-8636-939FCD68CBE8}"/>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6" name="Rectangle 36">
            <a:extLst>
              <a:ext uri="{FF2B5EF4-FFF2-40B4-BE49-F238E27FC236}">
                <a16:creationId xmlns:a16="http://schemas.microsoft.com/office/drawing/2014/main" id="{D3115809-6140-2A45-94CA-AD78C0412FAC}"/>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 name="Rectangle 5">
            <a:extLst>
              <a:ext uri="{FF2B5EF4-FFF2-40B4-BE49-F238E27FC236}">
                <a16:creationId xmlns:a16="http://schemas.microsoft.com/office/drawing/2014/main" id="{17F9D5D9-8F8B-694D-A581-532D7950D3EB}"/>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 name="Rectangle 6">
            <a:extLst>
              <a:ext uri="{FF2B5EF4-FFF2-40B4-BE49-F238E27FC236}">
                <a16:creationId xmlns:a16="http://schemas.microsoft.com/office/drawing/2014/main" id="{8DE209A7-5383-4141-A374-4B6E520BAC5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Objectives</a:t>
            </a:r>
          </a:p>
        </p:txBody>
      </p:sp>
      <p:pic>
        <p:nvPicPr>
          <p:cNvPr id="9" name="Picture 5" descr="982cheeseburger">
            <a:extLst>
              <a:ext uri="{FF2B5EF4-FFF2-40B4-BE49-F238E27FC236}">
                <a16:creationId xmlns:a16="http://schemas.microsoft.com/office/drawing/2014/main" id="{D04E27EF-5974-D84E-A435-9AFA5C9FA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85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DD78-932A-0547-9C90-E01A99EA33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5B0C20-88F2-1B4F-8A04-60215D612C16}"/>
              </a:ext>
            </a:extLst>
          </p:cNvPr>
          <p:cNvSpPr>
            <a:spLocks noGrp="1"/>
          </p:cNvSpPr>
          <p:nvPr>
            <p:ph idx="1"/>
          </p:nvPr>
        </p:nvSpPr>
        <p:spPr/>
        <p:txBody>
          <a:bodyPr/>
          <a:lstStyle/>
          <a:p>
            <a:r>
              <a:rPr lang="en-US" dirty="0"/>
              <a:t>Maximize buy-in</a:t>
            </a:r>
          </a:p>
          <a:p>
            <a:pPr lvl="1"/>
            <a:r>
              <a:rPr lang="en-US" dirty="0"/>
              <a:t>Title: “Treating Obesity with Dignity and Evidence-Based Care”</a:t>
            </a:r>
          </a:p>
          <a:p>
            <a:pPr lvl="1"/>
            <a:r>
              <a:rPr lang="en-US" dirty="0"/>
              <a:t>Respected internal speakers</a:t>
            </a:r>
          </a:p>
          <a:p>
            <a:pPr lvl="1"/>
            <a:r>
              <a:rPr lang="en-US" dirty="0"/>
              <a:t>Email communication from Medical Director / Chief of Staff</a:t>
            </a:r>
          </a:p>
        </p:txBody>
      </p:sp>
      <p:sp>
        <p:nvSpPr>
          <p:cNvPr id="4" name="Rectangle 36">
            <a:extLst>
              <a:ext uri="{FF2B5EF4-FFF2-40B4-BE49-F238E27FC236}">
                <a16:creationId xmlns:a16="http://schemas.microsoft.com/office/drawing/2014/main" id="{999C5651-0585-0644-A17A-AB0737576528}"/>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3208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a:ea typeface="ＭＳ Ｐゴシック" panose="020B0600070205080204" pitchFamily="34" charset="-128"/>
              </a:rPr>
              <a:t>Conclusions from Lab Studies of Eating, Part I</a:t>
            </a:r>
          </a:p>
        </p:txBody>
      </p:sp>
      <p:sp>
        <p:nvSpPr>
          <p:cNvPr id="5" name="Rectangle 1">
            <a:extLst>
              <a:ext uri="{FF2B5EF4-FFF2-40B4-BE49-F238E27FC236}">
                <a16:creationId xmlns:a16="http://schemas.microsoft.com/office/drawing/2014/main" id="{AD5131AB-33E5-3341-82A1-F0ACCEAEAB3D}"/>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6" name="Rectangle 36">
            <a:extLst>
              <a:ext uri="{FF2B5EF4-FFF2-40B4-BE49-F238E27FC236}">
                <a16:creationId xmlns:a16="http://schemas.microsoft.com/office/drawing/2014/main" id="{7049DA32-F2DF-F640-94AB-9171FA46B6F1}"/>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 name="Rectangle 5">
            <a:extLst>
              <a:ext uri="{FF2B5EF4-FFF2-40B4-BE49-F238E27FC236}">
                <a16:creationId xmlns:a16="http://schemas.microsoft.com/office/drawing/2014/main" id="{515332BC-7747-A545-AE7C-4825C7FD7CB3}"/>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 name="Rectangle 6">
            <a:extLst>
              <a:ext uri="{FF2B5EF4-FFF2-40B4-BE49-F238E27FC236}">
                <a16:creationId xmlns:a16="http://schemas.microsoft.com/office/drawing/2014/main" id="{F3DAE13E-8AB7-A44E-B7A5-C2E32367FA9B}"/>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General approach</a:t>
            </a:r>
          </a:p>
        </p:txBody>
      </p:sp>
      <p:pic>
        <p:nvPicPr>
          <p:cNvPr id="9" name="Picture 5" descr="982cheeseburger">
            <a:extLst>
              <a:ext uri="{FF2B5EF4-FFF2-40B4-BE49-F238E27FC236}">
                <a16:creationId xmlns:a16="http://schemas.microsoft.com/office/drawing/2014/main" id="{ECB68867-674A-CB47-9CDA-28991692C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707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9C45-7C5A-DF4B-9455-7E9D171C94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10F0C5-C150-8442-814F-8386293F9C27}"/>
              </a:ext>
            </a:extLst>
          </p:cNvPr>
          <p:cNvSpPr>
            <a:spLocks noGrp="1"/>
          </p:cNvSpPr>
          <p:nvPr>
            <p:ph idx="1"/>
          </p:nvPr>
        </p:nvSpPr>
        <p:spPr/>
        <p:txBody>
          <a:bodyPr/>
          <a:lstStyle/>
          <a:p>
            <a:pPr marL="514350" indent="-514350">
              <a:buFont typeface="+mj-lt"/>
              <a:buAutoNum type="arabicPeriod"/>
            </a:pPr>
            <a:r>
              <a:rPr lang="en-US" dirty="0"/>
              <a:t>Increase self-awareness of one’s intrinsic bias</a:t>
            </a:r>
          </a:p>
          <a:p>
            <a:pPr marL="514350" indent="-514350">
              <a:buFont typeface="+mj-lt"/>
              <a:buAutoNum type="arabicPeriod"/>
            </a:pPr>
            <a:endParaRPr lang="en-US" dirty="0">
              <a:cs typeface="Arial"/>
            </a:endParaRPr>
          </a:p>
        </p:txBody>
      </p:sp>
      <p:sp>
        <p:nvSpPr>
          <p:cNvPr id="4" name="Rectangle 36">
            <a:extLst>
              <a:ext uri="{FF2B5EF4-FFF2-40B4-BE49-F238E27FC236}">
                <a16:creationId xmlns:a16="http://schemas.microsoft.com/office/drawing/2014/main" id="{FBEC0199-0B26-E74A-A0F9-65027C067F7D}"/>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3208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a:ea typeface="ＭＳ Ｐゴシック" panose="020B0600070205080204" pitchFamily="34" charset="-128"/>
              </a:rPr>
              <a:t>Conclusions from Lab Studies of Eating, Part I</a:t>
            </a:r>
          </a:p>
        </p:txBody>
      </p:sp>
      <p:sp>
        <p:nvSpPr>
          <p:cNvPr id="5" name="Rectangle 1">
            <a:extLst>
              <a:ext uri="{FF2B5EF4-FFF2-40B4-BE49-F238E27FC236}">
                <a16:creationId xmlns:a16="http://schemas.microsoft.com/office/drawing/2014/main" id="{8026E79F-F55D-9D4B-8636-939FCD68CBE8}"/>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6" name="Rectangle 36">
            <a:extLst>
              <a:ext uri="{FF2B5EF4-FFF2-40B4-BE49-F238E27FC236}">
                <a16:creationId xmlns:a16="http://schemas.microsoft.com/office/drawing/2014/main" id="{D3115809-6140-2A45-94CA-AD78C0412FAC}"/>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 name="Rectangle 5">
            <a:extLst>
              <a:ext uri="{FF2B5EF4-FFF2-40B4-BE49-F238E27FC236}">
                <a16:creationId xmlns:a16="http://schemas.microsoft.com/office/drawing/2014/main" id="{17F9D5D9-8F8B-694D-A581-532D7950D3EB}"/>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 name="Rectangle 6">
            <a:extLst>
              <a:ext uri="{FF2B5EF4-FFF2-40B4-BE49-F238E27FC236}">
                <a16:creationId xmlns:a16="http://schemas.microsoft.com/office/drawing/2014/main" id="{8DE209A7-5383-4141-A374-4B6E520BAC5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Objectives</a:t>
            </a:r>
          </a:p>
        </p:txBody>
      </p:sp>
      <p:pic>
        <p:nvPicPr>
          <p:cNvPr id="9" name="Picture 5" descr="982cheeseburger">
            <a:extLst>
              <a:ext uri="{FF2B5EF4-FFF2-40B4-BE49-F238E27FC236}">
                <a16:creationId xmlns:a16="http://schemas.microsoft.com/office/drawing/2014/main" id="{D04E27EF-5974-D84E-A435-9AFA5C9FA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73BBF37-E32F-BC48-85D3-82CD1E7D4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20636"/>
            <a:ext cx="9144000" cy="4156364"/>
          </a:xfrm>
          <a:prstGeom prst="rect">
            <a:avLst/>
          </a:prstGeom>
        </p:spPr>
      </p:pic>
    </p:spTree>
    <p:extLst>
      <p:ext uri="{BB962C8B-B14F-4D97-AF65-F5344CB8AC3E}">
        <p14:creationId xmlns:p14="http://schemas.microsoft.com/office/powerpoint/2010/main" val="2794497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9C45-7C5A-DF4B-9455-7E9D171C94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10F0C5-C150-8442-814F-8386293F9C27}"/>
              </a:ext>
            </a:extLst>
          </p:cNvPr>
          <p:cNvSpPr>
            <a:spLocks noGrp="1"/>
          </p:cNvSpPr>
          <p:nvPr>
            <p:ph idx="1"/>
          </p:nvPr>
        </p:nvSpPr>
        <p:spPr/>
        <p:txBody>
          <a:bodyPr/>
          <a:lstStyle/>
          <a:p>
            <a:pPr marL="468313" indent="-468313">
              <a:buNone/>
            </a:pPr>
            <a:r>
              <a:rPr lang="en-US" dirty="0"/>
              <a:t>2.  Provide knowledge on the uncontrollability of obesity</a:t>
            </a:r>
            <a:endParaRPr lang="en-US" dirty="0">
              <a:cs typeface="Arial"/>
            </a:endParaRPr>
          </a:p>
        </p:txBody>
      </p:sp>
      <p:sp>
        <p:nvSpPr>
          <p:cNvPr id="4" name="Rectangle 36">
            <a:extLst>
              <a:ext uri="{FF2B5EF4-FFF2-40B4-BE49-F238E27FC236}">
                <a16:creationId xmlns:a16="http://schemas.microsoft.com/office/drawing/2014/main" id="{FBEC0199-0B26-E74A-A0F9-65027C067F7D}"/>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3208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a:ea typeface="ＭＳ Ｐゴシック" panose="020B0600070205080204" pitchFamily="34" charset="-128"/>
              </a:rPr>
              <a:t>Conclusions from Lab Studies of Eating, Part I</a:t>
            </a:r>
          </a:p>
        </p:txBody>
      </p:sp>
      <p:sp>
        <p:nvSpPr>
          <p:cNvPr id="5" name="Rectangle 1">
            <a:extLst>
              <a:ext uri="{FF2B5EF4-FFF2-40B4-BE49-F238E27FC236}">
                <a16:creationId xmlns:a16="http://schemas.microsoft.com/office/drawing/2014/main" id="{8026E79F-F55D-9D4B-8636-939FCD68CBE8}"/>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6" name="Rectangle 36">
            <a:extLst>
              <a:ext uri="{FF2B5EF4-FFF2-40B4-BE49-F238E27FC236}">
                <a16:creationId xmlns:a16="http://schemas.microsoft.com/office/drawing/2014/main" id="{D3115809-6140-2A45-94CA-AD78C0412FAC}"/>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 name="Rectangle 5">
            <a:extLst>
              <a:ext uri="{FF2B5EF4-FFF2-40B4-BE49-F238E27FC236}">
                <a16:creationId xmlns:a16="http://schemas.microsoft.com/office/drawing/2014/main" id="{17F9D5D9-8F8B-694D-A581-532D7950D3EB}"/>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 name="Rectangle 6">
            <a:extLst>
              <a:ext uri="{FF2B5EF4-FFF2-40B4-BE49-F238E27FC236}">
                <a16:creationId xmlns:a16="http://schemas.microsoft.com/office/drawing/2014/main" id="{8DE209A7-5383-4141-A374-4B6E520BAC5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Objectives</a:t>
            </a:r>
          </a:p>
        </p:txBody>
      </p:sp>
      <p:pic>
        <p:nvPicPr>
          <p:cNvPr id="9" name="Picture 5" descr="982cheeseburger">
            <a:extLst>
              <a:ext uri="{FF2B5EF4-FFF2-40B4-BE49-F238E27FC236}">
                <a16:creationId xmlns:a16="http://schemas.microsoft.com/office/drawing/2014/main" id="{D04E27EF-5974-D84E-A435-9AFA5C9FA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Content Placeholder 6">
                <a:extLst>
                  <a:ext uri="{FF2B5EF4-FFF2-40B4-BE49-F238E27FC236}">
                    <a16:creationId xmlns:a16="http://schemas.microsoft.com/office/drawing/2014/main" id="{C6530AB5-08C0-454D-BCBD-0D10FF3A5677}"/>
                  </a:ext>
                </a:extLst>
              </p:cNvPr>
              <p:cNvSpPr txBox="1">
                <a:spLocks/>
              </p:cNvSpPr>
              <p:nvPr/>
            </p:nvSpPr>
            <p:spPr>
              <a:xfrm>
                <a:off x="371475" y="2701623"/>
                <a:ext cx="2361586" cy="80715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a:buNone/>
                  <a:defRPr sz="1800" kern="1200">
                    <a:solidFill>
                      <a:schemeClr val="tx1"/>
                    </a:solidFill>
                    <a:latin typeface="+mn-lt"/>
                    <a:ea typeface="+mn-ea"/>
                    <a:cs typeface="+mn-cs"/>
                  </a:defRPr>
                </a:lvl1pPr>
                <a:lvl2pPr marL="274320" indent="-274320" algn="l" defTabSz="914400" rtl="0" eaLnBrk="1" latinLnBrk="0" hangingPunct="1">
                  <a:lnSpc>
                    <a:spcPct val="100000"/>
                  </a:lnSpc>
                  <a:spcBef>
                    <a:spcPts val="1000"/>
                  </a:spcBef>
                  <a:buSzPct val="65000"/>
                  <a:buFontTx/>
                  <a:buBlip>
                    <a:blip r:embed="rId4"/>
                  </a:buBlip>
                  <a:tabLst/>
                  <a:defRPr sz="1800" kern="1200">
                    <a:solidFill>
                      <a:schemeClr val="tx1"/>
                    </a:solidFill>
                    <a:latin typeface="+mn-lt"/>
                    <a:ea typeface="+mn-ea"/>
                    <a:cs typeface="+mn-cs"/>
                  </a:defRPr>
                </a:lvl2pPr>
                <a:lvl3pPr marL="548640" indent="-274320" algn="l" defTabSz="914400" rtl="0" eaLnBrk="1" latinLnBrk="0" hangingPunct="1">
                  <a:lnSpc>
                    <a:spcPct val="100000"/>
                  </a:lnSpc>
                  <a:spcBef>
                    <a:spcPts val="1000"/>
                  </a:spcBef>
                  <a:buClr>
                    <a:schemeClr val="tx1"/>
                  </a:buClr>
                  <a:buSzPct val="100000"/>
                  <a:buFont typeface=".AppleSystemUIFont" charset="-120"/>
                  <a:buChar char="–"/>
                  <a:defRPr sz="1800" kern="1200">
                    <a:solidFill>
                      <a:schemeClr val="tx1"/>
                    </a:solidFill>
                    <a:latin typeface="+mn-lt"/>
                    <a:ea typeface="+mn-ea"/>
                    <a:cs typeface="+mn-cs"/>
                  </a:defRPr>
                </a:lvl3pPr>
                <a:lvl4pPr marL="822960" indent="-274320" algn="l" defTabSz="914400" rtl="0" eaLnBrk="1" latinLnBrk="0" hangingPunct="1">
                  <a:lnSpc>
                    <a:spcPct val="100000"/>
                  </a:lnSpc>
                  <a:spcBef>
                    <a:spcPts val="1000"/>
                  </a:spcBef>
                  <a:buClr>
                    <a:schemeClr val="tx1"/>
                  </a:buClr>
                  <a:buSzPct val="100000"/>
                  <a:buFont typeface="Arial" charset="0"/>
                  <a:buChar char="•"/>
                  <a:defRPr sz="1800" kern="1200">
                    <a:solidFill>
                      <a:schemeClr val="tx1"/>
                    </a:solidFill>
                    <a:latin typeface="+mn-lt"/>
                    <a:ea typeface="+mn-ea"/>
                    <a:cs typeface="+mn-cs"/>
                  </a:defRPr>
                </a:lvl4pPr>
                <a:lvl5pPr marL="1097280" indent="-274320" algn="l" defTabSz="914400" rtl="0" eaLnBrk="1" latinLnBrk="0" hangingPunct="1">
                  <a:lnSpc>
                    <a:spcPct val="100000"/>
                  </a:lnSpc>
                  <a:spcBef>
                    <a:spcPts val="1000"/>
                  </a:spcBef>
                  <a:buClr>
                    <a:schemeClr val="tx1"/>
                  </a:buClr>
                  <a:buSzPct val="100000"/>
                  <a:buFont typeface=".AppleSystemUIFont" charset="-120"/>
                  <a:buChar char="–"/>
                  <a:defRPr sz="1800" kern="1200" baseline="0">
                    <a:solidFill>
                      <a:schemeClr val="tx1"/>
                    </a:solidFill>
                    <a:latin typeface="+mn-lt"/>
                    <a:ea typeface="+mn-ea"/>
                    <a:cs typeface="+mn-cs"/>
                  </a:defRPr>
                </a:lvl5pPr>
                <a:lvl6pPr marL="1371600" indent="-274320" algn="l" defTabSz="914400" rtl="0" eaLnBrk="1" latinLnBrk="0" hangingPunct="1">
                  <a:lnSpc>
                    <a:spcPct val="100000"/>
                  </a:lnSpc>
                  <a:spcBef>
                    <a:spcPts val="10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10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100000"/>
                  </a:lnSpc>
                  <a:spcBef>
                    <a:spcPts val="800"/>
                  </a:spcBef>
                  <a:buSzPct val="65000"/>
                  <a:buFontTx/>
                  <a:buBlip>
                    <a:blip r:embed="rId4"/>
                  </a:buBlip>
                  <a:tabLst/>
                  <a:defRPr sz="1400" kern="1200">
                    <a:solidFill>
                      <a:schemeClr val="tx1"/>
                    </a:solidFill>
                    <a:latin typeface="+mn-lt"/>
                    <a:ea typeface="+mn-ea"/>
                    <a:cs typeface="+mn-cs"/>
                  </a:defRPr>
                </a:lvl8pPr>
                <a:lvl9pPr marL="548640" indent="-274320" algn="l" defTabSz="914400" rtl="0" eaLnBrk="1" latinLnBrk="0" hangingPunct="1">
                  <a:lnSpc>
                    <a:spcPct val="10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a:lstStyle>
              <a:p>
                <a:pPr algn="ctr">
                  <a:spcBef>
                    <a:spcPts val="0"/>
                  </a:spcBef>
                </a:pPr>
                <a:r>
                  <a:rPr lang="en-US" sz="1050" b="1" dirty="0"/>
                  <a:t> </a:t>
                </a:r>
                <a14:m>
                  <m:oMath xmlns:m="http://schemas.openxmlformats.org/officeDocument/2006/math">
                    <m:r>
                      <a:rPr lang="it-IT" sz="1050" b="1">
                        <a:latin typeface="Cambria Math" panose="02040503050406030204" pitchFamily="18" charset="0"/>
                      </a:rPr>
                      <m:t>√−</m:t>
                    </m:r>
                  </m:oMath>
                </a14:m>
                <a:r>
                  <a:rPr lang="it-IT" sz="1050" b="1" dirty="0"/>
                  <a:t>Amanda </a:t>
                </a:r>
                <a:r>
                  <a:rPr lang="it-IT" sz="1050" b="1" dirty="0" err="1"/>
                  <a:t>Velazquez</a:t>
                </a:r>
                <a:r>
                  <a:rPr lang="it-IT" sz="1050" b="1" dirty="0"/>
                  <a:t>, MD, DABOM </a:t>
                </a:r>
              </a:p>
              <a:p>
                <a:pPr algn="ctr">
                  <a:spcBef>
                    <a:spcPts val="0"/>
                  </a:spcBef>
                </a:pPr>
                <a:r>
                  <a:rPr lang="it-IT" sz="1050" dirty="0" err="1"/>
                  <a:t>Bariatric</a:t>
                </a:r>
                <a:r>
                  <a:rPr lang="it-IT" sz="1050" dirty="0"/>
                  <a:t> Medicine / </a:t>
                </a:r>
                <a:r>
                  <a:rPr lang="it-IT" sz="1050" dirty="0" err="1"/>
                  <a:t>Internal</a:t>
                </a:r>
                <a:r>
                  <a:rPr lang="it-IT" sz="1050" dirty="0"/>
                  <a:t> Medicine</a:t>
                </a:r>
              </a:p>
              <a:p>
                <a:pPr algn="ctr">
                  <a:spcBef>
                    <a:spcPts val="0"/>
                  </a:spcBef>
                </a:pPr>
                <a:r>
                  <a:rPr lang="it-IT" sz="1050" dirty="0"/>
                  <a:t>WLA Kaiser Permanente </a:t>
                </a:r>
                <a:endParaRPr lang="en-US" sz="1050" dirty="0"/>
              </a:p>
              <a:p>
                <a:pPr algn="ctr"/>
                <a:endParaRPr lang="en-US" sz="975" dirty="0"/>
              </a:p>
              <a:p>
                <a:pPr marL="214313" indent="-214313">
                  <a:buFont typeface="Arial" panose="020B0604020202020204" pitchFamily="34" charset="0"/>
                  <a:buChar char="•"/>
                </a:pPr>
                <a:endParaRPr lang="en-US" sz="2100" dirty="0"/>
              </a:p>
              <a:p>
                <a:endParaRPr lang="en-US" sz="1350" dirty="0"/>
              </a:p>
            </p:txBody>
          </p:sp>
        </mc:Choice>
        <mc:Fallback xmlns="">
          <p:sp>
            <p:nvSpPr>
              <p:cNvPr id="10" name="Content Placeholder 6">
                <a:extLst>
                  <a:ext uri="{FF2B5EF4-FFF2-40B4-BE49-F238E27FC236}">
                    <a16:creationId xmlns:a16="http://schemas.microsoft.com/office/drawing/2014/main" id="{C6530AB5-08C0-454D-BCBD-0D10FF3A5677}"/>
                  </a:ext>
                </a:extLst>
              </p:cNvPr>
              <p:cNvSpPr txBox="1">
                <a:spLocks noRot="1" noChangeAspect="1" noMove="1" noResize="1" noEditPoints="1" noAdjustHandles="1" noChangeArrowheads="1" noChangeShapeType="1" noTextEdit="1"/>
              </p:cNvSpPr>
              <p:nvPr/>
            </p:nvSpPr>
            <p:spPr>
              <a:xfrm>
                <a:off x="371475" y="2701623"/>
                <a:ext cx="2361586" cy="807155"/>
              </a:xfrm>
              <a:prstGeom prst="rect">
                <a:avLst/>
              </a:prstGeom>
              <a:blipFill>
                <a:blip r:embed="rId5"/>
                <a:stretch>
                  <a:fillRect t="-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85CB410-B347-1446-8D12-A7324A079BFF}"/>
                  </a:ext>
                </a:extLst>
              </p:cNvPr>
              <p:cNvSpPr/>
              <p:nvPr/>
            </p:nvSpPr>
            <p:spPr>
              <a:xfrm>
                <a:off x="2236231" y="5628033"/>
                <a:ext cx="2716262" cy="750783"/>
              </a:xfrm>
              <a:prstGeom prst="rect">
                <a:avLst/>
              </a:prstGeom>
            </p:spPr>
            <p:txBody>
              <a:bodyPr wrap="square">
                <a:spAutoFit/>
              </a:bodyPr>
              <a:lstStyle/>
              <a:p>
                <a:pPr algn="ctr"/>
                <a14:m>
                  <m:oMath xmlns:m="http://schemas.openxmlformats.org/officeDocument/2006/math">
                    <m:r>
                      <a:rPr lang="en-US" sz="1050">
                        <a:latin typeface="Cambria Math" panose="02040503050406030204" pitchFamily="18" charset="0"/>
                        <a:ea typeface="Times New Roman" panose="02020603050405020304" pitchFamily="18" charset="0"/>
                        <a:cs typeface="Calibri" panose="020F0502020204030204" pitchFamily="34" charset="0"/>
                      </a:rPr>
                      <m:t>√</m:t>
                    </m:r>
                    <m:r>
                      <a:rPr lang="en-US" sz="1050" i="1">
                        <a:latin typeface="Cambria Math" panose="02040503050406030204" pitchFamily="18" charset="0"/>
                        <a:ea typeface="Times New Roman" panose="02020603050405020304" pitchFamily="18" charset="0"/>
                        <a:cs typeface="Calibri" panose="020F0502020204030204" pitchFamily="34" charset="0"/>
                      </a:rPr>
                      <m:t>−</m:t>
                    </m:r>
                  </m:oMath>
                </a14:m>
                <a:r>
                  <a:rPr lang="en-US" sz="1050" b="1" dirty="0">
                    <a:latin typeface="Arial (BODY)"/>
                    <a:ea typeface="Times New Roman" panose="02020603050405020304" pitchFamily="18" charset="0"/>
                    <a:cs typeface="Calibri" panose="020F0502020204030204" pitchFamily="34" charset="0"/>
                  </a:rPr>
                  <a:t>Karen Coleman, PhD, MS</a:t>
                </a:r>
                <a:r>
                  <a:rPr lang="en-US" sz="1050" dirty="0">
                    <a:latin typeface="Arial (BODY)"/>
                    <a:ea typeface="Times New Roman" panose="02020603050405020304" pitchFamily="18" charset="0"/>
                    <a:cs typeface="Calibri" panose="020F0502020204030204" pitchFamily="34" charset="0"/>
                  </a:rPr>
                  <a:t>  </a:t>
                </a:r>
              </a:p>
              <a:p>
                <a:pPr algn="ctr"/>
                <a:r>
                  <a:rPr lang="en-US" sz="1050" dirty="0">
                    <a:latin typeface="Arial (BODY)"/>
                    <a:ea typeface="Times New Roman" panose="02020603050405020304" pitchFamily="18" charset="0"/>
                    <a:cs typeface="Calibri" panose="020F0502020204030204" pitchFamily="34" charset="0"/>
                  </a:rPr>
                  <a:t>Research Scientist III</a:t>
                </a:r>
              </a:p>
              <a:p>
                <a:pPr algn="ctr"/>
                <a:r>
                  <a:rPr lang="en-US" sz="1050" dirty="0">
                    <a:latin typeface="Arial (BODY)"/>
                    <a:ea typeface="Times New Roman" panose="02020603050405020304" pitchFamily="18" charset="0"/>
                    <a:cs typeface="Calibri" panose="020F0502020204030204" pitchFamily="34" charset="0"/>
                  </a:rPr>
                  <a:t>Department of Research and Evaluation</a:t>
                </a:r>
              </a:p>
              <a:p>
                <a:pPr algn="ctr"/>
                <a:r>
                  <a:rPr lang="en-US" sz="1050" dirty="0">
                    <a:latin typeface="Arial (BODY)"/>
                    <a:ea typeface="Times New Roman" panose="02020603050405020304" pitchFamily="18" charset="0"/>
                    <a:cs typeface="Calibri" panose="020F0502020204030204" pitchFamily="34" charset="0"/>
                  </a:rPr>
                  <a:t>Kaiser Permanente Southern California</a:t>
                </a:r>
                <a:endParaRPr lang="en-US" sz="1050" dirty="0">
                  <a:latin typeface="Arial (BODY)"/>
                  <a:ea typeface="MS Mincho" panose="02020609040205080304" pitchFamily="49" charset="-128"/>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385CB410-B347-1446-8D12-A7324A079BFF}"/>
                  </a:ext>
                </a:extLst>
              </p:cNvPr>
              <p:cNvSpPr>
                <a:spLocks noRot="1" noChangeAspect="1" noMove="1" noResize="1" noEditPoints="1" noAdjustHandles="1" noChangeArrowheads="1" noChangeShapeType="1" noTextEdit="1"/>
              </p:cNvSpPr>
              <p:nvPr/>
            </p:nvSpPr>
            <p:spPr>
              <a:xfrm>
                <a:off x="2236231" y="5628033"/>
                <a:ext cx="2716262" cy="750783"/>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BFD78CF-C847-0044-8A59-9DEFB059AB05}"/>
                  </a:ext>
                </a:extLst>
              </p:cNvPr>
              <p:cNvSpPr/>
              <p:nvPr/>
            </p:nvSpPr>
            <p:spPr>
              <a:xfrm>
                <a:off x="4198537" y="2692083"/>
                <a:ext cx="2839064" cy="643894"/>
              </a:xfrm>
              <a:prstGeom prst="rect">
                <a:avLst/>
              </a:prstGeom>
            </p:spPr>
            <p:txBody>
              <a:bodyPr wrap="square">
                <a:spAutoFit/>
              </a:bodyPr>
              <a:lstStyle/>
              <a:p>
                <a:pPr algn="ctr"/>
                <a14:m>
                  <m:oMath xmlns:m="http://schemas.openxmlformats.org/officeDocument/2006/math">
                    <m:r>
                      <a:rPr lang="it-IT" sz="1050">
                        <a:latin typeface="Cambria Math" panose="02040503050406030204" pitchFamily="18" charset="0"/>
                      </a:rPr>
                      <m:t>√</m:t>
                    </m:r>
                    <m:r>
                      <a:rPr lang="it-IT" sz="1050" i="1">
                        <a:latin typeface="Cambria Math" panose="02040503050406030204" pitchFamily="18" charset="0"/>
                      </a:rPr>
                      <m:t>−</m:t>
                    </m:r>
                  </m:oMath>
                </a14:m>
                <a:r>
                  <a:rPr lang="it-IT" sz="1050" b="1" dirty="0">
                    <a:latin typeface="Arial (BODY)"/>
                  </a:rPr>
                  <a:t>Ambie Yesus, MD,MSHS, DABOM</a:t>
                </a:r>
                <a:r>
                  <a:rPr lang="it-IT" sz="1050" dirty="0">
                    <a:latin typeface="Arial (BODY)"/>
                  </a:rPr>
                  <a:t> </a:t>
                </a:r>
                <a:endParaRPr lang="en-US" sz="1050" b="1" dirty="0">
                  <a:solidFill>
                    <a:srgbClr val="000000">
                      <a:lumMod val="85000"/>
                      <a:lumOff val="15000"/>
                    </a:srgbClr>
                  </a:solidFill>
                  <a:latin typeface="Arial (BODY)"/>
                </a:endParaRPr>
              </a:p>
              <a:p>
                <a:pPr algn="ctr" defTabSz="685663">
                  <a:lnSpc>
                    <a:spcPts val="1350"/>
                  </a:lnSpc>
                  <a:spcBef>
                    <a:spcPts val="0"/>
                  </a:spcBef>
                </a:pPr>
                <a:r>
                  <a:rPr lang="en-US" sz="1050" dirty="0">
                    <a:latin typeface="Arial (BODY)"/>
                  </a:rPr>
                  <a:t>Physician in Charge, Bariatric Medicine</a:t>
                </a:r>
              </a:p>
              <a:p>
                <a:pPr algn="ctr" defTabSz="685663">
                  <a:lnSpc>
                    <a:spcPts val="1350"/>
                  </a:lnSpc>
                  <a:spcBef>
                    <a:spcPts val="0"/>
                  </a:spcBef>
                </a:pPr>
                <a:r>
                  <a:rPr lang="en-US" sz="1050" dirty="0">
                    <a:latin typeface="Arial (BODY)"/>
                  </a:rPr>
                  <a:t>WLA Kaiser Permanente</a:t>
                </a:r>
                <a:r>
                  <a:rPr lang="it-IT" sz="1800" dirty="0"/>
                  <a:t> </a:t>
                </a:r>
                <a:endParaRPr lang="en-US" sz="1800" dirty="0"/>
              </a:p>
            </p:txBody>
          </p:sp>
        </mc:Choice>
        <mc:Fallback xmlns="">
          <p:sp>
            <p:nvSpPr>
              <p:cNvPr id="12" name="Rectangle 11">
                <a:extLst>
                  <a:ext uri="{FF2B5EF4-FFF2-40B4-BE49-F238E27FC236}">
                    <a16:creationId xmlns:a16="http://schemas.microsoft.com/office/drawing/2014/main" id="{DBFD78CF-C847-0044-8A59-9DEFB059AB05}"/>
                  </a:ext>
                </a:extLst>
              </p:cNvPr>
              <p:cNvSpPr>
                <a:spLocks noRot="1" noChangeAspect="1" noMove="1" noResize="1" noEditPoints="1" noAdjustHandles="1" noChangeArrowheads="1" noChangeShapeType="1" noTextEdit="1"/>
              </p:cNvSpPr>
              <p:nvPr/>
            </p:nvSpPr>
            <p:spPr>
              <a:xfrm>
                <a:off x="4198537" y="2692083"/>
                <a:ext cx="2839064" cy="6438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F85D3D0-C247-2143-B984-79CA22901067}"/>
                  </a:ext>
                </a:extLst>
              </p:cNvPr>
              <p:cNvSpPr/>
              <p:nvPr/>
            </p:nvSpPr>
            <p:spPr>
              <a:xfrm>
                <a:off x="6537435" y="5631652"/>
                <a:ext cx="2451855" cy="1073948"/>
              </a:xfrm>
              <a:prstGeom prst="rect">
                <a:avLst/>
              </a:prstGeom>
            </p:spPr>
            <p:txBody>
              <a:bodyPr wrap="square">
                <a:spAutoFit/>
              </a:bodyPr>
              <a:lstStyle/>
              <a:p>
                <a:pPr algn="ctr"/>
                <a14:m>
                  <m:oMath xmlns:m="http://schemas.openxmlformats.org/officeDocument/2006/math">
                    <m:r>
                      <a:rPr lang="en-US" sz="1050">
                        <a:latin typeface="Cambria Math" panose="02040503050406030204" pitchFamily="18" charset="0"/>
                        <a:ea typeface="Times New Roman" panose="02020603050405020304" pitchFamily="18" charset="0"/>
                        <a:cs typeface="Calibri" panose="020F0502020204030204" pitchFamily="34" charset="0"/>
                      </a:rPr>
                      <m:t>√</m:t>
                    </m:r>
                    <m:r>
                      <a:rPr lang="en-US" sz="1050" i="1">
                        <a:latin typeface="Cambria Math" panose="02040503050406030204" pitchFamily="18" charset="0"/>
                        <a:ea typeface="Times New Roman" panose="02020603050405020304" pitchFamily="18" charset="0"/>
                        <a:cs typeface="Calibri" panose="020F0502020204030204" pitchFamily="34" charset="0"/>
                      </a:rPr>
                      <m:t>−</m:t>
                    </m:r>
                  </m:oMath>
                </a14:m>
                <a:r>
                  <a:rPr lang="en-US" sz="1050" b="1" dirty="0">
                    <a:latin typeface="Arial (BODY)"/>
                    <a:ea typeface="Times New Roman" panose="02020603050405020304" pitchFamily="18" charset="0"/>
                    <a:cs typeface="Calibri" panose="020F0502020204030204" pitchFamily="34" charset="0"/>
                  </a:rPr>
                  <a:t>Helmuth Billy, MD, FASMBS </a:t>
                </a:r>
              </a:p>
              <a:p>
                <a:pPr algn="ctr"/>
                <a:r>
                  <a:rPr lang="en-US" sz="1050" dirty="0">
                    <a:latin typeface="Arial (BODY)"/>
                    <a:ea typeface="Times New Roman" panose="02020603050405020304" pitchFamily="18" charset="0"/>
                    <a:cs typeface="Calibri" panose="020F0502020204030204" pitchFamily="34" charset="0"/>
                  </a:rPr>
                  <a:t>Medical Director, Bariatric Surgery</a:t>
                </a:r>
              </a:p>
              <a:p>
                <a:pPr algn="ctr"/>
                <a:r>
                  <a:rPr lang="en-US" sz="1050" dirty="0">
                    <a:latin typeface="Arial (BODY)"/>
                    <a:ea typeface="Times New Roman" panose="02020603050405020304" pitchFamily="18" charset="0"/>
                    <a:cs typeface="Calibri" panose="020F0502020204030204" pitchFamily="34" charset="0"/>
                  </a:rPr>
                  <a:t>Ventura Advanced Surgical Associates</a:t>
                </a:r>
              </a:p>
              <a:p>
                <a:pPr algn="ctr"/>
                <a:r>
                  <a:rPr lang="en-US" sz="1050" dirty="0">
                    <a:latin typeface="Arial (BODY)"/>
                    <a:ea typeface="Times New Roman" panose="02020603050405020304" pitchFamily="18" charset="0"/>
                    <a:cs typeface="Calibri" panose="020F0502020204030204" pitchFamily="34" charset="0"/>
                  </a:rPr>
                  <a:t>Community Memorial Hospital, </a:t>
                </a:r>
              </a:p>
              <a:p>
                <a:pPr algn="ctr"/>
                <a:r>
                  <a:rPr lang="en-US" sz="1050" dirty="0" err="1">
                    <a:latin typeface="Arial (BODY)"/>
                    <a:ea typeface="Times New Roman" panose="02020603050405020304" pitchFamily="18" charset="0"/>
                    <a:cs typeface="Calibri" panose="020F0502020204030204" pitchFamily="34" charset="0"/>
                  </a:rPr>
                  <a:t>Venutra</a:t>
                </a:r>
                <a:r>
                  <a:rPr lang="en-US" sz="1050" dirty="0">
                    <a:latin typeface="Arial (BODY)"/>
                    <a:ea typeface="Times New Roman" panose="02020603050405020304" pitchFamily="18" charset="0"/>
                    <a:cs typeface="Calibri" panose="020F0502020204030204" pitchFamily="34" charset="0"/>
                  </a:rPr>
                  <a:t>, CA</a:t>
                </a:r>
              </a:p>
            </p:txBody>
          </p:sp>
        </mc:Choice>
        <mc:Fallback xmlns="">
          <p:sp>
            <p:nvSpPr>
              <p:cNvPr id="13" name="Rectangle 12">
                <a:extLst>
                  <a:ext uri="{FF2B5EF4-FFF2-40B4-BE49-F238E27FC236}">
                    <a16:creationId xmlns:a16="http://schemas.microsoft.com/office/drawing/2014/main" id="{9F85D3D0-C247-2143-B984-79CA22901067}"/>
                  </a:ext>
                </a:extLst>
              </p:cNvPr>
              <p:cNvSpPr>
                <a:spLocks noRot="1" noChangeAspect="1" noMove="1" noResize="1" noEditPoints="1" noAdjustHandles="1" noChangeArrowheads="1" noChangeShapeType="1" noTextEdit="1"/>
              </p:cNvSpPr>
              <p:nvPr/>
            </p:nvSpPr>
            <p:spPr>
              <a:xfrm>
                <a:off x="6537435" y="5631652"/>
                <a:ext cx="2451855" cy="1073948"/>
              </a:xfrm>
              <a:prstGeom prst="rect">
                <a:avLst/>
              </a:prstGeom>
              <a:blipFill>
                <a:blip r:embed="rId8"/>
                <a:stretch>
                  <a:fillRect b="-2353"/>
                </a:stretch>
              </a:blipFill>
            </p:spPr>
            <p:txBody>
              <a:bodyPr/>
              <a:lstStyle/>
              <a:p>
                <a:r>
                  <a:rPr lang="en-US">
                    <a:noFill/>
                  </a:rPr>
                  <a:t> </a:t>
                </a:r>
              </a:p>
            </p:txBody>
          </p:sp>
        </mc:Fallback>
      </mc:AlternateContent>
      <p:pic>
        <p:nvPicPr>
          <p:cNvPr id="14" name="Picture 4" descr="Photo of Amanda Velazquez, MD">
            <a:extLst>
              <a:ext uri="{FF2B5EF4-FFF2-40B4-BE49-F238E27FC236}">
                <a16:creationId xmlns:a16="http://schemas.microsoft.com/office/drawing/2014/main" id="{5583B8D6-3587-1144-8BEA-593EB20A0E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232" y="3270301"/>
            <a:ext cx="1522999" cy="1484741"/>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descr="Photo of Ambeshie Yesus, MD">
            <a:extLst>
              <a:ext uri="{FF2B5EF4-FFF2-40B4-BE49-F238E27FC236}">
                <a16:creationId xmlns:a16="http://schemas.microsoft.com/office/drawing/2014/main" id="{B3B020ED-7180-004B-B0A2-979DAC8D03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2493" y="3334236"/>
            <a:ext cx="1529242" cy="1581307"/>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6" name="Picture 10" descr="Dr. Karen Coleman headshot">
            <a:extLst>
              <a:ext uri="{FF2B5EF4-FFF2-40B4-BE49-F238E27FC236}">
                <a16:creationId xmlns:a16="http://schemas.microsoft.com/office/drawing/2014/main" id="{335872FE-335D-AA48-B555-F2D92EFE55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91179" y="3961251"/>
            <a:ext cx="1606365" cy="1601176"/>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7" name="Picture 18" descr="See the source image">
            <a:extLst>
              <a:ext uri="{FF2B5EF4-FFF2-40B4-BE49-F238E27FC236}">
                <a16:creationId xmlns:a16="http://schemas.microsoft.com/office/drawing/2014/main" id="{2DCD3F7F-DDBA-1C4B-A394-803244852E1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113" b="17458"/>
          <a:stretch/>
        </p:blipFill>
        <p:spPr bwMode="auto">
          <a:xfrm>
            <a:off x="6986634" y="3971185"/>
            <a:ext cx="1553457" cy="1581307"/>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142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9C45-7C5A-DF4B-9455-7E9D171C94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10F0C5-C150-8442-814F-8386293F9C27}"/>
              </a:ext>
            </a:extLst>
          </p:cNvPr>
          <p:cNvSpPr>
            <a:spLocks noGrp="1"/>
          </p:cNvSpPr>
          <p:nvPr>
            <p:ph idx="1"/>
          </p:nvPr>
        </p:nvSpPr>
        <p:spPr/>
        <p:txBody>
          <a:bodyPr/>
          <a:lstStyle/>
          <a:p>
            <a:pPr marL="468313" indent="-468313">
              <a:buNone/>
            </a:pPr>
            <a:r>
              <a:rPr lang="en-US" dirty="0"/>
              <a:t>3.  Increase empathy for individuals with obesity</a:t>
            </a:r>
            <a:endParaRPr lang="en-US" dirty="0">
              <a:cs typeface="Arial"/>
            </a:endParaRPr>
          </a:p>
        </p:txBody>
      </p:sp>
      <p:sp>
        <p:nvSpPr>
          <p:cNvPr id="4" name="Rectangle 36">
            <a:extLst>
              <a:ext uri="{FF2B5EF4-FFF2-40B4-BE49-F238E27FC236}">
                <a16:creationId xmlns:a16="http://schemas.microsoft.com/office/drawing/2014/main" id="{FBEC0199-0B26-E74A-A0F9-65027C067F7D}"/>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3208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a:ea typeface="ＭＳ Ｐゴシック" panose="020B0600070205080204" pitchFamily="34" charset="-128"/>
              </a:rPr>
              <a:t>Conclusions from Lab Studies of Eating, Part I</a:t>
            </a:r>
          </a:p>
        </p:txBody>
      </p:sp>
      <p:sp>
        <p:nvSpPr>
          <p:cNvPr id="5" name="Rectangle 1">
            <a:extLst>
              <a:ext uri="{FF2B5EF4-FFF2-40B4-BE49-F238E27FC236}">
                <a16:creationId xmlns:a16="http://schemas.microsoft.com/office/drawing/2014/main" id="{8026E79F-F55D-9D4B-8636-939FCD68CBE8}"/>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6" name="Rectangle 36">
            <a:extLst>
              <a:ext uri="{FF2B5EF4-FFF2-40B4-BE49-F238E27FC236}">
                <a16:creationId xmlns:a16="http://schemas.microsoft.com/office/drawing/2014/main" id="{D3115809-6140-2A45-94CA-AD78C0412FAC}"/>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 name="Rectangle 5">
            <a:extLst>
              <a:ext uri="{FF2B5EF4-FFF2-40B4-BE49-F238E27FC236}">
                <a16:creationId xmlns:a16="http://schemas.microsoft.com/office/drawing/2014/main" id="{17F9D5D9-8F8B-694D-A581-532D7950D3EB}"/>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 name="Rectangle 6">
            <a:extLst>
              <a:ext uri="{FF2B5EF4-FFF2-40B4-BE49-F238E27FC236}">
                <a16:creationId xmlns:a16="http://schemas.microsoft.com/office/drawing/2014/main" id="{8DE209A7-5383-4141-A374-4B6E520BAC5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Objectives</a:t>
            </a:r>
          </a:p>
        </p:txBody>
      </p:sp>
      <p:pic>
        <p:nvPicPr>
          <p:cNvPr id="9" name="Picture 5" descr="982cheeseburger">
            <a:extLst>
              <a:ext uri="{FF2B5EF4-FFF2-40B4-BE49-F238E27FC236}">
                <a16:creationId xmlns:a16="http://schemas.microsoft.com/office/drawing/2014/main" id="{D04E27EF-5974-D84E-A435-9AFA5C9FA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8D10A0B-510B-5847-8CA3-DF1DE6FFBE35}"/>
                  </a:ext>
                </a:extLst>
              </p:cNvPr>
              <p:cNvSpPr/>
              <p:nvPr/>
            </p:nvSpPr>
            <p:spPr>
              <a:xfrm>
                <a:off x="5792472" y="4444975"/>
                <a:ext cx="2105149" cy="1029449"/>
              </a:xfrm>
              <a:prstGeom prst="rect">
                <a:avLst/>
              </a:prstGeom>
            </p:spPr>
            <p:txBody>
              <a:bodyPr wrap="square">
                <a:spAutoFit/>
              </a:bodyPr>
              <a:lstStyle/>
              <a:p>
                <a:pPr algn="ctr"/>
                <a14:m>
                  <m:oMath xmlns:m="http://schemas.openxmlformats.org/officeDocument/2006/math">
                    <m:r>
                      <a:rPr lang="en-US" sz="1200" b="1">
                        <a:latin typeface="Cambria Math" panose="02040503050406030204" pitchFamily="18" charset="0"/>
                      </a:rPr>
                      <m:t>√−</m:t>
                    </m:r>
                  </m:oMath>
                </a14:m>
                <a:r>
                  <a:rPr lang="en-US" sz="1200" b="1"/>
                  <a:t>Patty Nece, JD  </a:t>
                </a:r>
              </a:p>
              <a:p>
                <a:pPr algn="ctr"/>
                <a:r>
                  <a:rPr lang="en-US" sz="1200"/>
                  <a:t>Chair member of Obesity Action Coalition (OAC)</a:t>
                </a:r>
              </a:p>
              <a:p>
                <a:pPr algn="ctr"/>
                <a:r>
                  <a:rPr lang="en-US" sz="1200"/>
                  <a:t>Patient Advocate of Obesity Action Coalition</a:t>
                </a:r>
              </a:p>
            </p:txBody>
          </p:sp>
        </mc:Choice>
        <mc:Fallback xmlns="">
          <p:sp>
            <p:nvSpPr>
              <p:cNvPr id="10" name="Rectangle 9">
                <a:extLst>
                  <a:ext uri="{FF2B5EF4-FFF2-40B4-BE49-F238E27FC236}">
                    <a16:creationId xmlns:a16="http://schemas.microsoft.com/office/drawing/2014/main" id="{38D10A0B-510B-5847-8CA3-DF1DE6FFBE35}"/>
                  </a:ext>
                </a:extLst>
              </p:cNvPr>
              <p:cNvSpPr>
                <a:spLocks noRot="1" noChangeAspect="1" noMove="1" noResize="1" noEditPoints="1" noAdjustHandles="1" noChangeArrowheads="1" noChangeShapeType="1" noTextEdit="1"/>
              </p:cNvSpPr>
              <p:nvPr/>
            </p:nvSpPr>
            <p:spPr>
              <a:xfrm>
                <a:off x="5792472" y="4444975"/>
                <a:ext cx="2105149" cy="1029449"/>
              </a:xfrm>
              <a:prstGeom prst="rect">
                <a:avLst/>
              </a:prstGeom>
              <a:blipFill>
                <a:blip r:embed="rId4"/>
                <a:stretch>
                  <a:fillRect r="-599" b="-2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C72F7A7-709E-324F-B795-439C525F7B7F}"/>
                  </a:ext>
                </a:extLst>
              </p:cNvPr>
              <p:cNvSpPr/>
              <p:nvPr/>
            </p:nvSpPr>
            <p:spPr>
              <a:xfrm>
                <a:off x="575873" y="4725286"/>
                <a:ext cx="3594626" cy="1283365"/>
              </a:xfrm>
              <a:prstGeom prst="rect">
                <a:avLst/>
              </a:prstGeom>
            </p:spPr>
            <p:txBody>
              <a:bodyPr wrap="square">
                <a:spAutoFit/>
              </a:bodyPr>
              <a:lstStyle/>
              <a:p>
                <a:pPr algn="ctr"/>
                <a14:m>
                  <m:oMath xmlns:m="http://schemas.openxmlformats.org/officeDocument/2006/math">
                    <m:r>
                      <a:rPr lang="en-US" sz="1200">
                        <a:latin typeface="Cambria Math" panose="02040503050406030204" pitchFamily="18" charset="0"/>
                      </a:rPr>
                      <m:t>√</m:t>
                    </m:r>
                  </m:oMath>
                </a14:m>
                <a:r>
                  <a:rPr lang="en-US" sz="1200" dirty="0"/>
                  <a:t>– </a:t>
                </a:r>
                <a:r>
                  <a:rPr lang="en-US" sz="1200" b="1" dirty="0"/>
                  <a:t>Robert Kushner, MD, DABOM</a:t>
                </a:r>
              </a:p>
              <a:p>
                <a:pPr algn="ctr"/>
                <a:r>
                  <a:rPr lang="en-US" sz="1200" b="1" dirty="0"/>
                  <a:t>Professor of Medicine</a:t>
                </a:r>
                <a:r>
                  <a:rPr lang="en-US" sz="1200" dirty="0"/>
                  <a:t> </a:t>
                </a:r>
              </a:p>
              <a:p>
                <a:pPr algn="ctr"/>
                <a:r>
                  <a:rPr lang="en-US" sz="1050" dirty="0"/>
                  <a:t>Medical Director, Center for Lifestyle Medicine</a:t>
                </a:r>
              </a:p>
              <a:p>
                <a:pPr algn="ctr"/>
                <a:r>
                  <a:rPr lang="en-US" sz="1050" dirty="0"/>
                  <a:t> Northwestern University </a:t>
                </a:r>
              </a:p>
              <a:p>
                <a:pPr algn="ctr"/>
                <a:r>
                  <a:rPr lang="en-US" sz="1050" dirty="0"/>
                  <a:t>Past President of the Obesity Society  </a:t>
                </a:r>
              </a:p>
              <a:p>
                <a:pPr algn="ctr"/>
                <a:r>
                  <a:rPr lang="en-US" sz="1050" dirty="0"/>
                  <a:t>Founder of the American Board of Obesity Medicine (ABOM)</a:t>
                </a:r>
              </a:p>
            </p:txBody>
          </p:sp>
        </mc:Choice>
        <mc:Fallback xmlns="">
          <p:sp>
            <p:nvSpPr>
              <p:cNvPr id="11" name="Rectangle 10">
                <a:extLst>
                  <a:ext uri="{FF2B5EF4-FFF2-40B4-BE49-F238E27FC236}">
                    <a16:creationId xmlns:a16="http://schemas.microsoft.com/office/drawing/2014/main" id="{3C72F7A7-709E-324F-B795-439C525F7B7F}"/>
                  </a:ext>
                </a:extLst>
              </p:cNvPr>
              <p:cNvSpPr>
                <a:spLocks noRot="1" noChangeAspect="1" noMove="1" noResize="1" noEditPoints="1" noAdjustHandles="1" noChangeArrowheads="1" noChangeShapeType="1" noTextEdit="1"/>
              </p:cNvSpPr>
              <p:nvPr/>
            </p:nvSpPr>
            <p:spPr>
              <a:xfrm>
                <a:off x="575873" y="4725286"/>
                <a:ext cx="3594626" cy="1283365"/>
              </a:xfrm>
              <a:prstGeom prst="rect">
                <a:avLst/>
              </a:prstGeom>
              <a:blipFill>
                <a:blip r:embed="rId5"/>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15DF8D6-C83D-3848-A8D3-A0680BD5FA39}"/>
                  </a:ext>
                </a:extLst>
              </p:cNvPr>
              <p:cNvSpPr/>
              <p:nvPr/>
            </p:nvSpPr>
            <p:spPr>
              <a:xfrm>
                <a:off x="3202593" y="3456011"/>
                <a:ext cx="3015299" cy="844783"/>
              </a:xfrm>
              <a:prstGeom prst="rect">
                <a:avLst/>
              </a:prstGeom>
            </p:spPr>
            <p:txBody>
              <a:bodyPr wrap="square">
                <a:spAutoFit/>
              </a:bodyPr>
              <a:lstStyle/>
              <a:p>
                <a:pPr algn="ctr"/>
                <a14:m>
                  <m:oMath xmlns:m="http://schemas.openxmlformats.org/officeDocument/2006/math">
                    <m:r>
                      <a:rPr lang="en-US" sz="1200" i="1">
                        <a:latin typeface="Cambria Math" panose="02040503050406030204" pitchFamily="18" charset="0"/>
                      </a:rPr>
                      <m:t> </m:t>
                    </m:r>
                    <m:r>
                      <a:rPr lang="en-US" sz="1200">
                        <a:latin typeface="Cambria Math" panose="02040503050406030204" pitchFamily="18" charset="0"/>
                      </a:rPr>
                      <m:t>√</m:t>
                    </m:r>
                    <m:r>
                      <a:rPr lang="en-US" sz="1200" i="1">
                        <a:latin typeface="Cambria Math" panose="02040503050406030204" pitchFamily="18" charset="0"/>
                      </a:rPr>
                      <m:t>−</m:t>
                    </m:r>
                  </m:oMath>
                </a14:m>
                <a:r>
                  <a:rPr lang="en-US" sz="1200" b="1" dirty="0">
                    <a:latin typeface="Arial (BODY)"/>
                  </a:rPr>
                  <a:t>Joe Nadglowski</a:t>
                </a:r>
                <a:r>
                  <a:rPr lang="en-US" sz="1200" dirty="0">
                    <a:latin typeface="Arial (BODY)"/>
                  </a:rPr>
                  <a:t>, </a:t>
                </a:r>
              </a:p>
              <a:p>
                <a:pPr algn="ctr"/>
                <a:r>
                  <a:rPr lang="en-US" sz="1200" dirty="0">
                    <a:latin typeface="Arial (BODY)"/>
                  </a:rPr>
                  <a:t>President and CEO of </a:t>
                </a:r>
              </a:p>
              <a:p>
                <a:pPr algn="ctr"/>
                <a:r>
                  <a:rPr lang="en-US" sz="1200" dirty="0">
                    <a:latin typeface="Arial (BODY)"/>
                  </a:rPr>
                  <a:t>Obesity Action Coalition (OAC)</a:t>
                </a:r>
              </a:p>
              <a:p>
                <a:pPr algn="ctr"/>
                <a:r>
                  <a:rPr lang="en-US" sz="1200" dirty="0">
                    <a:latin typeface="Arial (BODY)"/>
                  </a:rPr>
                  <a:t>Speaker, Author and Patient Advocate</a:t>
                </a:r>
              </a:p>
            </p:txBody>
          </p:sp>
        </mc:Choice>
        <mc:Fallback xmlns="">
          <p:sp>
            <p:nvSpPr>
              <p:cNvPr id="12" name="Rectangle 11">
                <a:extLst>
                  <a:ext uri="{FF2B5EF4-FFF2-40B4-BE49-F238E27FC236}">
                    <a16:creationId xmlns:a16="http://schemas.microsoft.com/office/drawing/2014/main" id="{F15DF8D6-C83D-3848-A8D3-A0680BD5FA39}"/>
                  </a:ext>
                </a:extLst>
              </p:cNvPr>
              <p:cNvSpPr>
                <a:spLocks noRot="1" noChangeAspect="1" noMove="1" noResize="1" noEditPoints="1" noAdjustHandles="1" noChangeArrowheads="1" noChangeShapeType="1" noTextEdit="1"/>
              </p:cNvSpPr>
              <p:nvPr/>
            </p:nvSpPr>
            <p:spPr>
              <a:xfrm>
                <a:off x="3202593" y="3456011"/>
                <a:ext cx="3015299" cy="844783"/>
              </a:xfrm>
              <a:prstGeom prst="rect">
                <a:avLst/>
              </a:prstGeom>
              <a:blipFill>
                <a:blip r:embed="rId6"/>
                <a:stretch>
                  <a:fillRect b="-4478"/>
                </a:stretch>
              </a:blipFill>
            </p:spPr>
            <p:txBody>
              <a:bodyPr/>
              <a:lstStyle/>
              <a:p>
                <a:r>
                  <a:rPr lang="en-US">
                    <a:noFill/>
                  </a:rPr>
                  <a:t> </a:t>
                </a:r>
              </a:p>
            </p:txBody>
          </p:sp>
        </mc:Fallback>
      </mc:AlternateContent>
      <p:pic>
        <p:nvPicPr>
          <p:cNvPr id="13" name="Picture 10" descr="See the source image">
            <a:extLst>
              <a:ext uri="{FF2B5EF4-FFF2-40B4-BE49-F238E27FC236}">
                <a16:creationId xmlns:a16="http://schemas.microsoft.com/office/drawing/2014/main" id="{BD899C33-5DAA-5A41-A33A-A9B0F40BB0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71" t="1222" r="4897" b="11026"/>
          <a:stretch/>
        </p:blipFill>
        <p:spPr bwMode="auto">
          <a:xfrm>
            <a:off x="3962400" y="4556372"/>
            <a:ext cx="1644518" cy="1569791"/>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4" name="Picture 7" descr="A person and person posing for a picture&#10;&#10;Description automatically generated">
            <a:extLst>
              <a:ext uri="{FF2B5EF4-FFF2-40B4-BE49-F238E27FC236}">
                <a16:creationId xmlns:a16="http://schemas.microsoft.com/office/drawing/2014/main" id="{A0D5BA78-E292-2D4E-A718-7849DB65E1D0}"/>
              </a:ext>
            </a:extLst>
          </p:cNvPr>
          <p:cNvPicPr>
            <a:picLocks noChangeAspect="1"/>
          </p:cNvPicPr>
          <p:nvPr/>
        </p:nvPicPr>
        <p:blipFill rotWithShape="1">
          <a:blip r:embed="rId8"/>
          <a:srcRect l="4060" t="20614" r="39575" b="34513"/>
          <a:stretch/>
        </p:blipFill>
        <p:spPr>
          <a:xfrm>
            <a:off x="6051401" y="2855796"/>
            <a:ext cx="1578071" cy="1508682"/>
          </a:xfrm>
          <a:prstGeom prst="ellipse">
            <a:avLst/>
          </a:prstGeom>
          <a:ln w="38100">
            <a:solidFill>
              <a:schemeClr val="tx1"/>
            </a:solidFill>
          </a:ln>
        </p:spPr>
      </p:pic>
      <p:pic>
        <p:nvPicPr>
          <p:cNvPr id="15" name="Picture 14" descr="A person smiling for the picture&#10;&#10;Description automatically generated with medium confidence">
            <a:extLst>
              <a:ext uri="{FF2B5EF4-FFF2-40B4-BE49-F238E27FC236}">
                <a16:creationId xmlns:a16="http://schemas.microsoft.com/office/drawing/2014/main" id="{D889D5DE-9D71-8941-8B89-95A849251EB5}"/>
              </a:ext>
            </a:extLst>
          </p:cNvPr>
          <p:cNvPicPr>
            <a:picLocks noChangeAspect="1"/>
          </p:cNvPicPr>
          <p:nvPr/>
        </p:nvPicPr>
        <p:blipFill>
          <a:blip r:embed="rId9"/>
          <a:stretch>
            <a:fillRect/>
          </a:stretch>
        </p:blipFill>
        <p:spPr>
          <a:xfrm>
            <a:off x="1619627" y="2855796"/>
            <a:ext cx="1507120" cy="1748025"/>
          </a:xfrm>
          <a:prstGeom prst="ellipse">
            <a:avLst/>
          </a:prstGeom>
          <a:ln w="38100">
            <a:solidFill>
              <a:schemeClr val="tx1"/>
            </a:solidFill>
          </a:ln>
        </p:spPr>
      </p:pic>
    </p:spTree>
    <p:extLst>
      <p:ext uri="{BB962C8B-B14F-4D97-AF65-F5344CB8AC3E}">
        <p14:creationId xmlns:p14="http://schemas.microsoft.com/office/powerpoint/2010/main" val="3909772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9C45-7C5A-DF4B-9455-7E9D171C94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10F0C5-C150-8442-814F-8386293F9C27}"/>
              </a:ext>
            </a:extLst>
          </p:cNvPr>
          <p:cNvSpPr>
            <a:spLocks noGrp="1"/>
          </p:cNvSpPr>
          <p:nvPr>
            <p:ph idx="1"/>
          </p:nvPr>
        </p:nvSpPr>
        <p:spPr/>
        <p:txBody>
          <a:bodyPr/>
          <a:lstStyle/>
          <a:p>
            <a:pPr marL="468313" indent="-468313">
              <a:buNone/>
            </a:pPr>
            <a:r>
              <a:rPr lang="en-US" dirty="0"/>
              <a:t>4.  Shift social norms regarding the acceptability of weight bias  </a:t>
            </a:r>
            <a:endParaRPr lang="en-US" dirty="0">
              <a:cs typeface="Arial"/>
            </a:endParaRPr>
          </a:p>
        </p:txBody>
      </p:sp>
      <p:sp>
        <p:nvSpPr>
          <p:cNvPr id="4" name="Rectangle 36">
            <a:extLst>
              <a:ext uri="{FF2B5EF4-FFF2-40B4-BE49-F238E27FC236}">
                <a16:creationId xmlns:a16="http://schemas.microsoft.com/office/drawing/2014/main" id="{FBEC0199-0B26-E74A-A0F9-65027C067F7D}"/>
              </a:ext>
            </a:extLst>
          </p:cNvPr>
          <p:cNvSpPr txBox="1">
            <a:spLocks/>
          </p:cNvSpPr>
          <p:nvPr/>
        </p:nvSpPr>
        <p:spPr bwMode="auto">
          <a:xfrm>
            <a:off x="685800" y="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3208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a:ea typeface="ＭＳ Ｐゴシック" panose="020B0600070205080204" pitchFamily="34" charset="-128"/>
              </a:rPr>
              <a:t>Conclusions from Lab Studies of Eating, Part I</a:t>
            </a:r>
          </a:p>
        </p:txBody>
      </p:sp>
      <p:sp>
        <p:nvSpPr>
          <p:cNvPr id="5" name="Rectangle 1">
            <a:extLst>
              <a:ext uri="{FF2B5EF4-FFF2-40B4-BE49-F238E27FC236}">
                <a16:creationId xmlns:a16="http://schemas.microsoft.com/office/drawing/2014/main" id="{8026E79F-F55D-9D4B-8636-939FCD68CBE8}"/>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6" name="Rectangle 36">
            <a:extLst>
              <a:ext uri="{FF2B5EF4-FFF2-40B4-BE49-F238E27FC236}">
                <a16:creationId xmlns:a16="http://schemas.microsoft.com/office/drawing/2014/main" id="{D3115809-6140-2A45-94CA-AD78C0412FAC}"/>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7" name="Rectangle 5">
            <a:extLst>
              <a:ext uri="{FF2B5EF4-FFF2-40B4-BE49-F238E27FC236}">
                <a16:creationId xmlns:a16="http://schemas.microsoft.com/office/drawing/2014/main" id="{17F9D5D9-8F8B-694D-A581-532D7950D3EB}"/>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8" name="Rectangle 6">
            <a:extLst>
              <a:ext uri="{FF2B5EF4-FFF2-40B4-BE49-F238E27FC236}">
                <a16:creationId xmlns:a16="http://schemas.microsoft.com/office/drawing/2014/main" id="{8DE209A7-5383-4141-A374-4B6E520BAC55}"/>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dirty="0">
                <a:solidFill>
                  <a:srgbClr val="FFFFFF"/>
                </a:solidFill>
                <a:latin typeface="Arial" panose="020B0604020202020204" pitchFamily="34" charset="0"/>
                <a:sym typeface="Arial" panose="020B0604020202020204" pitchFamily="34" charset="0"/>
              </a:rPr>
              <a:t>Objectives</a:t>
            </a:r>
          </a:p>
        </p:txBody>
      </p:sp>
      <p:pic>
        <p:nvPicPr>
          <p:cNvPr id="9" name="Picture 5" descr="982cheeseburger">
            <a:extLst>
              <a:ext uri="{FF2B5EF4-FFF2-40B4-BE49-F238E27FC236}">
                <a16:creationId xmlns:a16="http://schemas.microsoft.com/office/drawing/2014/main" id="{D04E27EF-5974-D84E-A435-9AFA5C9FA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EAFA3EB-F22A-9740-926E-248AD7C6F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70" y="2590800"/>
            <a:ext cx="8445500" cy="4146665"/>
          </a:xfrm>
          <a:prstGeom prst="rect">
            <a:avLst/>
          </a:prstGeom>
        </p:spPr>
      </p:pic>
    </p:spTree>
    <p:extLst>
      <p:ext uri="{BB962C8B-B14F-4D97-AF65-F5344CB8AC3E}">
        <p14:creationId xmlns:p14="http://schemas.microsoft.com/office/powerpoint/2010/main" val="4255890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6">
            <a:extLst>
              <a:ext uri="{FF2B5EF4-FFF2-40B4-BE49-F238E27FC236}">
                <a16:creationId xmlns:a16="http://schemas.microsoft.com/office/drawing/2014/main" id="{993FFBBB-A511-1C42-B321-8CF29DF9E018}"/>
              </a:ext>
            </a:extLst>
          </p:cNvPr>
          <p:cNvSpPr>
            <a:spLocks noGrp="1"/>
          </p:cNvSpPr>
          <p:nvPr>
            <p:ph type="title"/>
          </p:nvPr>
        </p:nvSpPr>
        <p:spPr>
          <a:xfrm>
            <a:off x="685800" y="0"/>
            <a:ext cx="7772400" cy="1676400"/>
          </a:xfrm>
        </p:spPr>
        <p:txBody>
          <a:bodyPr rIns="132080"/>
          <a:lstStyle/>
          <a:p>
            <a:pPr eaLnBrk="1" hangingPunct="1"/>
            <a:r>
              <a:rPr lang="en-US" altLang="en-US">
                <a:ea typeface="ＭＳ Ｐゴシック" panose="020B0600070205080204" pitchFamily="34" charset="-128"/>
              </a:rPr>
              <a:t>Conclusions from Lab Studies of Eating, Part I</a:t>
            </a:r>
          </a:p>
        </p:txBody>
      </p:sp>
      <p:sp>
        <p:nvSpPr>
          <p:cNvPr id="137218" name="Rectangle 1">
            <a:extLst>
              <a:ext uri="{FF2B5EF4-FFF2-40B4-BE49-F238E27FC236}">
                <a16:creationId xmlns:a16="http://schemas.microsoft.com/office/drawing/2014/main" id="{F404B1A5-A110-1A47-A783-D700096C21E1}"/>
              </a:ext>
            </a:extLst>
          </p:cNvPr>
          <p:cNvSpPr txBox="1">
            <a:spLocks noChangeArrowheads="1"/>
          </p:cNvSpPr>
          <p:nvPr/>
        </p:nvSpPr>
        <p:spPr bwMode="auto">
          <a:xfrm>
            <a:off x="685800" y="0"/>
            <a:ext cx="701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ym typeface="Times New Roman" panose="02020603050405020304" pitchFamily="18" charset="0"/>
              </a:rPr>
              <a:t>Consumption After a High-Fat Preload</a:t>
            </a:r>
          </a:p>
        </p:txBody>
      </p:sp>
      <p:sp>
        <p:nvSpPr>
          <p:cNvPr id="137219" name="Rectangle 36">
            <a:extLst>
              <a:ext uri="{FF2B5EF4-FFF2-40B4-BE49-F238E27FC236}">
                <a16:creationId xmlns:a16="http://schemas.microsoft.com/office/drawing/2014/main" id="{DF3600BB-C4DD-9F42-A31C-3651D325FB1D}"/>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sym typeface="Times New Roman" panose="02020603050405020304" pitchFamily="18" charset="0"/>
              </a:rPr>
              <a:t>Psychology of Eating</a:t>
            </a:r>
          </a:p>
        </p:txBody>
      </p:sp>
      <p:sp>
        <p:nvSpPr>
          <p:cNvPr id="137220" name="Rectangle 5">
            <a:extLst>
              <a:ext uri="{FF2B5EF4-FFF2-40B4-BE49-F238E27FC236}">
                <a16:creationId xmlns:a16="http://schemas.microsoft.com/office/drawing/2014/main" id="{2AF9F1D4-1E70-4D4A-B9BD-5F4BF94CD72E}"/>
              </a:ext>
            </a:extLst>
          </p:cNvPr>
          <p:cNvSpPr>
            <a:spLocks/>
          </p:cNvSpPr>
          <p:nvPr/>
        </p:nvSpPr>
        <p:spPr bwMode="auto">
          <a:xfrm>
            <a:off x="0" y="0"/>
            <a:ext cx="9156700" cy="1552575"/>
          </a:xfrm>
          <a:prstGeom prst="rect">
            <a:avLst/>
          </a:prstGeom>
          <a:solidFill>
            <a:srgbClr val="4492D2"/>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Helvetica" pitchFamily="2" charset="0"/>
            </a:endParaRPr>
          </a:p>
        </p:txBody>
      </p:sp>
      <p:sp>
        <p:nvSpPr>
          <p:cNvPr id="137221" name="Rectangle 6">
            <a:extLst>
              <a:ext uri="{FF2B5EF4-FFF2-40B4-BE49-F238E27FC236}">
                <a16:creationId xmlns:a16="http://schemas.microsoft.com/office/drawing/2014/main" id="{E5933245-1C05-B646-8411-DB5694E986A0}"/>
              </a:ext>
            </a:extLst>
          </p:cNvPr>
          <p:cNvSpPr>
            <a:spLocks/>
          </p:cNvSpPr>
          <p:nvPr/>
        </p:nvSpPr>
        <p:spPr bwMode="auto">
          <a:xfrm>
            <a:off x="1600200" y="487363"/>
            <a:ext cx="75692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rgbClr val="FFFFFF"/>
                </a:solidFill>
                <a:latin typeface="Arial" panose="020B0604020202020204" pitchFamily="34" charset="0"/>
                <a:sym typeface="Arial" panose="020B0604020202020204" pitchFamily="34" charset="0"/>
              </a:rPr>
              <a:t>Thank you</a:t>
            </a:r>
          </a:p>
        </p:txBody>
      </p:sp>
      <p:pic>
        <p:nvPicPr>
          <p:cNvPr id="137222" name="Picture 5" descr="982cheeseburger">
            <a:extLst>
              <a:ext uri="{FF2B5EF4-FFF2-40B4-BE49-F238E27FC236}">
                <a16:creationId xmlns:a16="http://schemas.microsoft.com/office/drawing/2014/main" id="{2805EAE5-C570-F143-AFDF-F75671B87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1938"/>
            <a:ext cx="10668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3" name="Picture 3">
            <a:extLst>
              <a:ext uri="{FF2B5EF4-FFF2-40B4-BE49-F238E27FC236}">
                <a16:creationId xmlns:a16="http://schemas.microsoft.com/office/drawing/2014/main" id="{81C98E6B-891C-BF44-9A6D-B2669213A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209800"/>
            <a:ext cx="279876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4" name="TextBox 2">
            <a:extLst>
              <a:ext uri="{FF2B5EF4-FFF2-40B4-BE49-F238E27FC236}">
                <a16:creationId xmlns:a16="http://schemas.microsoft.com/office/drawing/2014/main" id="{063825B7-D6B1-984F-9A94-1AE8EEFDF15B}"/>
              </a:ext>
            </a:extLst>
          </p:cNvPr>
          <p:cNvSpPr txBox="1">
            <a:spLocks noChangeArrowheads="1"/>
          </p:cNvSpPr>
          <p:nvPr/>
        </p:nvSpPr>
        <p:spPr bwMode="auto">
          <a:xfrm>
            <a:off x="2493963" y="4343400"/>
            <a:ext cx="388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latin typeface="Helvetica" pitchFamily="2" charset="0"/>
              </a:rPr>
              <a:t>tomiyama@psych.ucla.edu</a:t>
            </a:r>
          </a:p>
          <a:p>
            <a:pPr algn="ctr" eaLnBrk="1" hangingPunct="1">
              <a:spcBef>
                <a:spcPct val="0"/>
              </a:spcBef>
              <a:buFontTx/>
              <a:buNone/>
            </a:pPr>
            <a:r>
              <a:rPr lang="en-US" altLang="en-US" sz="2400">
                <a:latin typeface="Helvetica" pitchFamily="2" charset="0"/>
              </a:rPr>
              <a:t>www.dishlab.org</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40D5BA1F-8A3F-A541-8C75-FC288808F6A5}"/>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39266" name="Content Placeholder 2">
            <a:extLst>
              <a:ext uri="{FF2B5EF4-FFF2-40B4-BE49-F238E27FC236}">
                <a16:creationId xmlns:a16="http://schemas.microsoft.com/office/drawing/2014/main" id="{06E347F7-B2CD-B540-ABF2-40B3D134EBB4}"/>
              </a:ext>
            </a:extLst>
          </p:cNvPr>
          <p:cNvSpPr>
            <a:spLocks noGrp="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867F864-7F62-4846-96C9-A15E77982B7D}"/>
              </a:ext>
            </a:extLst>
          </p:cNvPr>
          <p:cNvGraphicFramePr/>
          <p:nvPr/>
        </p:nvGraphicFramePr>
        <p:xfrm>
          <a:off x="1066800" y="1371600"/>
          <a:ext cx="7079343"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60746CD-AB5F-0943-8087-451501D0B999}"/>
              </a:ext>
            </a:extLst>
          </p:cNvPr>
          <p:cNvSpPr txBox="1"/>
          <p:nvPr/>
        </p:nvSpPr>
        <p:spPr>
          <a:xfrm>
            <a:off x="892175" y="304800"/>
            <a:ext cx="7642225" cy="1169988"/>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a:spAutoFit/>
          </a:bodyPr>
          <a:lstStyle/>
          <a:p>
            <a:pPr algn="ctr" eaLnBrk="1" hangingPunct="1">
              <a:defRPr/>
            </a:pPr>
            <a:r>
              <a:rPr lang="en-US" sz="3500" dirty="0">
                <a:latin typeface="Helvetica Light"/>
                <a:cs typeface="Helvetica Light"/>
              </a:rPr>
              <a:t>Cyclic </a:t>
            </a:r>
            <a:r>
              <a:rPr lang="en-US" sz="3500" dirty="0" err="1">
                <a:latin typeface="Helvetica Light"/>
                <a:cs typeface="Helvetica Light"/>
              </a:rPr>
              <a:t>OBesity</a:t>
            </a:r>
            <a:r>
              <a:rPr lang="en-US" sz="3500" dirty="0">
                <a:latin typeface="Helvetica Light"/>
                <a:cs typeface="Helvetica Light"/>
              </a:rPr>
              <a:t>/</a:t>
            </a:r>
            <a:r>
              <a:rPr lang="en-US" sz="3500" dirty="0" err="1">
                <a:latin typeface="Helvetica Light"/>
                <a:cs typeface="Helvetica Light"/>
              </a:rPr>
              <a:t>WEight</a:t>
            </a:r>
            <a:r>
              <a:rPr lang="en-US" sz="3500" dirty="0">
                <a:latin typeface="Helvetica Light"/>
                <a:cs typeface="Helvetica Light"/>
              </a:rPr>
              <a:t>-Based Stigma</a:t>
            </a:r>
          </a:p>
          <a:p>
            <a:pPr algn="ctr" eaLnBrk="1" hangingPunct="1">
              <a:defRPr/>
            </a:pPr>
            <a:r>
              <a:rPr lang="en-US" sz="3500" dirty="0">
                <a:latin typeface="Helvetica Light"/>
                <a:cs typeface="Helvetica Light"/>
              </a:rPr>
              <a:t>(COBWEBS) Model</a:t>
            </a:r>
          </a:p>
        </p:txBody>
      </p:sp>
      <p:sp>
        <p:nvSpPr>
          <p:cNvPr id="24579" name="TextBox 9">
            <a:extLst>
              <a:ext uri="{FF2B5EF4-FFF2-40B4-BE49-F238E27FC236}">
                <a16:creationId xmlns:a16="http://schemas.microsoft.com/office/drawing/2014/main" id="{B9181AA3-B80F-B948-99E3-D798828A9599}"/>
              </a:ext>
            </a:extLst>
          </p:cNvPr>
          <p:cNvSpPr txBox="1">
            <a:spLocks noChangeArrowheads="1"/>
          </p:cNvSpPr>
          <p:nvPr/>
        </p:nvSpPr>
        <p:spPr bwMode="auto">
          <a:xfrm>
            <a:off x="6213475" y="6488113"/>
            <a:ext cx="300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(Tomiyama, 2014, </a:t>
            </a:r>
            <a:r>
              <a:rPr lang="en-US" altLang="en-US" sz="1800" i="1">
                <a:latin typeface="Helvetica" pitchFamily="2" charset="0"/>
              </a:rPr>
              <a:t>Appetite</a:t>
            </a:r>
            <a:r>
              <a:rPr lang="en-US" altLang="en-US" sz="1800">
                <a:latin typeface="Helvetica"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B823B00-2756-444D-B922-D23F232C3B6A}"/>
              </a:ext>
            </a:extLst>
          </p:cNvPr>
          <p:cNvGraphicFramePr/>
          <p:nvPr/>
        </p:nvGraphicFramePr>
        <p:xfrm>
          <a:off x="1066800" y="1371600"/>
          <a:ext cx="7079343"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B9829F8-2AE0-D54D-8C2D-9A193AD927EE}"/>
              </a:ext>
            </a:extLst>
          </p:cNvPr>
          <p:cNvSpPr txBox="1"/>
          <p:nvPr/>
        </p:nvSpPr>
        <p:spPr>
          <a:xfrm>
            <a:off x="892175" y="304800"/>
            <a:ext cx="7642225" cy="1169988"/>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a:spAutoFit/>
          </a:bodyPr>
          <a:lstStyle/>
          <a:p>
            <a:pPr algn="ctr" eaLnBrk="1" hangingPunct="1">
              <a:defRPr/>
            </a:pPr>
            <a:r>
              <a:rPr lang="en-US" sz="3500" dirty="0">
                <a:latin typeface="Helvetica Light"/>
                <a:cs typeface="Helvetica Light"/>
              </a:rPr>
              <a:t>Cyclic </a:t>
            </a:r>
            <a:r>
              <a:rPr lang="en-US" sz="3500" dirty="0" err="1">
                <a:latin typeface="Helvetica Light"/>
                <a:cs typeface="Helvetica Light"/>
              </a:rPr>
              <a:t>OBesity</a:t>
            </a:r>
            <a:r>
              <a:rPr lang="en-US" sz="3500" dirty="0">
                <a:latin typeface="Helvetica Light"/>
                <a:cs typeface="Helvetica Light"/>
              </a:rPr>
              <a:t>/</a:t>
            </a:r>
            <a:r>
              <a:rPr lang="en-US" sz="3500" dirty="0" err="1">
                <a:latin typeface="Helvetica Light"/>
                <a:cs typeface="Helvetica Light"/>
              </a:rPr>
              <a:t>WEight</a:t>
            </a:r>
            <a:r>
              <a:rPr lang="en-US" sz="3500" dirty="0">
                <a:latin typeface="Helvetica Light"/>
                <a:cs typeface="Helvetica Light"/>
              </a:rPr>
              <a:t>-Based Stigma</a:t>
            </a:r>
          </a:p>
          <a:p>
            <a:pPr algn="ctr" eaLnBrk="1" hangingPunct="1">
              <a:defRPr/>
            </a:pPr>
            <a:r>
              <a:rPr lang="en-US" sz="3500" dirty="0">
                <a:latin typeface="Helvetica Light"/>
                <a:cs typeface="Helvetica Light"/>
              </a:rPr>
              <a:t>(COBWEBS) Model</a:t>
            </a:r>
          </a:p>
        </p:txBody>
      </p:sp>
      <p:sp>
        <p:nvSpPr>
          <p:cNvPr id="26627" name="TextBox 9">
            <a:extLst>
              <a:ext uri="{FF2B5EF4-FFF2-40B4-BE49-F238E27FC236}">
                <a16:creationId xmlns:a16="http://schemas.microsoft.com/office/drawing/2014/main" id="{5E96D03B-34CE-DE48-8F85-52DA94D83AE1}"/>
              </a:ext>
            </a:extLst>
          </p:cNvPr>
          <p:cNvSpPr txBox="1">
            <a:spLocks noChangeArrowheads="1"/>
          </p:cNvSpPr>
          <p:nvPr/>
        </p:nvSpPr>
        <p:spPr bwMode="auto">
          <a:xfrm>
            <a:off x="6213475" y="6488113"/>
            <a:ext cx="300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Helvetica" pitchFamily="2" charset="0"/>
              </a:rPr>
              <a:t>(Tomiyama, 2014, </a:t>
            </a:r>
            <a:r>
              <a:rPr lang="en-US" altLang="en-US" sz="1800" i="1">
                <a:latin typeface="Helvetica" pitchFamily="2" charset="0"/>
              </a:rPr>
              <a:t>Appetite</a:t>
            </a:r>
            <a:r>
              <a:rPr lang="en-US" altLang="en-US" sz="1800">
                <a:latin typeface="Helvetica" pitchFamily="2" charset="0"/>
              </a:rPr>
              <a:t>)</a:t>
            </a:r>
          </a:p>
        </p:txBody>
      </p:sp>
    </p:spTree>
  </p:cSld>
  <p:clrMapOvr>
    <a:masterClrMapping/>
  </p:clrMapOvr>
</p:sld>
</file>

<file path=ppt/theme/theme1.xml><?xml version="1.0" encoding="utf-8"?>
<a:theme xmlns:a="http://schemas.openxmlformats.org/drawingml/2006/main" name="Class.Basic">
  <a:themeElements>
    <a:clrScheme name="Custom 1">
      <a:dk1>
        <a:sysClr val="windowText" lastClr="000000"/>
      </a:dk1>
      <a:lt1>
        <a:sysClr val="window" lastClr="FFFFFF"/>
      </a:lt1>
      <a:dk2>
        <a:srgbClr val="323232"/>
      </a:dk2>
      <a:lt2>
        <a:srgbClr val="E3DED1"/>
      </a:lt2>
      <a:accent1>
        <a:srgbClr val="FF0000"/>
      </a:accent1>
      <a:accent2>
        <a:srgbClr val="FF8000"/>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33997</TotalTime>
  <Words>2953</Words>
  <Application>Microsoft Macintosh PowerPoint</Application>
  <PresentationFormat>On-screen Show (4:3)</PresentationFormat>
  <Paragraphs>566</Paragraphs>
  <Slides>77</Slides>
  <Notes>62</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Arial</vt:lpstr>
      <vt:lpstr>Arial (BODY)</vt:lpstr>
      <vt:lpstr>Calibri</vt:lpstr>
      <vt:lpstr>Cambria Math</vt:lpstr>
      <vt:lpstr>Comic Sans MS</vt:lpstr>
      <vt:lpstr>Helvetica</vt:lpstr>
      <vt:lpstr>Helvetica Light</vt:lpstr>
      <vt:lpstr>Lucida Grande</vt:lpstr>
      <vt:lpstr>Times</vt:lpstr>
      <vt:lpstr>Times New Roman</vt:lpstr>
      <vt:lpstr>Class.Basic</vt:lpstr>
      <vt:lpstr>Weight Stigma and Training for a Weight Inclusive Health Care System</vt:lpstr>
      <vt:lpstr>PowerPoint Presentation</vt:lpstr>
      <vt:lpstr>PowerPoint Presentation</vt:lpstr>
      <vt:lpstr>Conclusions from Lab Studies of Eating, Part I</vt:lpstr>
      <vt:lpstr>Conclusions from Lab Studies of Eating, Part I</vt:lpstr>
      <vt:lpstr>PowerPoint Presentation</vt:lpstr>
      <vt:lpstr>PowerPoint Presentation</vt:lpstr>
      <vt:lpstr>PowerPoint Presentation</vt:lpstr>
      <vt:lpstr>PowerPoint Presentation</vt:lpstr>
      <vt:lpstr>PowerPoint Presentation</vt:lpstr>
      <vt:lpstr>Conclusions from Lab Studies of Eating, Part I</vt:lpstr>
      <vt:lpstr>Conclusions from Lab Studies of Eating, Part I</vt:lpstr>
      <vt:lpstr>PowerPoint Presentation</vt:lpstr>
      <vt:lpstr>Conclusions from Lab Studies of Eating, Part I</vt:lpstr>
      <vt:lpstr>PowerPoint Presentation</vt:lpstr>
      <vt:lpstr>PowerPoint Presentation</vt:lpstr>
      <vt:lpstr>Conclusions from Lab Studies of Eating, Part 2</vt:lpstr>
      <vt:lpstr>Conclusions from Lab Studies of Eating, Part I</vt:lpstr>
      <vt:lpstr>Conclusions from Lab Studies of Eating, Part I</vt:lpstr>
      <vt:lpstr>Conclusions from Lab Studies of Eating, Part I</vt:lpstr>
      <vt:lpstr>Conclusions from Lab Studies of Eating, Part I</vt:lpstr>
      <vt:lpstr>Conclusions from Lab Studies of Eating, Part I</vt:lpstr>
      <vt:lpstr>Conclusions from Lab Studies of Eating, Part I</vt:lpstr>
      <vt:lpstr>Conclusions from Lab Studies of Eating, Part I</vt:lpstr>
      <vt:lpstr>Conclusions from Lab Studies of Eating, Part I</vt:lpstr>
      <vt:lpstr>PowerPoint Presentation</vt:lpstr>
      <vt:lpstr>PowerPoint Presentation</vt:lpstr>
      <vt:lpstr>Conclusions from Lab Studies of Eating, Part 2</vt:lpstr>
      <vt:lpstr>Conclusions from Lab Studies of Eating, Part I</vt:lpstr>
      <vt:lpstr>PowerPoint Presentation</vt:lpstr>
      <vt:lpstr>PowerPoint Presentation</vt:lpstr>
      <vt:lpstr>PowerPoint Presentation</vt:lpstr>
      <vt:lpstr>Conclusions from Lab Studies of Eating, Part I</vt:lpstr>
      <vt:lpstr>Conclusions from Lab Studies of Eating, Part I</vt:lpstr>
      <vt:lpstr>PowerPoint Presentation</vt:lpstr>
      <vt:lpstr>PowerPoint Presentation</vt:lpstr>
      <vt:lpstr>Conclusions from Lab Studies of Eating, Part 2</vt:lpstr>
      <vt:lpstr>NHLBI Growth and Health Study</vt:lpstr>
      <vt:lpstr>Conclusions from Lab Studies of Eating, Part I</vt:lpstr>
      <vt:lpstr>Conclusions from Lab Studies of Eating, Part I</vt:lpstr>
      <vt:lpstr>Conclusions from Lab Studies of Eating, Part I</vt:lpstr>
      <vt:lpstr>PowerPoint Presentation</vt:lpstr>
      <vt:lpstr>PowerPoint Presentation</vt:lpstr>
      <vt:lpstr>Conclusions from Lab Studies of Eating, Part I</vt:lpstr>
      <vt:lpstr>PowerPoint Presentation</vt:lpstr>
      <vt:lpstr>Conclusions from Lab Studies of Eating, Part I</vt:lpstr>
      <vt:lpstr>Conclusions from Lab Studies of Eating, Part I</vt:lpstr>
      <vt:lpstr>PowerPoint Presentation</vt:lpstr>
      <vt:lpstr>PowerPoint Presentation</vt:lpstr>
      <vt:lpstr>Conclusions from Lab Studies of Eating, Part I</vt:lpstr>
      <vt:lpstr>Conclusions from Lab Studies of Eating, Part I</vt:lpstr>
      <vt:lpstr>PowerPoint Presentation</vt:lpstr>
      <vt:lpstr>PowerPoint Presentation</vt:lpstr>
      <vt:lpstr>PowerPoint Presentation</vt:lpstr>
      <vt:lpstr>Conclusions from Lab Studies of Eating, Part I</vt:lpstr>
      <vt:lpstr>Conclusions from Lab Studies of Eating, Part I</vt:lpstr>
      <vt:lpstr>Conclusions from Lab Studies of Eating, Part I</vt:lpstr>
      <vt:lpstr>Conclusions from Lab Studies of Eating, Part I</vt:lpstr>
      <vt:lpstr>Conclusions from Lab Studies of Eating, Part I</vt:lpstr>
      <vt:lpstr>Conclusions from Lab Studies of Eating, Part I</vt:lpstr>
      <vt:lpstr>PowerPoint Presentation</vt:lpstr>
      <vt:lpstr>Conclusions from Lab Studies of Eating, Part I</vt:lpstr>
      <vt:lpstr>Conclusions from Lab Studies of Eating, Part I</vt:lpstr>
      <vt:lpstr>PowerPoint Presentation</vt:lpstr>
      <vt:lpstr>Conclusions from Lab Studies of Eating, Part I</vt:lpstr>
      <vt:lpstr>PowerPoint Presentation</vt:lpstr>
      <vt:lpstr>PowerPoint Presentation</vt:lpstr>
      <vt:lpstr>Conclusions from Lab Studies of Eating, 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from Lab Studies of Eating, Part I</vt:lpstr>
      <vt:lpstr>PowerPoint Presentation</vt:lpstr>
    </vt:vector>
  </TitlesOfParts>
  <Manager/>
  <Company>UCLA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Janet Tomiyama</dc:creator>
  <cp:keywords/>
  <dc:description/>
  <cp:lastModifiedBy>Alejandra Lopez</cp:lastModifiedBy>
  <cp:revision>536</cp:revision>
  <cp:lastPrinted>2021-04-19T21:17:00Z</cp:lastPrinted>
  <dcterms:created xsi:type="dcterms:W3CDTF">2011-01-14T22:09:35Z</dcterms:created>
  <dcterms:modified xsi:type="dcterms:W3CDTF">2022-03-28T17:47:34Z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mann@psych.ucla.edu</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8404992</vt:i4>
  </property>
  <property fmtid="{D5CDD505-2E9C-101B-9397-08002B2CF9AE}" pid="14" name="TextColor">
    <vt:i4>8454143</vt:i4>
  </property>
  <property fmtid="{D5CDD505-2E9C-101B-9397-08002B2CF9AE}" pid="15" name="LinkColor">
    <vt:i4>4227327</vt:i4>
  </property>
  <property fmtid="{D5CDD505-2E9C-101B-9397-08002B2CF9AE}" pid="16" name="VisitedColor">
    <vt:i4>12615935</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C:\My Documents\Lectures\Html</vt:lpwstr>
  </property>
</Properties>
</file>